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7" r:id="rId1"/>
    <p:sldMasterId id="2147483689" r:id="rId2"/>
  </p:sldMasterIdLst>
  <p:sldIdLst>
    <p:sldId id="265" r:id="rId3"/>
    <p:sldId id="292" r:id="rId4"/>
    <p:sldId id="288" r:id="rId5"/>
    <p:sldId id="289" r:id="rId6"/>
    <p:sldId id="290" r:id="rId7"/>
    <p:sldId id="291" r:id="rId8"/>
    <p:sldId id="275" r:id="rId9"/>
    <p:sldId id="305" r:id="rId10"/>
    <p:sldId id="293" r:id="rId11"/>
    <p:sldId id="294" r:id="rId12"/>
    <p:sldId id="295" r:id="rId13"/>
    <p:sldId id="296" r:id="rId14"/>
    <p:sldId id="297" r:id="rId15"/>
    <p:sldId id="298" r:id="rId16"/>
    <p:sldId id="299" r:id="rId17"/>
    <p:sldId id="300" r:id="rId18"/>
    <p:sldId id="301" r:id="rId19"/>
    <p:sldId id="302" r:id="rId20"/>
    <p:sldId id="303" r:id="rId21"/>
    <p:sldId id="304" r:id="rId22"/>
    <p:sldId id="306" r:id="rId23"/>
    <p:sldId id="307" r:id="rId24"/>
    <p:sldId id="308" r:id="rId25"/>
    <p:sldId id="309" r:id="rId26"/>
    <p:sldId id="310" r:id="rId27"/>
    <p:sldId id="311" r:id="rId28"/>
    <p:sldId id="312" r:id="rId29"/>
    <p:sldId id="313" r:id="rId30"/>
    <p:sldId id="314" r:id="rId31"/>
    <p:sldId id="315" r:id="rId32"/>
    <p:sldId id="316" r:id="rId33"/>
    <p:sldId id="317" r:id="rId34"/>
    <p:sldId id="318" r:id="rId35"/>
    <p:sldId id="319" r:id="rId36"/>
    <p:sldId id="320" r:id="rId37"/>
    <p:sldId id="321" r:id="rId38"/>
    <p:sldId id="322" r:id="rId39"/>
    <p:sldId id="540" r:id="rId40"/>
    <p:sldId id="541" r:id="rId41"/>
    <p:sldId id="325" r:id="rId42"/>
    <p:sldId id="538" r:id="rId43"/>
    <p:sldId id="542" r:id="rId44"/>
    <p:sldId id="543" r:id="rId45"/>
    <p:sldId id="544" r:id="rId46"/>
    <p:sldId id="326" r:id="rId47"/>
    <p:sldId id="327" r:id="rId48"/>
    <p:sldId id="328" r:id="rId49"/>
    <p:sldId id="329" r:id="rId50"/>
    <p:sldId id="330" r:id="rId51"/>
    <p:sldId id="331" r:id="rId52"/>
    <p:sldId id="332" r:id="rId53"/>
    <p:sldId id="333" r:id="rId54"/>
    <p:sldId id="334" r:id="rId55"/>
    <p:sldId id="335" r:id="rId56"/>
    <p:sldId id="336" r:id="rId57"/>
    <p:sldId id="337" r:id="rId58"/>
    <p:sldId id="338" r:id="rId59"/>
    <p:sldId id="339" r:id="rId60"/>
    <p:sldId id="340" r:id="rId61"/>
    <p:sldId id="341" r:id="rId62"/>
    <p:sldId id="342" r:id="rId63"/>
    <p:sldId id="343" r:id="rId64"/>
    <p:sldId id="344" r:id="rId65"/>
    <p:sldId id="345" r:id="rId66"/>
    <p:sldId id="346" r:id="rId67"/>
    <p:sldId id="347" r:id="rId68"/>
    <p:sldId id="348" r:id="rId69"/>
    <p:sldId id="349" r:id="rId70"/>
    <p:sldId id="350" r:id="rId71"/>
    <p:sldId id="351" r:id="rId72"/>
    <p:sldId id="352" r:id="rId73"/>
    <p:sldId id="353" r:id="rId74"/>
    <p:sldId id="354" r:id="rId75"/>
    <p:sldId id="355" r:id="rId76"/>
    <p:sldId id="356" r:id="rId77"/>
    <p:sldId id="357" r:id="rId78"/>
    <p:sldId id="358" r:id="rId79"/>
    <p:sldId id="359" r:id="rId80"/>
    <p:sldId id="360" r:id="rId81"/>
    <p:sldId id="361" r:id="rId82"/>
    <p:sldId id="362" r:id="rId83"/>
    <p:sldId id="363" r:id="rId84"/>
    <p:sldId id="364" r:id="rId85"/>
    <p:sldId id="365" r:id="rId86"/>
    <p:sldId id="366" r:id="rId87"/>
    <p:sldId id="367" r:id="rId88"/>
    <p:sldId id="368" r:id="rId89"/>
    <p:sldId id="369" r:id="rId90"/>
    <p:sldId id="370" r:id="rId91"/>
    <p:sldId id="371" r:id="rId92"/>
    <p:sldId id="372" r:id="rId93"/>
    <p:sldId id="373" r:id="rId94"/>
    <p:sldId id="374" r:id="rId95"/>
    <p:sldId id="375" r:id="rId96"/>
    <p:sldId id="376" r:id="rId97"/>
    <p:sldId id="377" r:id="rId98"/>
    <p:sldId id="378" r:id="rId99"/>
    <p:sldId id="379" r:id="rId100"/>
    <p:sldId id="380" r:id="rId101"/>
    <p:sldId id="381" r:id="rId102"/>
    <p:sldId id="382" r:id="rId103"/>
    <p:sldId id="383" r:id="rId104"/>
    <p:sldId id="384" r:id="rId105"/>
    <p:sldId id="385" r:id="rId106"/>
    <p:sldId id="386" r:id="rId107"/>
    <p:sldId id="387" r:id="rId108"/>
    <p:sldId id="388" r:id="rId109"/>
    <p:sldId id="389" r:id="rId110"/>
    <p:sldId id="390" r:id="rId111"/>
    <p:sldId id="391" r:id="rId112"/>
    <p:sldId id="392" r:id="rId113"/>
    <p:sldId id="393" r:id="rId114"/>
    <p:sldId id="394" r:id="rId115"/>
    <p:sldId id="395" r:id="rId116"/>
    <p:sldId id="396" r:id="rId117"/>
    <p:sldId id="397" r:id="rId118"/>
    <p:sldId id="398" r:id="rId119"/>
    <p:sldId id="399" r:id="rId120"/>
    <p:sldId id="400" r:id="rId121"/>
    <p:sldId id="401" r:id="rId122"/>
    <p:sldId id="402" r:id="rId123"/>
    <p:sldId id="403" r:id="rId124"/>
    <p:sldId id="404" r:id="rId125"/>
    <p:sldId id="405" r:id="rId126"/>
    <p:sldId id="406" r:id="rId127"/>
    <p:sldId id="407" r:id="rId128"/>
    <p:sldId id="408" r:id="rId129"/>
    <p:sldId id="409" r:id="rId130"/>
    <p:sldId id="410" r:id="rId131"/>
    <p:sldId id="454" r:id="rId132"/>
    <p:sldId id="412" r:id="rId133"/>
    <p:sldId id="413" r:id="rId134"/>
    <p:sldId id="414" r:id="rId135"/>
    <p:sldId id="415" r:id="rId136"/>
    <p:sldId id="416" r:id="rId137"/>
    <p:sldId id="417" r:id="rId138"/>
    <p:sldId id="418" r:id="rId139"/>
    <p:sldId id="419" r:id="rId140"/>
    <p:sldId id="420" r:id="rId141"/>
    <p:sldId id="421" r:id="rId142"/>
    <p:sldId id="422" r:id="rId143"/>
    <p:sldId id="423" r:id="rId144"/>
    <p:sldId id="424" r:id="rId145"/>
    <p:sldId id="425" r:id="rId146"/>
    <p:sldId id="426" r:id="rId147"/>
    <p:sldId id="427" r:id="rId148"/>
    <p:sldId id="428" r:id="rId149"/>
    <p:sldId id="429" r:id="rId150"/>
    <p:sldId id="430" r:id="rId151"/>
    <p:sldId id="431" r:id="rId152"/>
    <p:sldId id="432" r:id="rId153"/>
    <p:sldId id="433" r:id="rId154"/>
    <p:sldId id="434" r:id="rId155"/>
    <p:sldId id="435" r:id="rId156"/>
    <p:sldId id="436" r:id="rId157"/>
    <p:sldId id="437" r:id="rId158"/>
    <p:sldId id="438" r:id="rId159"/>
    <p:sldId id="439" r:id="rId160"/>
    <p:sldId id="440" r:id="rId161"/>
    <p:sldId id="441" r:id="rId162"/>
    <p:sldId id="442" r:id="rId163"/>
    <p:sldId id="443" r:id="rId164"/>
    <p:sldId id="444" r:id="rId165"/>
    <p:sldId id="445" r:id="rId166"/>
    <p:sldId id="446" r:id="rId167"/>
    <p:sldId id="447" r:id="rId168"/>
    <p:sldId id="545" r:id="rId169"/>
    <p:sldId id="546" r:id="rId170"/>
    <p:sldId id="449" r:id="rId171"/>
    <p:sldId id="451" r:id="rId172"/>
    <p:sldId id="452" r:id="rId173"/>
    <p:sldId id="455" r:id="rId174"/>
    <p:sldId id="456" r:id="rId175"/>
    <p:sldId id="457" r:id="rId176"/>
    <p:sldId id="458" r:id="rId177"/>
    <p:sldId id="459" r:id="rId178"/>
    <p:sldId id="460" r:id="rId179"/>
    <p:sldId id="461" r:id="rId180"/>
    <p:sldId id="462" r:id="rId181"/>
    <p:sldId id="463" r:id="rId182"/>
    <p:sldId id="464" r:id="rId183"/>
    <p:sldId id="465" r:id="rId184"/>
    <p:sldId id="466" r:id="rId185"/>
    <p:sldId id="467" r:id="rId186"/>
    <p:sldId id="468" r:id="rId187"/>
    <p:sldId id="469" r:id="rId188"/>
    <p:sldId id="470" r:id="rId189"/>
    <p:sldId id="471" r:id="rId190"/>
    <p:sldId id="472" r:id="rId191"/>
    <p:sldId id="473" r:id="rId192"/>
    <p:sldId id="474" r:id="rId193"/>
    <p:sldId id="475" r:id="rId194"/>
    <p:sldId id="476" r:id="rId195"/>
    <p:sldId id="477" r:id="rId196"/>
    <p:sldId id="478" r:id="rId197"/>
    <p:sldId id="479" r:id="rId198"/>
    <p:sldId id="480" r:id="rId199"/>
    <p:sldId id="481" r:id="rId200"/>
    <p:sldId id="482" r:id="rId201"/>
    <p:sldId id="483" r:id="rId202"/>
    <p:sldId id="484" r:id="rId203"/>
    <p:sldId id="485" r:id="rId204"/>
    <p:sldId id="486" r:id="rId205"/>
    <p:sldId id="487" r:id="rId206"/>
    <p:sldId id="488" r:id="rId207"/>
    <p:sldId id="489" r:id="rId208"/>
    <p:sldId id="490" r:id="rId209"/>
    <p:sldId id="491" r:id="rId210"/>
    <p:sldId id="492" r:id="rId211"/>
    <p:sldId id="493" r:id="rId212"/>
    <p:sldId id="494" r:id="rId213"/>
    <p:sldId id="495" r:id="rId214"/>
    <p:sldId id="496" r:id="rId215"/>
    <p:sldId id="497" r:id="rId216"/>
    <p:sldId id="498" r:id="rId217"/>
    <p:sldId id="499" r:id="rId218"/>
    <p:sldId id="500" r:id="rId219"/>
    <p:sldId id="501" r:id="rId220"/>
    <p:sldId id="502" r:id="rId221"/>
    <p:sldId id="503" r:id="rId222"/>
    <p:sldId id="504" r:id="rId223"/>
    <p:sldId id="505" r:id="rId224"/>
    <p:sldId id="506" r:id="rId225"/>
    <p:sldId id="507" r:id="rId226"/>
    <p:sldId id="508" r:id="rId227"/>
    <p:sldId id="509" r:id="rId228"/>
    <p:sldId id="510" r:id="rId229"/>
    <p:sldId id="511" r:id="rId230"/>
    <p:sldId id="512" r:id="rId231"/>
    <p:sldId id="513" r:id="rId232"/>
    <p:sldId id="514" r:id="rId233"/>
    <p:sldId id="515" r:id="rId234"/>
    <p:sldId id="516" r:id="rId235"/>
    <p:sldId id="517" r:id="rId236"/>
    <p:sldId id="518" r:id="rId237"/>
    <p:sldId id="519" r:id="rId238"/>
    <p:sldId id="520" r:id="rId239"/>
    <p:sldId id="521" r:id="rId240"/>
    <p:sldId id="522" r:id="rId241"/>
    <p:sldId id="523" r:id="rId242"/>
    <p:sldId id="524" r:id="rId243"/>
    <p:sldId id="525" r:id="rId244"/>
    <p:sldId id="526" r:id="rId245"/>
    <p:sldId id="527" r:id="rId246"/>
    <p:sldId id="528" r:id="rId247"/>
    <p:sldId id="529" r:id="rId248"/>
    <p:sldId id="530" r:id="rId249"/>
    <p:sldId id="531" r:id="rId250"/>
    <p:sldId id="532" r:id="rId251"/>
    <p:sldId id="533" r:id="rId252"/>
    <p:sldId id="534" r:id="rId253"/>
    <p:sldId id="535" r:id="rId254"/>
    <p:sldId id="536" r:id="rId255"/>
    <p:sldId id="537" r:id="rId25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D2843"/>
    <a:srgbClr val="B1BEDD"/>
    <a:srgbClr val="1900D6"/>
    <a:srgbClr val="31447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édio 2 - Destaqu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Estilo Médio 1 - Destaque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3C2FFA5D-87B4-456A-9821-1D502468CF0F}" styleName="Estilo com Tema 1 - Destaque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4258" autoAdjust="0"/>
    <p:restoredTop sz="94660"/>
  </p:normalViewPr>
  <p:slideViewPr>
    <p:cSldViewPr snapToGrid="0">
      <p:cViewPr varScale="1">
        <p:scale>
          <a:sx n="73" d="100"/>
          <a:sy n="73" d="100"/>
        </p:scale>
        <p:origin x="240" y="7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slide" Target="slides/slide136.xml"/><Relationship Id="rId159" Type="http://schemas.openxmlformats.org/officeDocument/2006/relationships/slide" Target="slides/slide157.xml"/><Relationship Id="rId170" Type="http://schemas.openxmlformats.org/officeDocument/2006/relationships/slide" Target="slides/slide168.xml"/><Relationship Id="rId191" Type="http://schemas.openxmlformats.org/officeDocument/2006/relationships/slide" Target="slides/slide189.xml"/><Relationship Id="rId205" Type="http://schemas.openxmlformats.org/officeDocument/2006/relationships/slide" Target="slides/slide203.xml"/><Relationship Id="rId226" Type="http://schemas.openxmlformats.org/officeDocument/2006/relationships/slide" Target="slides/slide224.xml"/><Relationship Id="rId247" Type="http://schemas.openxmlformats.org/officeDocument/2006/relationships/slide" Target="slides/slide245.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slide" Target="slides/slide126.xml"/><Relationship Id="rId149" Type="http://schemas.openxmlformats.org/officeDocument/2006/relationships/slide" Target="slides/slide147.xml"/><Relationship Id="rId5" Type="http://schemas.openxmlformats.org/officeDocument/2006/relationships/slide" Target="slides/slide3.xml"/><Relationship Id="rId95" Type="http://schemas.openxmlformats.org/officeDocument/2006/relationships/slide" Target="slides/slide93.xml"/><Relationship Id="rId160" Type="http://schemas.openxmlformats.org/officeDocument/2006/relationships/slide" Target="slides/slide158.xml"/><Relationship Id="rId181" Type="http://schemas.openxmlformats.org/officeDocument/2006/relationships/slide" Target="slides/slide179.xml"/><Relationship Id="rId216" Type="http://schemas.openxmlformats.org/officeDocument/2006/relationships/slide" Target="slides/slide214.xml"/><Relationship Id="rId237" Type="http://schemas.openxmlformats.org/officeDocument/2006/relationships/slide" Target="slides/slide235.xml"/><Relationship Id="rId258" Type="http://schemas.openxmlformats.org/officeDocument/2006/relationships/viewProps" Target="viewProps.xml"/><Relationship Id="rId22" Type="http://schemas.openxmlformats.org/officeDocument/2006/relationships/slide" Target="slides/slide20.xml"/><Relationship Id="rId43" Type="http://schemas.openxmlformats.org/officeDocument/2006/relationships/slide" Target="slides/slide41.xml"/><Relationship Id="rId64" Type="http://schemas.openxmlformats.org/officeDocument/2006/relationships/slide" Target="slides/slide62.xml"/><Relationship Id="rId118" Type="http://schemas.openxmlformats.org/officeDocument/2006/relationships/slide" Target="slides/slide116.xml"/><Relationship Id="rId139" Type="http://schemas.openxmlformats.org/officeDocument/2006/relationships/slide" Target="slides/slide137.xml"/><Relationship Id="rId85" Type="http://schemas.openxmlformats.org/officeDocument/2006/relationships/slide" Target="slides/slide83.xml"/><Relationship Id="rId150" Type="http://schemas.openxmlformats.org/officeDocument/2006/relationships/slide" Target="slides/slide148.xml"/><Relationship Id="rId171" Type="http://schemas.openxmlformats.org/officeDocument/2006/relationships/slide" Target="slides/slide169.xml"/><Relationship Id="rId192" Type="http://schemas.openxmlformats.org/officeDocument/2006/relationships/slide" Target="slides/slide190.xml"/><Relationship Id="rId206" Type="http://schemas.openxmlformats.org/officeDocument/2006/relationships/slide" Target="slides/slide204.xml"/><Relationship Id="rId227" Type="http://schemas.openxmlformats.org/officeDocument/2006/relationships/slide" Target="slides/slide225.xml"/><Relationship Id="rId248" Type="http://schemas.openxmlformats.org/officeDocument/2006/relationships/slide" Target="slides/slide246.xml"/><Relationship Id="rId12" Type="http://schemas.openxmlformats.org/officeDocument/2006/relationships/slide" Target="slides/slide10.xml"/><Relationship Id="rId33" Type="http://schemas.openxmlformats.org/officeDocument/2006/relationships/slide" Target="slides/slide31.xml"/><Relationship Id="rId108" Type="http://schemas.openxmlformats.org/officeDocument/2006/relationships/slide" Target="slides/slide106.xml"/><Relationship Id="rId129" Type="http://schemas.openxmlformats.org/officeDocument/2006/relationships/slide" Target="slides/slide127.xml"/><Relationship Id="rId54" Type="http://schemas.openxmlformats.org/officeDocument/2006/relationships/slide" Target="slides/slide52.xml"/><Relationship Id="rId75" Type="http://schemas.openxmlformats.org/officeDocument/2006/relationships/slide" Target="slides/slide73.xml"/><Relationship Id="rId96" Type="http://schemas.openxmlformats.org/officeDocument/2006/relationships/slide" Target="slides/slide94.xml"/><Relationship Id="rId140" Type="http://schemas.openxmlformats.org/officeDocument/2006/relationships/slide" Target="slides/slide138.xml"/><Relationship Id="rId161" Type="http://schemas.openxmlformats.org/officeDocument/2006/relationships/slide" Target="slides/slide159.xml"/><Relationship Id="rId182" Type="http://schemas.openxmlformats.org/officeDocument/2006/relationships/slide" Target="slides/slide180.xml"/><Relationship Id="rId217" Type="http://schemas.openxmlformats.org/officeDocument/2006/relationships/slide" Target="slides/slide215.xml"/><Relationship Id="rId6" Type="http://schemas.openxmlformats.org/officeDocument/2006/relationships/slide" Target="slides/slide4.xml"/><Relationship Id="rId238" Type="http://schemas.openxmlformats.org/officeDocument/2006/relationships/slide" Target="slides/slide236.xml"/><Relationship Id="rId259" Type="http://schemas.openxmlformats.org/officeDocument/2006/relationships/theme" Target="theme/theme1.xml"/><Relationship Id="rId23" Type="http://schemas.openxmlformats.org/officeDocument/2006/relationships/slide" Target="slides/slide21.xml"/><Relationship Id="rId119" Type="http://schemas.openxmlformats.org/officeDocument/2006/relationships/slide" Target="slides/slide117.xml"/><Relationship Id="rId44" Type="http://schemas.openxmlformats.org/officeDocument/2006/relationships/slide" Target="slides/slide42.xml"/><Relationship Id="rId65" Type="http://schemas.openxmlformats.org/officeDocument/2006/relationships/slide" Target="slides/slide63.xml"/><Relationship Id="rId86" Type="http://schemas.openxmlformats.org/officeDocument/2006/relationships/slide" Target="slides/slide84.xml"/><Relationship Id="rId130" Type="http://schemas.openxmlformats.org/officeDocument/2006/relationships/slide" Target="slides/slide128.xml"/><Relationship Id="rId151" Type="http://schemas.openxmlformats.org/officeDocument/2006/relationships/slide" Target="slides/slide149.xml"/><Relationship Id="rId172" Type="http://schemas.openxmlformats.org/officeDocument/2006/relationships/slide" Target="slides/slide170.xml"/><Relationship Id="rId193" Type="http://schemas.openxmlformats.org/officeDocument/2006/relationships/slide" Target="slides/slide191.xml"/><Relationship Id="rId207" Type="http://schemas.openxmlformats.org/officeDocument/2006/relationships/slide" Target="slides/slide205.xml"/><Relationship Id="rId228" Type="http://schemas.openxmlformats.org/officeDocument/2006/relationships/slide" Target="slides/slide226.xml"/><Relationship Id="rId249" Type="http://schemas.openxmlformats.org/officeDocument/2006/relationships/slide" Target="slides/slide247.xml"/><Relationship Id="rId13" Type="http://schemas.openxmlformats.org/officeDocument/2006/relationships/slide" Target="slides/slide11.xml"/><Relationship Id="rId109" Type="http://schemas.openxmlformats.org/officeDocument/2006/relationships/slide" Target="slides/slide107.xml"/><Relationship Id="rId260" Type="http://schemas.openxmlformats.org/officeDocument/2006/relationships/tableStyles" Target="tableStyles.xml"/><Relationship Id="rId34" Type="http://schemas.openxmlformats.org/officeDocument/2006/relationships/slide" Target="slides/slide32.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20" Type="http://schemas.openxmlformats.org/officeDocument/2006/relationships/slide" Target="slides/slide118.xml"/><Relationship Id="rId141" Type="http://schemas.openxmlformats.org/officeDocument/2006/relationships/slide" Target="slides/slide139.xml"/><Relationship Id="rId7" Type="http://schemas.openxmlformats.org/officeDocument/2006/relationships/slide" Target="slides/slide5.xml"/><Relationship Id="rId162" Type="http://schemas.openxmlformats.org/officeDocument/2006/relationships/slide" Target="slides/slide160.xml"/><Relationship Id="rId183" Type="http://schemas.openxmlformats.org/officeDocument/2006/relationships/slide" Target="slides/slide181.xml"/><Relationship Id="rId218" Type="http://schemas.openxmlformats.org/officeDocument/2006/relationships/slide" Target="slides/slide216.xml"/><Relationship Id="rId239" Type="http://schemas.openxmlformats.org/officeDocument/2006/relationships/slide" Target="slides/slide237.xml"/><Relationship Id="rId250" Type="http://schemas.openxmlformats.org/officeDocument/2006/relationships/slide" Target="slides/slide248.xml"/><Relationship Id="rId24" Type="http://schemas.openxmlformats.org/officeDocument/2006/relationships/slide" Target="slides/slide22.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31" Type="http://schemas.openxmlformats.org/officeDocument/2006/relationships/slide" Target="slides/slide129.xml"/><Relationship Id="rId152" Type="http://schemas.openxmlformats.org/officeDocument/2006/relationships/slide" Target="slides/slide150.xml"/><Relationship Id="rId173" Type="http://schemas.openxmlformats.org/officeDocument/2006/relationships/slide" Target="slides/slide171.xml"/><Relationship Id="rId194" Type="http://schemas.openxmlformats.org/officeDocument/2006/relationships/slide" Target="slides/slide192.xml"/><Relationship Id="rId208" Type="http://schemas.openxmlformats.org/officeDocument/2006/relationships/slide" Target="slides/slide206.xml"/><Relationship Id="rId229" Type="http://schemas.openxmlformats.org/officeDocument/2006/relationships/slide" Target="slides/slide227.xml"/><Relationship Id="rId240" Type="http://schemas.openxmlformats.org/officeDocument/2006/relationships/slide" Target="slides/slide238.xml"/><Relationship Id="rId14" Type="http://schemas.openxmlformats.org/officeDocument/2006/relationships/slide" Target="slides/slide12.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8" Type="http://schemas.openxmlformats.org/officeDocument/2006/relationships/slide" Target="slides/slide6.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163" Type="http://schemas.openxmlformats.org/officeDocument/2006/relationships/slide" Target="slides/slide161.xml"/><Relationship Id="rId184" Type="http://schemas.openxmlformats.org/officeDocument/2006/relationships/slide" Target="slides/slide182.xml"/><Relationship Id="rId219" Type="http://schemas.openxmlformats.org/officeDocument/2006/relationships/slide" Target="slides/slide217.xml"/><Relationship Id="rId230" Type="http://schemas.openxmlformats.org/officeDocument/2006/relationships/slide" Target="slides/slide228.xml"/><Relationship Id="rId251" Type="http://schemas.openxmlformats.org/officeDocument/2006/relationships/slide" Target="slides/slide249.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 Id="rId174" Type="http://schemas.openxmlformats.org/officeDocument/2006/relationships/slide" Target="slides/slide172.xml"/><Relationship Id="rId195" Type="http://schemas.openxmlformats.org/officeDocument/2006/relationships/slide" Target="slides/slide193.xml"/><Relationship Id="rId209" Type="http://schemas.openxmlformats.org/officeDocument/2006/relationships/slide" Target="slides/slide207.xml"/><Relationship Id="rId220" Type="http://schemas.openxmlformats.org/officeDocument/2006/relationships/slide" Target="slides/slide218.xml"/><Relationship Id="rId241" Type="http://schemas.openxmlformats.org/officeDocument/2006/relationships/slide" Target="slides/slide239.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78" Type="http://schemas.openxmlformats.org/officeDocument/2006/relationships/slide" Target="slides/slide76.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64" Type="http://schemas.openxmlformats.org/officeDocument/2006/relationships/slide" Target="slides/slide162.xml"/><Relationship Id="rId185" Type="http://schemas.openxmlformats.org/officeDocument/2006/relationships/slide" Target="slides/slide183.xml"/><Relationship Id="rId9" Type="http://schemas.openxmlformats.org/officeDocument/2006/relationships/slide" Target="slides/slide7.xml"/><Relationship Id="rId210" Type="http://schemas.openxmlformats.org/officeDocument/2006/relationships/slide" Target="slides/slide208.xml"/><Relationship Id="rId26" Type="http://schemas.openxmlformats.org/officeDocument/2006/relationships/slide" Target="slides/slide24.xml"/><Relationship Id="rId231" Type="http://schemas.openxmlformats.org/officeDocument/2006/relationships/slide" Target="slides/slide229.xml"/><Relationship Id="rId252" Type="http://schemas.openxmlformats.org/officeDocument/2006/relationships/slide" Target="slides/slide250.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slide" Target="slides/slide152.xml"/><Relationship Id="rId175" Type="http://schemas.openxmlformats.org/officeDocument/2006/relationships/slide" Target="slides/slide173.xml"/><Relationship Id="rId196" Type="http://schemas.openxmlformats.org/officeDocument/2006/relationships/slide" Target="slides/slide194.xml"/><Relationship Id="rId200" Type="http://schemas.openxmlformats.org/officeDocument/2006/relationships/slide" Target="slides/slide198.xml"/><Relationship Id="rId16" Type="http://schemas.openxmlformats.org/officeDocument/2006/relationships/slide" Target="slides/slide14.xml"/><Relationship Id="rId221" Type="http://schemas.openxmlformats.org/officeDocument/2006/relationships/slide" Target="slides/slide219.xml"/><Relationship Id="rId242" Type="http://schemas.openxmlformats.org/officeDocument/2006/relationships/slide" Target="slides/slide240.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90" Type="http://schemas.openxmlformats.org/officeDocument/2006/relationships/slide" Target="slides/slide88.xml"/><Relationship Id="rId165" Type="http://schemas.openxmlformats.org/officeDocument/2006/relationships/slide" Target="slides/slide163.xml"/><Relationship Id="rId186" Type="http://schemas.openxmlformats.org/officeDocument/2006/relationships/slide" Target="slides/slide184.xml"/><Relationship Id="rId211" Type="http://schemas.openxmlformats.org/officeDocument/2006/relationships/slide" Target="slides/slide209.xml"/><Relationship Id="rId232" Type="http://schemas.openxmlformats.org/officeDocument/2006/relationships/slide" Target="slides/slide230.xml"/><Relationship Id="rId253" Type="http://schemas.openxmlformats.org/officeDocument/2006/relationships/slide" Target="slides/slide251.xml"/><Relationship Id="rId27" Type="http://schemas.openxmlformats.org/officeDocument/2006/relationships/slide" Target="slides/slide25.xml"/><Relationship Id="rId48" Type="http://schemas.openxmlformats.org/officeDocument/2006/relationships/slide" Target="slides/slide46.xml"/><Relationship Id="rId69" Type="http://schemas.openxmlformats.org/officeDocument/2006/relationships/slide" Target="slides/slide67.xml"/><Relationship Id="rId113" Type="http://schemas.openxmlformats.org/officeDocument/2006/relationships/slide" Target="slides/slide111.xml"/><Relationship Id="rId134" Type="http://schemas.openxmlformats.org/officeDocument/2006/relationships/slide" Target="slides/slide132.xml"/><Relationship Id="rId80" Type="http://schemas.openxmlformats.org/officeDocument/2006/relationships/slide" Target="slides/slide78.xml"/><Relationship Id="rId155" Type="http://schemas.openxmlformats.org/officeDocument/2006/relationships/slide" Target="slides/slide153.xml"/><Relationship Id="rId176" Type="http://schemas.openxmlformats.org/officeDocument/2006/relationships/slide" Target="slides/slide174.xml"/><Relationship Id="rId197" Type="http://schemas.openxmlformats.org/officeDocument/2006/relationships/slide" Target="slides/slide195.xml"/><Relationship Id="rId201" Type="http://schemas.openxmlformats.org/officeDocument/2006/relationships/slide" Target="slides/slide199.xml"/><Relationship Id="rId222" Type="http://schemas.openxmlformats.org/officeDocument/2006/relationships/slide" Target="slides/slide220.xml"/><Relationship Id="rId243" Type="http://schemas.openxmlformats.org/officeDocument/2006/relationships/slide" Target="slides/slide241.xml"/><Relationship Id="rId17" Type="http://schemas.openxmlformats.org/officeDocument/2006/relationships/slide" Target="slides/slide15.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24" Type="http://schemas.openxmlformats.org/officeDocument/2006/relationships/slide" Target="slides/slide122.xml"/><Relationship Id="rId70" Type="http://schemas.openxmlformats.org/officeDocument/2006/relationships/slide" Target="slides/slide68.xml"/><Relationship Id="rId91" Type="http://schemas.openxmlformats.org/officeDocument/2006/relationships/slide" Target="slides/slide89.xml"/><Relationship Id="rId145" Type="http://schemas.openxmlformats.org/officeDocument/2006/relationships/slide" Target="slides/slide143.xml"/><Relationship Id="rId166" Type="http://schemas.openxmlformats.org/officeDocument/2006/relationships/slide" Target="slides/slide164.xml"/><Relationship Id="rId187" Type="http://schemas.openxmlformats.org/officeDocument/2006/relationships/slide" Target="slides/slide185.xml"/><Relationship Id="rId1" Type="http://schemas.openxmlformats.org/officeDocument/2006/relationships/slideMaster" Target="slideMasters/slideMaster1.xml"/><Relationship Id="rId212" Type="http://schemas.openxmlformats.org/officeDocument/2006/relationships/slide" Target="slides/slide210.xml"/><Relationship Id="rId233" Type="http://schemas.openxmlformats.org/officeDocument/2006/relationships/slide" Target="slides/slide231.xml"/><Relationship Id="rId254" Type="http://schemas.openxmlformats.org/officeDocument/2006/relationships/slide" Target="slides/slide252.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60" Type="http://schemas.openxmlformats.org/officeDocument/2006/relationships/slide" Target="slides/slide58.xml"/><Relationship Id="rId81" Type="http://schemas.openxmlformats.org/officeDocument/2006/relationships/slide" Target="slides/slide79.xml"/><Relationship Id="rId135" Type="http://schemas.openxmlformats.org/officeDocument/2006/relationships/slide" Target="slides/slide133.xml"/><Relationship Id="rId156" Type="http://schemas.openxmlformats.org/officeDocument/2006/relationships/slide" Target="slides/slide154.xml"/><Relationship Id="rId177" Type="http://schemas.openxmlformats.org/officeDocument/2006/relationships/slide" Target="slides/slide175.xml"/><Relationship Id="rId198" Type="http://schemas.openxmlformats.org/officeDocument/2006/relationships/slide" Target="slides/slide196.xml"/><Relationship Id="rId202" Type="http://schemas.openxmlformats.org/officeDocument/2006/relationships/slide" Target="slides/slide200.xml"/><Relationship Id="rId223" Type="http://schemas.openxmlformats.org/officeDocument/2006/relationships/slide" Target="slides/slide221.xml"/><Relationship Id="rId244" Type="http://schemas.openxmlformats.org/officeDocument/2006/relationships/slide" Target="slides/slide242.xml"/><Relationship Id="rId18" Type="http://schemas.openxmlformats.org/officeDocument/2006/relationships/slide" Target="slides/slide16.xml"/><Relationship Id="rId39" Type="http://schemas.openxmlformats.org/officeDocument/2006/relationships/slide" Target="slides/slide37.xml"/><Relationship Id="rId50" Type="http://schemas.openxmlformats.org/officeDocument/2006/relationships/slide" Target="slides/slide48.xml"/><Relationship Id="rId104" Type="http://schemas.openxmlformats.org/officeDocument/2006/relationships/slide" Target="slides/slide102.xml"/><Relationship Id="rId125" Type="http://schemas.openxmlformats.org/officeDocument/2006/relationships/slide" Target="slides/slide123.xml"/><Relationship Id="rId146" Type="http://schemas.openxmlformats.org/officeDocument/2006/relationships/slide" Target="slides/slide144.xml"/><Relationship Id="rId167" Type="http://schemas.openxmlformats.org/officeDocument/2006/relationships/slide" Target="slides/slide165.xml"/><Relationship Id="rId188" Type="http://schemas.openxmlformats.org/officeDocument/2006/relationships/slide" Target="slides/slide186.xml"/><Relationship Id="rId71" Type="http://schemas.openxmlformats.org/officeDocument/2006/relationships/slide" Target="slides/slide69.xml"/><Relationship Id="rId92" Type="http://schemas.openxmlformats.org/officeDocument/2006/relationships/slide" Target="slides/slide90.xml"/><Relationship Id="rId213" Type="http://schemas.openxmlformats.org/officeDocument/2006/relationships/slide" Target="slides/slide211.xml"/><Relationship Id="rId234" Type="http://schemas.openxmlformats.org/officeDocument/2006/relationships/slide" Target="slides/slide232.xml"/><Relationship Id="rId2" Type="http://schemas.openxmlformats.org/officeDocument/2006/relationships/slideMaster" Target="slideMasters/slideMaster2.xml"/><Relationship Id="rId29" Type="http://schemas.openxmlformats.org/officeDocument/2006/relationships/slide" Target="slides/slide27.xml"/><Relationship Id="rId255" Type="http://schemas.openxmlformats.org/officeDocument/2006/relationships/slide" Target="slides/slide253.xml"/><Relationship Id="rId40" Type="http://schemas.openxmlformats.org/officeDocument/2006/relationships/slide" Target="slides/slide38.xml"/><Relationship Id="rId115" Type="http://schemas.openxmlformats.org/officeDocument/2006/relationships/slide" Target="slides/slide113.xml"/><Relationship Id="rId136" Type="http://schemas.openxmlformats.org/officeDocument/2006/relationships/slide" Target="slides/slide134.xml"/><Relationship Id="rId157" Type="http://schemas.openxmlformats.org/officeDocument/2006/relationships/slide" Target="slides/slide155.xml"/><Relationship Id="rId178" Type="http://schemas.openxmlformats.org/officeDocument/2006/relationships/slide" Target="slides/slide176.xml"/><Relationship Id="rId61" Type="http://schemas.openxmlformats.org/officeDocument/2006/relationships/slide" Target="slides/slide59.xml"/><Relationship Id="rId82" Type="http://schemas.openxmlformats.org/officeDocument/2006/relationships/slide" Target="slides/slide80.xml"/><Relationship Id="rId199" Type="http://schemas.openxmlformats.org/officeDocument/2006/relationships/slide" Target="slides/slide197.xml"/><Relationship Id="rId203" Type="http://schemas.openxmlformats.org/officeDocument/2006/relationships/slide" Target="slides/slide201.xml"/><Relationship Id="rId19" Type="http://schemas.openxmlformats.org/officeDocument/2006/relationships/slide" Target="slides/slide17.xml"/><Relationship Id="rId224" Type="http://schemas.openxmlformats.org/officeDocument/2006/relationships/slide" Target="slides/slide222.xml"/><Relationship Id="rId245" Type="http://schemas.openxmlformats.org/officeDocument/2006/relationships/slide" Target="slides/slide243.xml"/><Relationship Id="rId30" Type="http://schemas.openxmlformats.org/officeDocument/2006/relationships/slide" Target="slides/slide2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168" Type="http://schemas.openxmlformats.org/officeDocument/2006/relationships/slide" Target="slides/slide16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189" Type="http://schemas.openxmlformats.org/officeDocument/2006/relationships/slide" Target="slides/slide187.xml"/><Relationship Id="rId3" Type="http://schemas.openxmlformats.org/officeDocument/2006/relationships/slide" Target="slides/slide1.xml"/><Relationship Id="rId214" Type="http://schemas.openxmlformats.org/officeDocument/2006/relationships/slide" Target="slides/slide212.xml"/><Relationship Id="rId235" Type="http://schemas.openxmlformats.org/officeDocument/2006/relationships/slide" Target="slides/slide233.xml"/><Relationship Id="rId256" Type="http://schemas.openxmlformats.org/officeDocument/2006/relationships/slide" Target="slides/slide254.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179" Type="http://schemas.openxmlformats.org/officeDocument/2006/relationships/slide" Target="slides/slide177.xml"/><Relationship Id="rId190" Type="http://schemas.openxmlformats.org/officeDocument/2006/relationships/slide" Target="slides/slide188.xml"/><Relationship Id="rId204" Type="http://schemas.openxmlformats.org/officeDocument/2006/relationships/slide" Target="slides/slide202.xml"/><Relationship Id="rId225" Type="http://schemas.openxmlformats.org/officeDocument/2006/relationships/slide" Target="slides/slide223.xml"/><Relationship Id="rId246" Type="http://schemas.openxmlformats.org/officeDocument/2006/relationships/slide" Target="slides/slide244.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94" Type="http://schemas.openxmlformats.org/officeDocument/2006/relationships/slide" Target="slides/slide92.xml"/><Relationship Id="rId148" Type="http://schemas.openxmlformats.org/officeDocument/2006/relationships/slide" Target="slides/slide146.xml"/><Relationship Id="rId169" Type="http://schemas.openxmlformats.org/officeDocument/2006/relationships/slide" Target="slides/slide167.xml"/><Relationship Id="rId4" Type="http://schemas.openxmlformats.org/officeDocument/2006/relationships/slide" Target="slides/slide2.xml"/><Relationship Id="rId180" Type="http://schemas.openxmlformats.org/officeDocument/2006/relationships/slide" Target="slides/slide178.xml"/><Relationship Id="rId215" Type="http://schemas.openxmlformats.org/officeDocument/2006/relationships/slide" Target="slides/slide213.xml"/><Relationship Id="rId236" Type="http://schemas.openxmlformats.org/officeDocument/2006/relationships/slide" Target="slides/slide234.xml"/><Relationship Id="rId257"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o de Título">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7200" baseline="0">
                <a:solidFill>
                  <a:schemeClr val="tx1"/>
                </a:solidFill>
              </a:defRPr>
            </a:lvl1pPr>
          </a:lstStyle>
          <a:p>
            <a:r>
              <a:rPr lang="pt-PT"/>
              <a:t>Clique para editar o estilo</a:t>
            </a:r>
            <a:endParaRPr lang="en-US" dirty="0"/>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2200" baseline="0">
                <a:solidFill>
                  <a:schemeClr val="tx1">
                    <a:lumMod val="75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pt-PT"/>
              <a:t>Clique para editar o estilo do subtítulo do Modelo Global</a:t>
            </a:r>
            <a:endParaRPr lang="en-US" dirty="0"/>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E7D606B4-F302-489B-9B7C-76F0DDE5C2AE}" type="datetimeFigureOut">
              <a:rPr lang="pt-BR" smtClean="0"/>
              <a:t>15/04/2016</a:t>
            </a:fld>
            <a:endParaRPr lang="pt-BR"/>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pt-BR"/>
          </a:p>
        </p:txBody>
      </p:sp>
      <p:sp>
        <p:nvSpPr>
          <p:cNvPr id="6" name="Slide Number Placeholder 5"/>
          <p:cNvSpPr>
            <a:spLocks noGrp="1"/>
          </p:cNvSpPr>
          <p:nvPr>
            <p:ph type="sldNum" sz="quarter" idx="12"/>
          </p:nvPr>
        </p:nvSpPr>
        <p:spPr/>
        <p:txBody>
          <a:bodyPr/>
          <a:lstStyle>
            <a:lvl1pPr>
              <a:defRPr>
                <a:solidFill>
                  <a:schemeClr val="tx1">
                    <a:lumMod val="65000"/>
                  </a:schemeClr>
                </a:solidFill>
              </a:defRPr>
            </a:lvl1pPr>
          </a:lstStyle>
          <a:p>
            <a:fld id="{A29CBC39-B32F-44D1-8D6F-22F01FCF05A6}" type="slidenum">
              <a:rPr lang="pt-BR" smtClean="0"/>
              <a:t>‹nº›</a:t>
            </a:fld>
            <a:endParaRPr lang="pt-BR"/>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52297968"/>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PT"/>
              <a:t>Clique para editar o estilo</a:t>
            </a:r>
            <a:endParaRPr lang="en-US" dirty="0"/>
          </a:p>
        </p:txBody>
      </p:sp>
      <p:sp>
        <p:nvSpPr>
          <p:cNvPr id="3" name="Vertical Text Placeholder 2"/>
          <p:cNvSpPr>
            <a:spLocks noGrp="1"/>
          </p:cNvSpPr>
          <p:nvPr>
            <p:ph type="body" orient="vert" idx="1"/>
          </p:nvPr>
        </p:nvSpPr>
        <p:spPr/>
        <p:txBody>
          <a:bodyPr vert="eaVert"/>
          <a:lstStyle/>
          <a:p>
            <a:pPr lvl="0"/>
            <a:r>
              <a:rPr lang="pt-PT"/>
              <a:t>Editar os estilos de texto do Modelo Global</a:t>
            </a:r>
          </a:p>
          <a:p>
            <a:pPr lvl="1"/>
            <a:r>
              <a:rPr lang="pt-PT"/>
              <a:t>Segundo nível</a:t>
            </a:r>
          </a:p>
          <a:p>
            <a:pPr lvl="2"/>
            <a:r>
              <a:rPr lang="pt-PT"/>
              <a:t>Terceiro nível</a:t>
            </a:r>
          </a:p>
          <a:p>
            <a:pPr lvl="3"/>
            <a:r>
              <a:rPr lang="pt-PT"/>
              <a:t>Quarto nível</a:t>
            </a:r>
          </a:p>
          <a:p>
            <a:pPr lvl="4"/>
            <a:r>
              <a:rPr lang="pt-PT"/>
              <a:t>Quinto nível</a:t>
            </a:r>
            <a:endParaRPr lang="en-US" dirty="0"/>
          </a:p>
        </p:txBody>
      </p:sp>
      <p:sp>
        <p:nvSpPr>
          <p:cNvPr id="4" name="Date Placeholder 3"/>
          <p:cNvSpPr>
            <a:spLocks noGrp="1"/>
          </p:cNvSpPr>
          <p:nvPr>
            <p:ph type="dt" sz="half" idx="10"/>
          </p:nvPr>
        </p:nvSpPr>
        <p:spPr/>
        <p:txBody>
          <a:bodyPr/>
          <a:lstStyle/>
          <a:p>
            <a:fld id="{E7D606B4-F302-489B-9B7C-76F0DDE5C2AE}" type="datetimeFigureOut">
              <a:rPr lang="pt-BR" smtClean="0"/>
              <a:t>15/04/2016</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A29CBC39-B32F-44D1-8D6F-22F01FCF05A6}" type="slidenum">
              <a:rPr lang="pt-BR" smtClean="0"/>
              <a:t>‹nº›</a:t>
            </a:fld>
            <a:endParaRPr lang="pt-BR"/>
          </a:p>
        </p:txBody>
      </p:sp>
    </p:spTree>
    <p:extLst>
      <p:ext uri="{BB962C8B-B14F-4D97-AF65-F5344CB8AC3E}">
        <p14:creationId xmlns:p14="http://schemas.microsoft.com/office/powerpoint/2010/main" val="41949596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e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8700" y="381000"/>
            <a:ext cx="2476500" cy="5897562"/>
          </a:xfrm>
        </p:spPr>
        <p:txBody>
          <a:bodyPr vert="eaVert"/>
          <a:lstStyle/>
          <a:p>
            <a:r>
              <a:rPr lang="pt-PT"/>
              <a:t>Clique para editar o estilo</a:t>
            </a:r>
            <a:endParaRPr lang="en-US" dirty="0"/>
          </a:p>
        </p:txBody>
      </p:sp>
      <p:sp>
        <p:nvSpPr>
          <p:cNvPr id="3" name="Vertical Text Placeholder 2"/>
          <p:cNvSpPr>
            <a:spLocks noGrp="1"/>
          </p:cNvSpPr>
          <p:nvPr>
            <p:ph type="body" orient="vert" idx="1"/>
          </p:nvPr>
        </p:nvSpPr>
        <p:spPr>
          <a:xfrm>
            <a:off x="762000" y="381000"/>
            <a:ext cx="7734300" cy="5897562"/>
          </a:xfrm>
        </p:spPr>
        <p:txBody>
          <a:bodyPr vert="eaVert"/>
          <a:lstStyle/>
          <a:p>
            <a:pPr lvl="0"/>
            <a:r>
              <a:rPr lang="pt-PT"/>
              <a:t>Editar os estilos de texto do Modelo Global</a:t>
            </a:r>
          </a:p>
          <a:p>
            <a:pPr lvl="1"/>
            <a:r>
              <a:rPr lang="pt-PT"/>
              <a:t>Segundo nível</a:t>
            </a:r>
          </a:p>
          <a:p>
            <a:pPr lvl="2"/>
            <a:r>
              <a:rPr lang="pt-PT"/>
              <a:t>Terceiro nível</a:t>
            </a:r>
          </a:p>
          <a:p>
            <a:pPr lvl="3"/>
            <a:r>
              <a:rPr lang="pt-PT"/>
              <a:t>Quarto nível</a:t>
            </a:r>
          </a:p>
          <a:p>
            <a:pPr lvl="4"/>
            <a:r>
              <a:rPr lang="pt-PT"/>
              <a:t>Quinto nível</a:t>
            </a:r>
            <a:endParaRPr lang="en-US" dirty="0"/>
          </a:p>
        </p:txBody>
      </p:sp>
      <p:sp>
        <p:nvSpPr>
          <p:cNvPr id="4" name="Date Placeholder 3"/>
          <p:cNvSpPr>
            <a:spLocks noGrp="1"/>
          </p:cNvSpPr>
          <p:nvPr>
            <p:ph type="dt" sz="half" idx="10"/>
          </p:nvPr>
        </p:nvSpPr>
        <p:spPr/>
        <p:txBody>
          <a:bodyPr/>
          <a:lstStyle/>
          <a:p>
            <a:fld id="{E7D606B4-F302-489B-9B7C-76F0DDE5C2AE}" type="datetimeFigureOut">
              <a:rPr lang="pt-BR" smtClean="0"/>
              <a:t>15/04/2016</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A29CBC39-B32F-44D1-8D6F-22F01FCF05A6}" type="slidenum">
              <a:rPr lang="pt-BR" smtClean="0"/>
              <a:t>‹nº›</a:t>
            </a:fld>
            <a:endParaRPr lang="pt-BR"/>
          </a:p>
        </p:txBody>
      </p:sp>
    </p:spTree>
    <p:extLst>
      <p:ext uri="{BB962C8B-B14F-4D97-AF65-F5344CB8AC3E}">
        <p14:creationId xmlns:p14="http://schemas.microsoft.com/office/powerpoint/2010/main" val="37377838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Layout Personalizado">
    <p:spTree>
      <p:nvGrpSpPr>
        <p:cNvPr id="1" name=""/>
        <p:cNvGrpSpPr/>
        <p:nvPr/>
      </p:nvGrpSpPr>
      <p:grpSpPr>
        <a:xfrm>
          <a:off x="0" y="0"/>
          <a:ext cx="0" cy="0"/>
          <a:chOff x="0" y="0"/>
          <a:chExt cx="0" cy="0"/>
        </a:xfrm>
      </p:grpSpPr>
      <p:sp>
        <p:nvSpPr>
          <p:cNvPr id="2" name="Título 1"/>
          <p:cNvSpPr>
            <a:spLocks noGrp="1"/>
          </p:cNvSpPr>
          <p:nvPr>
            <p:ph type="title"/>
          </p:nvPr>
        </p:nvSpPr>
        <p:spPr>
          <a:xfrm>
            <a:off x="1262063" y="365125"/>
            <a:ext cx="9691687" cy="1325563"/>
          </a:xfrm>
        </p:spPr>
        <p:txBody>
          <a:bodyPr/>
          <a:lstStyle/>
          <a:p>
            <a:r>
              <a:rPr lang="pt-BR" smtClean="0"/>
              <a:t>Clique para editar o estilo do título mestre</a:t>
            </a:r>
            <a:endParaRPr lang="pt-BR"/>
          </a:p>
        </p:txBody>
      </p:sp>
      <p:sp>
        <p:nvSpPr>
          <p:cNvPr id="3" name="Espaço Reservado para Data 2"/>
          <p:cNvSpPr>
            <a:spLocks noGrp="1"/>
          </p:cNvSpPr>
          <p:nvPr>
            <p:ph type="dt" sz="half" idx="10"/>
          </p:nvPr>
        </p:nvSpPr>
        <p:spPr/>
        <p:txBody>
          <a:bodyPr/>
          <a:lstStyle>
            <a:lvl1pPr>
              <a:defRPr/>
            </a:lvl1pPr>
          </a:lstStyle>
          <a:p>
            <a:pPr>
              <a:defRPr/>
            </a:pPr>
            <a:fld id="{2565D38E-0974-4AF5-9BDE-4D655881A0CC}" type="datetime1">
              <a:rPr lang="pt-BR" altLang="zh-CN"/>
              <a:pPr>
                <a:defRPr/>
              </a:pPr>
              <a:t>15/04/2016</a:t>
            </a:fld>
            <a:endParaRPr lang="pt-BR" altLang="zh-CN" sz="1800" b="0">
              <a:solidFill>
                <a:schemeClr val="tx1"/>
              </a:solidFill>
            </a:endParaRPr>
          </a:p>
        </p:txBody>
      </p:sp>
      <p:sp>
        <p:nvSpPr>
          <p:cNvPr id="4" name="Espaço Reservado para Rodapé 3"/>
          <p:cNvSpPr>
            <a:spLocks noGrp="1"/>
          </p:cNvSpPr>
          <p:nvPr>
            <p:ph type="ftr" sz="quarter" idx="11"/>
          </p:nvPr>
        </p:nvSpPr>
        <p:spPr/>
        <p:txBody>
          <a:bodyPr/>
          <a:lstStyle>
            <a:lvl1pPr>
              <a:defRPr/>
            </a:lvl1pPr>
          </a:lstStyle>
          <a:p>
            <a:pPr>
              <a:defRPr/>
            </a:pPr>
            <a:endParaRPr lang="pt-BR"/>
          </a:p>
        </p:txBody>
      </p:sp>
      <p:sp>
        <p:nvSpPr>
          <p:cNvPr id="5" name="Espaço Reservado para Número de Slide 4"/>
          <p:cNvSpPr>
            <a:spLocks noGrp="1"/>
          </p:cNvSpPr>
          <p:nvPr>
            <p:ph type="sldNum" sz="quarter" idx="12"/>
          </p:nvPr>
        </p:nvSpPr>
        <p:spPr/>
        <p:txBody>
          <a:bodyPr/>
          <a:lstStyle>
            <a:lvl1pPr>
              <a:defRPr/>
            </a:lvl1pPr>
          </a:lstStyle>
          <a:p>
            <a:fld id="{D7F91610-36DF-4A39-B893-8C2E66BA94F1}" type="slidenum">
              <a:rPr lang="pt-BR" altLang="zh-CN"/>
              <a:pPr/>
              <a:t>‹nº›</a:t>
            </a:fld>
            <a:endParaRPr lang="pt-BR" altLang="zh-CN" sz="1800">
              <a:solidFill>
                <a:schemeClr val="tx1"/>
              </a:solidFill>
            </a:endParaRPr>
          </a:p>
        </p:txBody>
      </p:sp>
    </p:spTree>
    <p:extLst>
      <p:ext uri="{BB962C8B-B14F-4D97-AF65-F5344CB8AC3E}">
        <p14:creationId xmlns:p14="http://schemas.microsoft.com/office/powerpoint/2010/main" val="82151772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a">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841061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755839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Obje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PT"/>
              <a:t>Clique para editar o estilo</a:t>
            </a:r>
            <a:endParaRPr lang="en-US" dirty="0"/>
          </a:p>
        </p:txBody>
      </p:sp>
      <p:sp>
        <p:nvSpPr>
          <p:cNvPr id="3" name="Content Placeholder 2"/>
          <p:cNvSpPr>
            <a:spLocks noGrp="1"/>
          </p:cNvSpPr>
          <p:nvPr>
            <p:ph idx="1"/>
          </p:nvPr>
        </p:nvSpPr>
        <p:spPr/>
        <p:txBody>
          <a:bodyPr/>
          <a:lstStyle/>
          <a:p>
            <a:pPr lvl="0"/>
            <a:r>
              <a:rPr lang="pt-PT"/>
              <a:t>Editar os estilos de texto do Modelo Global</a:t>
            </a:r>
          </a:p>
          <a:p>
            <a:pPr lvl="1"/>
            <a:r>
              <a:rPr lang="pt-PT"/>
              <a:t>Segundo nível</a:t>
            </a:r>
          </a:p>
          <a:p>
            <a:pPr lvl="2"/>
            <a:r>
              <a:rPr lang="pt-PT"/>
              <a:t>Terceiro nível</a:t>
            </a:r>
          </a:p>
          <a:p>
            <a:pPr lvl="3"/>
            <a:r>
              <a:rPr lang="pt-PT"/>
              <a:t>Quarto nível</a:t>
            </a:r>
          </a:p>
          <a:p>
            <a:pPr lvl="4"/>
            <a:r>
              <a:rPr lang="pt-PT"/>
              <a:t>Quinto nível</a:t>
            </a:r>
            <a:endParaRPr lang="en-US" dirty="0"/>
          </a:p>
        </p:txBody>
      </p:sp>
      <p:sp>
        <p:nvSpPr>
          <p:cNvPr id="4" name="Date Placeholder 3"/>
          <p:cNvSpPr>
            <a:spLocks noGrp="1"/>
          </p:cNvSpPr>
          <p:nvPr>
            <p:ph type="dt" sz="half" idx="10"/>
          </p:nvPr>
        </p:nvSpPr>
        <p:spPr/>
        <p:txBody>
          <a:bodyPr/>
          <a:lstStyle/>
          <a:p>
            <a:fld id="{E7D606B4-F302-489B-9B7C-76F0DDE5C2AE}" type="datetimeFigureOut">
              <a:rPr lang="pt-BR" smtClean="0"/>
              <a:t>15/04/2016</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A29CBC39-B32F-44D1-8D6F-22F01FCF05A6}" type="slidenum">
              <a:rPr lang="pt-BR" smtClean="0"/>
              <a:t>‹nº›</a:t>
            </a:fld>
            <a:endParaRPr lang="pt-BR"/>
          </a:p>
        </p:txBody>
      </p:sp>
    </p:spTree>
    <p:extLst>
      <p:ext uri="{BB962C8B-B14F-4D97-AF65-F5344CB8AC3E}">
        <p14:creationId xmlns:p14="http://schemas.microsoft.com/office/powerpoint/2010/main" val="37943142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cção">
    <p:spTree>
      <p:nvGrpSpPr>
        <p:cNvPr id="1" name=""/>
        <p:cNvGrpSpPr/>
        <p:nvPr/>
      </p:nvGrpSpPr>
      <p:grpSpPr>
        <a:xfrm>
          <a:off x="0" y="0"/>
          <a:ext cx="0" cy="0"/>
          <a:chOff x="0" y="0"/>
          <a:chExt cx="0" cy="0"/>
        </a:xfrm>
      </p:grpSpPr>
      <p:sp>
        <p:nvSpPr>
          <p:cNvPr id="2" name="Title 1"/>
          <p:cNvSpPr>
            <a:spLocks noGrp="1"/>
          </p:cNvSpPr>
          <p:nvPr>
            <p:ph type="title"/>
          </p:nvPr>
        </p:nvSpPr>
        <p:spPr>
          <a:xfrm>
            <a:off x="1261872" y="758952"/>
            <a:ext cx="9418320" cy="4041648"/>
          </a:xfrm>
        </p:spPr>
        <p:txBody>
          <a:bodyPr anchor="b">
            <a:normAutofit/>
          </a:bodyPr>
          <a:lstStyle>
            <a:lvl1pPr>
              <a:lnSpc>
                <a:spcPct val="85000"/>
              </a:lnSpc>
              <a:defRPr sz="7200" b="0"/>
            </a:lvl1pPr>
          </a:lstStyle>
          <a:p>
            <a:r>
              <a:rPr lang="pt-PT"/>
              <a:t>Clique para editar o estilo</a:t>
            </a:r>
            <a:endParaRPr lang="en-US" dirty="0"/>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22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PT"/>
              <a:t>Editar os estilos de texto do Modelo Global</a:t>
            </a:r>
          </a:p>
        </p:txBody>
      </p:sp>
      <p:sp>
        <p:nvSpPr>
          <p:cNvPr id="4" name="Date Placeholder 3"/>
          <p:cNvSpPr>
            <a:spLocks noGrp="1"/>
          </p:cNvSpPr>
          <p:nvPr>
            <p:ph type="dt" sz="half" idx="10"/>
          </p:nvPr>
        </p:nvSpPr>
        <p:spPr/>
        <p:txBody>
          <a:bodyPr/>
          <a:lstStyle/>
          <a:p>
            <a:fld id="{E7D606B4-F302-489B-9B7C-76F0DDE5C2AE}" type="datetimeFigureOut">
              <a:rPr lang="pt-BR" smtClean="0"/>
              <a:t>15/04/2016</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A29CBC39-B32F-44D1-8D6F-22F01FCF05A6}" type="slidenum">
              <a:rPr lang="pt-BR" smtClean="0"/>
              <a:t>‹nº›</a:t>
            </a:fld>
            <a:endParaRPr lang="pt-BR"/>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9278436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Conteúdo Dup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PT"/>
              <a:t>Clique para editar o estilo</a:t>
            </a:r>
            <a:endParaRPr lang="en-US" dirty="0"/>
          </a:p>
        </p:txBody>
      </p:sp>
      <p:sp>
        <p:nvSpPr>
          <p:cNvPr id="3" name="Content Placeholder 2"/>
          <p:cNvSpPr>
            <a:spLocks noGrp="1"/>
          </p:cNvSpPr>
          <p:nvPr>
            <p:ph sz="half" idx="1"/>
          </p:nvPr>
        </p:nvSpPr>
        <p:spPr>
          <a:xfrm>
            <a:off x="1261872"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pt-PT"/>
              <a:t>Editar os estilos de texto do Modelo Global</a:t>
            </a:r>
          </a:p>
          <a:p>
            <a:pPr lvl="1"/>
            <a:r>
              <a:rPr lang="pt-PT"/>
              <a:t>Segundo nível</a:t>
            </a:r>
          </a:p>
          <a:p>
            <a:pPr lvl="2"/>
            <a:r>
              <a:rPr lang="pt-PT"/>
              <a:t>Terceiro nível</a:t>
            </a:r>
          </a:p>
          <a:p>
            <a:pPr lvl="3"/>
            <a:r>
              <a:rPr lang="pt-PT"/>
              <a:t>Quarto nível</a:t>
            </a:r>
          </a:p>
          <a:p>
            <a:pPr lvl="4"/>
            <a:r>
              <a:rPr lang="pt-PT"/>
              <a:t>Quinto nível</a:t>
            </a:r>
            <a:endParaRPr lang="en-US" dirty="0"/>
          </a:p>
        </p:txBody>
      </p:sp>
      <p:sp>
        <p:nvSpPr>
          <p:cNvPr id="4" name="Content Placeholder 3"/>
          <p:cNvSpPr>
            <a:spLocks noGrp="1"/>
          </p:cNvSpPr>
          <p:nvPr>
            <p:ph sz="half" idx="2"/>
          </p:nvPr>
        </p:nvSpPr>
        <p:spPr>
          <a:xfrm>
            <a:off x="6126480"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pt-PT"/>
              <a:t>Editar os estilos de texto do Modelo Global</a:t>
            </a:r>
          </a:p>
          <a:p>
            <a:pPr lvl="1"/>
            <a:r>
              <a:rPr lang="pt-PT"/>
              <a:t>Segundo nível</a:t>
            </a:r>
          </a:p>
          <a:p>
            <a:pPr lvl="2"/>
            <a:r>
              <a:rPr lang="pt-PT"/>
              <a:t>Terceiro nível</a:t>
            </a:r>
          </a:p>
          <a:p>
            <a:pPr lvl="3"/>
            <a:r>
              <a:rPr lang="pt-PT"/>
              <a:t>Quarto nível</a:t>
            </a:r>
          </a:p>
          <a:p>
            <a:pPr lvl="4"/>
            <a:r>
              <a:rPr lang="pt-PT"/>
              <a:t>Quinto nível</a:t>
            </a:r>
            <a:endParaRPr lang="en-US" dirty="0"/>
          </a:p>
        </p:txBody>
      </p:sp>
      <p:sp>
        <p:nvSpPr>
          <p:cNvPr id="5" name="Date Placeholder 4"/>
          <p:cNvSpPr>
            <a:spLocks noGrp="1"/>
          </p:cNvSpPr>
          <p:nvPr>
            <p:ph type="dt" sz="half" idx="10"/>
          </p:nvPr>
        </p:nvSpPr>
        <p:spPr/>
        <p:txBody>
          <a:bodyPr/>
          <a:lstStyle/>
          <a:p>
            <a:fld id="{E7D606B4-F302-489B-9B7C-76F0DDE5C2AE}" type="datetimeFigureOut">
              <a:rPr lang="pt-BR" smtClean="0"/>
              <a:t>15/04/2016</a:t>
            </a:fld>
            <a:endParaRPr lang="pt-BR"/>
          </a:p>
        </p:txBody>
      </p:sp>
      <p:sp>
        <p:nvSpPr>
          <p:cNvPr id="6" name="Footer Placeholder 5"/>
          <p:cNvSpPr>
            <a:spLocks noGrp="1"/>
          </p:cNvSpPr>
          <p:nvPr>
            <p:ph type="ftr" sz="quarter" idx="11"/>
          </p:nvPr>
        </p:nvSpPr>
        <p:spPr/>
        <p:txBody>
          <a:bodyPr/>
          <a:lstStyle/>
          <a:p>
            <a:endParaRPr lang="pt-BR"/>
          </a:p>
        </p:txBody>
      </p:sp>
      <p:sp>
        <p:nvSpPr>
          <p:cNvPr id="7" name="Slide Number Placeholder 6"/>
          <p:cNvSpPr>
            <a:spLocks noGrp="1"/>
          </p:cNvSpPr>
          <p:nvPr>
            <p:ph type="sldNum" sz="quarter" idx="12"/>
          </p:nvPr>
        </p:nvSpPr>
        <p:spPr/>
        <p:txBody>
          <a:bodyPr/>
          <a:lstStyle/>
          <a:p>
            <a:fld id="{A29CBC39-B32F-44D1-8D6F-22F01FCF05A6}" type="slidenum">
              <a:rPr lang="pt-BR" smtClean="0"/>
              <a:t>‹nº›</a:t>
            </a:fld>
            <a:endParaRPr lang="pt-BR"/>
          </a:p>
        </p:txBody>
      </p:sp>
    </p:spTree>
    <p:extLst>
      <p:ext uri="{BB962C8B-B14F-4D97-AF65-F5344CB8AC3E}">
        <p14:creationId xmlns:p14="http://schemas.microsoft.com/office/powerpoint/2010/main" val="224521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pt-PT"/>
              <a:t>Clique para editar o estilo</a:t>
            </a:r>
            <a:endParaRPr lang="en-US" dirty="0"/>
          </a:p>
        </p:txBody>
      </p:sp>
      <p:sp>
        <p:nvSpPr>
          <p:cNvPr id="3" name="Text Placeholder 2"/>
          <p:cNvSpPr>
            <a:spLocks noGrp="1"/>
          </p:cNvSpPr>
          <p:nvPr>
            <p:ph type="body" idx="1"/>
          </p:nvPr>
        </p:nvSpPr>
        <p:spPr>
          <a:xfrm>
            <a:off x="1261872" y="1713655"/>
            <a:ext cx="4480560" cy="731520"/>
          </a:xfrm>
        </p:spPr>
        <p:txBody>
          <a:bodyPr anchor="b">
            <a:normAutofit/>
          </a:bodyPr>
          <a:lstStyle>
            <a:lvl1pPr marL="0" indent="0">
              <a:spcBef>
                <a:spcPts val="0"/>
              </a:spcBef>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PT"/>
              <a:t>Editar os estilos de texto do Modelo Global</a:t>
            </a:r>
          </a:p>
        </p:txBody>
      </p:sp>
      <p:sp>
        <p:nvSpPr>
          <p:cNvPr id="4" name="Content Placeholder 3"/>
          <p:cNvSpPr>
            <a:spLocks noGrp="1"/>
          </p:cNvSpPr>
          <p:nvPr>
            <p:ph sz="half" idx="2"/>
          </p:nvPr>
        </p:nvSpPr>
        <p:spPr>
          <a:xfrm>
            <a:off x="1261872"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pt-PT"/>
              <a:t>Editar os estilos de texto do Modelo Global</a:t>
            </a:r>
          </a:p>
          <a:p>
            <a:pPr lvl="1"/>
            <a:r>
              <a:rPr lang="pt-PT"/>
              <a:t>Segundo nível</a:t>
            </a:r>
          </a:p>
          <a:p>
            <a:pPr lvl="2"/>
            <a:r>
              <a:rPr lang="pt-PT"/>
              <a:t>Terceiro nível</a:t>
            </a:r>
          </a:p>
          <a:p>
            <a:pPr lvl="3"/>
            <a:r>
              <a:rPr lang="pt-PT"/>
              <a:t>Quarto nível</a:t>
            </a:r>
          </a:p>
          <a:p>
            <a:pPr lvl="4"/>
            <a:r>
              <a:rPr lang="pt-PT"/>
              <a:t>Quinto nível</a:t>
            </a:r>
            <a:endParaRPr lang="en-US" dirty="0"/>
          </a:p>
        </p:txBody>
      </p:sp>
      <p:sp>
        <p:nvSpPr>
          <p:cNvPr id="5" name="Text Placeholder 4"/>
          <p:cNvSpPr>
            <a:spLocks noGrp="1"/>
          </p:cNvSpPr>
          <p:nvPr>
            <p:ph type="body" sz="quarter" idx="3"/>
          </p:nvPr>
        </p:nvSpPr>
        <p:spPr>
          <a:xfrm>
            <a:off x="6126480" y="1713655"/>
            <a:ext cx="4480560" cy="731520"/>
          </a:xfrm>
        </p:spPr>
        <p:txBody>
          <a:bodyPr anchor="b">
            <a:normAutofit/>
          </a:bodyPr>
          <a:lstStyle>
            <a:lvl1pPr marL="0" indent="0">
              <a:lnSpc>
                <a:spcPct val="95000"/>
              </a:lnSpc>
              <a:spcBef>
                <a:spcPts val="0"/>
              </a:spcBef>
              <a:buNone/>
              <a:defRPr lang="en-US" sz="2000" b="0" kern="1200" dirty="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2000"/>
              </a:spcBef>
              <a:buFontTx/>
              <a:buNone/>
            </a:pPr>
            <a:r>
              <a:rPr lang="pt-PT"/>
              <a:t>Editar os estilos de texto do Modelo Global</a:t>
            </a:r>
          </a:p>
        </p:txBody>
      </p:sp>
      <p:sp>
        <p:nvSpPr>
          <p:cNvPr id="6" name="Content Placeholder 5"/>
          <p:cNvSpPr>
            <a:spLocks noGrp="1"/>
          </p:cNvSpPr>
          <p:nvPr>
            <p:ph sz="quarter" idx="4"/>
          </p:nvPr>
        </p:nvSpPr>
        <p:spPr>
          <a:xfrm>
            <a:off x="6126480"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pt-PT"/>
              <a:t>Editar os estilos de texto do Modelo Global</a:t>
            </a:r>
          </a:p>
          <a:p>
            <a:pPr lvl="1"/>
            <a:r>
              <a:rPr lang="pt-PT"/>
              <a:t>Segundo nível</a:t>
            </a:r>
          </a:p>
          <a:p>
            <a:pPr lvl="2"/>
            <a:r>
              <a:rPr lang="pt-PT"/>
              <a:t>Terceiro nível</a:t>
            </a:r>
          </a:p>
          <a:p>
            <a:pPr lvl="3"/>
            <a:r>
              <a:rPr lang="pt-PT"/>
              <a:t>Quarto nível</a:t>
            </a:r>
          </a:p>
          <a:p>
            <a:pPr lvl="4"/>
            <a:r>
              <a:rPr lang="pt-PT"/>
              <a:t>Quinto nível</a:t>
            </a:r>
            <a:endParaRPr lang="en-US" dirty="0"/>
          </a:p>
        </p:txBody>
      </p:sp>
      <p:sp>
        <p:nvSpPr>
          <p:cNvPr id="7" name="Date Placeholder 6"/>
          <p:cNvSpPr>
            <a:spLocks noGrp="1"/>
          </p:cNvSpPr>
          <p:nvPr>
            <p:ph type="dt" sz="half" idx="10"/>
          </p:nvPr>
        </p:nvSpPr>
        <p:spPr/>
        <p:txBody>
          <a:bodyPr/>
          <a:lstStyle/>
          <a:p>
            <a:fld id="{E7D606B4-F302-489B-9B7C-76F0DDE5C2AE}" type="datetimeFigureOut">
              <a:rPr lang="pt-BR" smtClean="0"/>
              <a:t>15/04/2016</a:t>
            </a:fld>
            <a:endParaRPr lang="pt-BR"/>
          </a:p>
        </p:txBody>
      </p:sp>
      <p:sp>
        <p:nvSpPr>
          <p:cNvPr id="8" name="Footer Placeholder 7"/>
          <p:cNvSpPr>
            <a:spLocks noGrp="1"/>
          </p:cNvSpPr>
          <p:nvPr>
            <p:ph type="ftr" sz="quarter" idx="11"/>
          </p:nvPr>
        </p:nvSpPr>
        <p:spPr/>
        <p:txBody>
          <a:bodyPr/>
          <a:lstStyle/>
          <a:p>
            <a:endParaRPr lang="pt-BR"/>
          </a:p>
        </p:txBody>
      </p:sp>
      <p:sp>
        <p:nvSpPr>
          <p:cNvPr id="9" name="Slide Number Placeholder 8"/>
          <p:cNvSpPr>
            <a:spLocks noGrp="1"/>
          </p:cNvSpPr>
          <p:nvPr>
            <p:ph type="sldNum" sz="quarter" idx="12"/>
          </p:nvPr>
        </p:nvSpPr>
        <p:spPr/>
        <p:txBody>
          <a:bodyPr/>
          <a:lstStyle/>
          <a:p>
            <a:fld id="{A29CBC39-B32F-44D1-8D6F-22F01FCF05A6}" type="slidenum">
              <a:rPr lang="pt-BR" smtClean="0"/>
              <a:t>‹nº›</a:t>
            </a:fld>
            <a:endParaRPr lang="pt-BR"/>
          </a:p>
        </p:txBody>
      </p:sp>
    </p:spTree>
    <p:extLst>
      <p:ext uri="{BB962C8B-B14F-4D97-AF65-F5344CB8AC3E}">
        <p14:creationId xmlns:p14="http://schemas.microsoft.com/office/powerpoint/2010/main" val="2823636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 Título">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pt-PT"/>
              <a:t>Clique para editar o estilo</a:t>
            </a:r>
            <a:endParaRPr lang="en-US" dirty="0"/>
          </a:p>
        </p:txBody>
      </p:sp>
      <p:sp>
        <p:nvSpPr>
          <p:cNvPr id="3" name="Date Placeholder 2"/>
          <p:cNvSpPr>
            <a:spLocks noGrp="1"/>
          </p:cNvSpPr>
          <p:nvPr>
            <p:ph type="dt" sz="half" idx="10"/>
          </p:nvPr>
        </p:nvSpPr>
        <p:spPr/>
        <p:txBody>
          <a:bodyPr/>
          <a:lstStyle/>
          <a:p>
            <a:fld id="{E7D606B4-F302-489B-9B7C-76F0DDE5C2AE}" type="datetimeFigureOut">
              <a:rPr lang="pt-BR" smtClean="0"/>
              <a:t>15/04/2016</a:t>
            </a:fld>
            <a:endParaRPr lang="pt-BR"/>
          </a:p>
        </p:txBody>
      </p:sp>
      <p:sp>
        <p:nvSpPr>
          <p:cNvPr id="4" name="Footer Placeholder 3"/>
          <p:cNvSpPr>
            <a:spLocks noGrp="1"/>
          </p:cNvSpPr>
          <p:nvPr>
            <p:ph type="ftr" sz="quarter" idx="11"/>
          </p:nvPr>
        </p:nvSpPr>
        <p:spPr/>
        <p:txBody>
          <a:bodyPr/>
          <a:lstStyle/>
          <a:p>
            <a:endParaRPr lang="pt-BR"/>
          </a:p>
        </p:txBody>
      </p:sp>
      <p:sp>
        <p:nvSpPr>
          <p:cNvPr id="5" name="Slide Number Placeholder 4"/>
          <p:cNvSpPr>
            <a:spLocks noGrp="1"/>
          </p:cNvSpPr>
          <p:nvPr>
            <p:ph type="sldNum" sz="quarter" idx="12"/>
          </p:nvPr>
        </p:nvSpPr>
        <p:spPr/>
        <p:txBody>
          <a:bodyPr/>
          <a:lstStyle/>
          <a:p>
            <a:fld id="{A29CBC39-B32F-44D1-8D6F-22F01FCF05A6}" type="slidenum">
              <a:rPr lang="pt-BR" smtClean="0"/>
              <a:t>‹nº›</a:t>
            </a:fld>
            <a:endParaRPr lang="pt-BR"/>
          </a:p>
        </p:txBody>
      </p:sp>
    </p:spTree>
    <p:extLst>
      <p:ext uri="{BB962C8B-B14F-4D97-AF65-F5344CB8AC3E}">
        <p14:creationId xmlns:p14="http://schemas.microsoft.com/office/powerpoint/2010/main" val="22361486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7D606B4-F302-489B-9B7C-76F0DDE5C2AE}" type="datetimeFigureOut">
              <a:rPr lang="pt-BR" smtClean="0"/>
              <a:t>15/04/2016</a:t>
            </a:fld>
            <a:endParaRPr lang="pt-BR"/>
          </a:p>
        </p:txBody>
      </p:sp>
      <p:sp>
        <p:nvSpPr>
          <p:cNvPr id="3" name="Footer Placeholder 2"/>
          <p:cNvSpPr>
            <a:spLocks noGrp="1"/>
          </p:cNvSpPr>
          <p:nvPr>
            <p:ph type="ftr" sz="quarter" idx="11"/>
          </p:nvPr>
        </p:nvSpPr>
        <p:spPr/>
        <p:txBody>
          <a:bodyPr/>
          <a:lstStyle/>
          <a:p>
            <a:endParaRPr lang="pt-BR"/>
          </a:p>
        </p:txBody>
      </p:sp>
      <p:sp>
        <p:nvSpPr>
          <p:cNvPr id="4" name="Slide Number Placeholder 3"/>
          <p:cNvSpPr>
            <a:spLocks noGrp="1"/>
          </p:cNvSpPr>
          <p:nvPr>
            <p:ph type="sldNum" sz="quarter" idx="12"/>
          </p:nvPr>
        </p:nvSpPr>
        <p:spPr/>
        <p:txBody>
          <a:bodyPr/>
          <a:lstStyle/>
          <a:p>
            <a:fld id="{A29CBC39-B32F-44D1-8D6F-22F01FCF05A6}" type="slidenum">
              <a:rPr lang="pt-BR" smtClean="0"/>
              <a:t>‹nº›</a:t>
            </a:fld>
            <a:endParaRPr lang="pt-BR"/>
          </a:p>
        </p:txBody>
      </p:sp>
    </p:spTree>
    <p:extLst>
      <p:ext uri="{BB962C8B-B14F-4D97-AF65-F5344CB8AC3E}">
        <p14:creationId xmlns:p14="http://schemas.microsoft.com/office/powerpoint/2010/main" val="18139929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200400" cy="1600197"/>
          </a:xfrm>
        </p:spPr>
        <p:txBody>
          <a:bodyPr anchor="b">
            <a:normAutofit/>
          </a:bodyPr>
          <a:lstStyle>
            <a:lvl1pPr>
              <a:defRPr sz="3200" b="0" baseline="0"/>
            </a:lvl1pPr>
          </a:lstStyle>
          <a:p>
            <a:r>
              <a:rPr lang="pt-PT"/>
              <a:t>Clique para editar o estilo</a:t>
            </a:r>
            <a:endParaRPr lang="en-US" dirty="0"/>
          </a:p>
        </p:txBody>
      </p:sp>
      <p:sp>
        <p:nvSpPr>
          <p:cNvPr id="3" name="Content Placeholder 2"/>
          <p:cNvSpPr>
            <a:spLocks noGrp="1"/>
          </p:cNvSpPr>
          <p:nvPr>
            <p:ph idx="1"/>
          </p:nvPr>
        </p:nvSpPr>
        <p:spPr>
          <a:xfrm>
            <a:off x="4504267" y="685800"/>
            <a:ext cx="6079066" cy="548640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pt-PT"/>
              <a:t>Editar os estilos de texto do Modelo Global</a:t>
            </a:r>
          </a:p>
          <a:p>
            <a:pPr lvl="1"/>
            <a:r>
              <a:rPr lang="pt-PT"/>
              <a:t>Segundo nível</a:t>
            </a:r>
          </a:p>
          <a:p>
            <a:pPr lvl="2"/>
            <a:r>
              <a:rPr lang="pt-PT"/>
              <a:t>Terceiro nível</a:t>
            </a:r>
          </a:p>
          <a:p>
            <a:pPr lvl="3"/>
            <a:r>
              <a:rPr lang="pt-PT"/>
              <a:t>Quarto nível</a:t>
            </a:r>
          </a:p>
          <a:p>
            <a:pPr lvl="4"/>
            <a:r>
              <a:rPr lang="pt-PT"/>
              <a:t>Quinto nível</a:t>
            </a:r>
            <a:endParaRPr lang="en-US" dirty="0"/>
          </a:p>
        </p:txBody>
      </p:sp>
      <p:sp>
        <p:nvSpPr>
          <p:cNvPr id="4" name="Text Placeholder 3"/>
          <p:cNvSpPr>
            <a:spLocks noGrp="1"/>
          </p:cNvSpPr>
          <p:nvPr>
            <p:ph type="body" sz="half" idx="2"/>
          </p:nvPr>
        </p:nvSpPr>
        <p:spPr>
          <a:xfrm>
            <a:off x="841248" y="2099734"/>
            <a:ext cx="32004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PT"/>
              <a:t>Editar os estilos de texto do Modelo Global</a:t>
            </a:r>
          </a:p>
        </p:txBody>
      </p:sp>
      <p:sp>
        <p:nvSpPr>
          <p:cNvPr id="5" name="Date Placeholder 4"/>
          <p:cNvSpPr>
            <a:spLocks noGrp="1"/>
          </p:cNvSpPr>
          <p:nvPr>
            <p:ph type="dt" sz="half" idx="10"/>
          </p:nvPr>
        </p:nvSpPr>
        <p:spPr/>
        <p:txBody>
          <a:bodyPr/>
          <a:lstStyle/>
          <a:p>
            <a:fld id="{E7D606B4-F302-489B-9B7C-76F0DDE5C2AE}" type="datetimeFigureOut">
              <a:rPr lang="pt-BR" smtClean="0"/>
              <a:t>15/04/2016</a:t>
            </a:fld>
            <a:endParaRPr lang="pt-BR"/>
          </a:p>
        </p:txBody>
      </p:sp>
      <p:sp>
        <p:nvSpPr>
          <p:cNvPr id="6" name="Footer Placeholder 5"/>
          <p:cNvSpPr>
            <a:spLocks noGrp="1"/>
          </p:cNvSpPr>
          <p:nvPr>
            <p:ph type="ftr" sz="quarter" idx="11"/>
          </p:nvPr>
        </p:nvSpPr>
        <p:spPr/>
        <p:txBody>
          <a:bodyPr/>
          <a:lstStyle/>
          <a:p>
            <a:endParaRPr lang="pt-BR"/>
          </a:p>
        </p:txBody>
      </p:sp>
      <p:sp>
        <p:nvSpPr>
          <p:cNvPr id="7" name="Slide Number Placeholder 6"/>
          <p:cNvSpPr>
            <a:spLocks noGrp="1"/>
          </p:cNvSpPr>
          <p:nvPr>
            <p:ph type="sldNum" sz="quarter" idx="12"/>
          </p:nvPr>
        </p:nvSpPr>
        <p:spPr/>
        <p:txBody>
          <a:bodyPr/>
          <a:lstStyle/>
          <a:p>
            <a:fld id="{A29CBC39-B32F-44D1-8D6F-22F01FCF05A6}" type="slidenum">
              <a:rPr lang="pt-BR" smtClean="0"/>
              <a:t>‹nº›</a:t>
            </a:fld>
            <a:endParaRPr lang="pt-BR"/>
          </a:p>
        </p:txBody>
      </p:sp>
    </p:spTree>
    <p:extLst>
      <p:ext uri="{BB962C8B-B14F-4D97-AF65-F5344CB8AC3E}">
        <p14:creationId xmlns:p14="http://schemas.microsoft.com/office/powerpoint/2010/main" val="12075665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8" name="Rectangle 7"/>
          <p:cNvSpPr/>
          <p:nvPr/>
        </p:nvSpPr>
        <p:spPr>
          <a:xfrm>
            <a:off x="0" y="5105400"/>
            <a:ext cx="1129284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14400" y="5257800"/>
            <a:ext cx="9982200" cy="914400"/>
          </a:xfrm>
        </p:spPr>
        <p:txBody>
          <a:bodyPr anchor="b">
            <a:normAutofit/>
          </a:bodyPr>
          <a:lstStyle>
            <a:lvl1pPr>
              <a:defRPr sz="2800" b="0">
                <a:solidFill>
                  <a:schemeClr val="bg1"/>
                </a:solidFill>
              </a:defRPr>
            </a:lvl1pPr>
          </a:lstStyle>
          <a:p>
            <a:r>
              <a:rPr lang="pt-PT"/>
              <a:t>Clique para editar o estilo</a:t>
            </a:r>
            <a:endParaRPr lang="en-US" dirty="0"/>
          </a:p>
        </p:txBody>
      </p:sp>
      <p:sp>
        <p:nvSpPr>
          <p:cNvPr id="3" name="Picture Placeholder 2"/>
          <p:cNvSpPr>
            <a:spLocks noGrp="1" noChangeAspect="1"/>
          </p:cNvSpPr>
          <p:nvPr>
            <p:ph type="pic" idx="1"/>
          </p:nvPr>
        </p:nvSpPr>
        <p:spPr>
          <a:xfrm>
            <a:off x="0" y="0"/>
            <a:ext cx="11292840" cy="5128923"/>
          </a:xfrm>
          <a:blipFill>
            <a:blip r:embed="rId2"/>
            <a:stretch>
              <a:fillRect/>
            </a:stretch>
          </a:blipFill>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pt-PT"/>
              <a:t>Clique no ícone para adicionar uma imagem</a:t>
            </a:r>
            <a:endParaRPr lang="en-US" dirty="0"/>
          </a:p>
        </p:txBody>
      </p:sp>
      <p:sp>
        <p:nvSpPr>
          <p:cNvPr id="4" name="Text Placeholder 3"/>
          <p:cNvSpPr>
            <a:spLocks noGrp="1"/>
          </p:cNvSpPr>
          <p:nvPr>
            <p:ph type="body" sz="half" idx="2"/>
          </p:nvPr>
        </p:nvSpPr>
        <p:spPr>
          <a:xfrm>
            <a:off x="914400" y="6108589"/>
            <a:ext cx="998220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PT"/>
              <a:t>Editar os estilos de texto do Modelo Global</a:t>
            </a:r>
          </a:p>
        </p:txBody>
      </p:sp>
      <p:sp>
        <p:nvSpPr>
          <p:cNvPr id="5" name="Date Placeholder 4"/>
          <p:cNvSpPr>
            <a:spLocks noGrp="1"/>
          </p:cNvSpPr>
          <p:nvPr>
            <p:ph type="dt" sz="half" idx="10"/>
          </p:nvPr>
        </p:nvSpPr>
        <p:spPr/>
        <p:txBody>
          <a:bodyPr/>
          <a:lstStyle/>
          <a:p>
            <a:fld id="{E7D606B4-F302-489B-9B7C-76F0DDE5C2AE}" type="datetimeFigureOut">
              <a:rPr lang="pt-BR" smtClean="0"/>
              <a:t>15/04/2016</a:t>
            </a:fld>
            <a:endParaRPr lang="pt-BR"/>
          </a:p>
        </p:txBody>
      </p:sp>
      <p:sp>
        <p:nvSpPr>
          <p:cNvPr id="6" name="Footer Placeholder 5"/>
          <p:cNvSpPr>
            <a:spLocks noGrp="1"/>
          </p:cNvSpPr>
          <p:nvPr>
            <p:ph type="ftr" sz="quarter" idx="11"/>
          </p:nvPr>
        </p:nvSpPr>
        <p:spPr/>
        <p:txBody>
          <a:bodyPr/>
          <a:lstStyle/>
          <a:p>
            <a:endParaRPr lang="pt-BR"/>
          </a:p>
        </p:txBody>
      </p:sp>
      <p:sp>
        <p:nvSpPr>
          <p:cNvPr id="7" name="Slide Number Placeholder 6"/>
          <p:cNvSpPr>
            <a:spLocks noGrp="1"/>
          </p:cNvSpPr>
          <p:nvPr>
            <p:ph type="sldNum" sz="quarter" idx="12"/>
          </p:nvPr>
        </p:nvSpPr>
        <p:spPr/>
        <p:txBody>
          <a:bodyPr/>
          <a:lstStyle/>
          <a:p>
            <a:fld id="{A29CBC39-B32F-44D1-8D6F-22F01FCF05A6}" type="slidenum">
              <a:rPr lang="pt-BR" smtClean="0"/>
              <a:t>‹nº›</a:t>
            </a:fld>
            <a:endParaRPr lang="pt-BR"/>
          </a:p>
        </p:txBody>
      </p:sp>
    </p:spTree>
    <p:extLst>
      <p:ext uri="{BB962C8B-B14F-4D97-AF65-F5344CB8AC3E}">
        <p14:creationId xmlns:p14="http://schemas.microsoft.com/office/powerpoint/2010/main" val="25460281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61872" y="365760"/>
            <a:ext cx="9692640" cy="1325562"/>
          </a:xfrm>
          <a:prstGeom prst="rect">
            <a:avLst/>
          </a:prstGeom>
        </p:spPr>
        <p:txBody>
          <a:bodyPr vert="horz" lIns="91440" tIns="45720" rIns="91440" bIns="45720" rtlCol="0" anchor="b">
            <a:normAutofit/>
          </a:bodyPr>
          <a:lstStyle/>
          <a:p>
            <a:r>
              <a:rPr lang="pt-PT"/>
              <a:t>Clique para editar o estilo</a:t>
            </a:r>
            <a:endParaRPr lang="en-US" dirty="0"/>
          </a:p>
        </p:txBody>
      </p:sp>
      <p:sp>
        <p:nvSpPr>
          <p:cNvPr id="3" name="Text Placeholder 2"/>
          <p:cNvSpPr>
            <a:spLocks noGrp="1"/>
          </p:cNvSpPr>
          <p:nvPr>
            <p:ph type="body" idx="1"/>
          </p:nvPr>
        </p:nvSpPr>
        <p:spPr>
          <a:xfrm>
            <a:off x="1261872" y="1828800"/>
            <a:ext cx="8595360" cy="4351337"/>
          </a:xfrm>
          <a:prstGeom prst="rect">
            <a:avLst/>
          </a:prstGeom>
        </p:spPr>
        <p:txBody>
          <a:bodyPr vert="horz" lIns="91440" tIns="45720" rIns="91440" bIns="45720" rtlCol="0">
            <a:normAutofit/>
          </a:bodyPr>
          <a:lstStyle/>
          <a:p>
            <a:pPr lvl="0"/>
            <a:r>
              <a:rPr lang="pt-PT"/>
              <a:t>Editar os estilos de texto do Modelo Global</a:t>
            </a:r>
          </a:p>
          <a:p>
            <a:pPr lvl="1"/>
            <a:r>
              <a:rPr lang="pt-PT"/>
              <a:t>Segundo nível</a:t>
            </a:r>
          </a:p>
          <a:p>
            <a:pPr lvl="2"/>
            <a:r>
              <a:rPr lang="pt-PT"/>
              <a:t>Terceiro nível</a:t>
            </a:r>
          </a:p>
          <a:p>
            <a:pPr lvl="3"/>
            <a:r>
              <a:rPr lang="pt-PT"/>
              <a:t>Quarto nível</a:t>
            </a:r>
          </a:p>
          <a:p>
            <a:pPr lvl="4"/>
            <a:r>
              <a:rPr lang="pt-PT"/>
              <a:t>Quinto nível</a:t>
            </a:r>
            <a:endParaRPr lang="en-US" dirty="0"/>
          </a:p>
        </p:txBody>
      </p:sp>
      <p:sp>
        <p:nvSpPr>
          <p:cNvPr id="4" name="Date Placeholder 3"/>
          <p:cNvSpPr>
            <a:spLocks noGrp="1"/>
          </p:cNvSpPr>
          <p:nvPr>
            <p:ph type="dt" sz="half" idx="2"/>
          </p:nvPr>
        </p:nvSpPr>
        <p:spPr>
          <a:xfrm rot="16200000">
            <a:off x="10797542" y="998537"/>
            <a:ext cx="1904999" cy="365125"/>
          </a:xfrm>
          <a:prstGeom prst="rect">
            <a:avLst/>
          </a:prstGeom>
        </p:spPr>
        <p:txBody>
          <a:bodyPr vert="horz" lIns="91440" tIns="45720" rIns="91440" bIns="45720" rtlCol="0" anchor="ctr"/>
          <a:lstStyle>
            <a:lvl1pPr algn="r">
              <a:defRPr sz="1050" b="0">
                <a:solidFill>
                  <a:schemeClr val="tx2">
                    <a:lumMod val="20000"/>
                    <a:lumOff val="80000"/>
                  </a:schemeClr>
                </a:solidFill>
              </a:defRPr>
            </a:lvl1pPr>
          </a:lstStyle>
          <a:p>
            <a:fld id="{E7D606B4-F302-489B-9B7C-76F0DDE5C2AE}" type="datetimeFigureOut">
              <a:rPr lang="pt-BR" smtClean="0"/>
              <a:t>15/04/2016</a:t>
            </a:fld>
            <a:endParaRPr lang="pt-BR"/>
          </a:p>
        </p:txBody>
      </p:sp>
      <p:sp>
        <p:nvSpPr>
          <p:cNvPr id="5" name="Footer Placeholder 4"/>
          <p:cNvSpPr>
            <a:spLocks noGrp="1"/>
          </p:cNvSpPr>
          <p:nvPr>
            <p:ph type="ftr" sz="quarter" idx="3"/>
          </p:nvPr>
        </p:nvSpPr>
        <p:spPr>
          <a:xfrm rot="16200000">
            <a:off x="9959341" y="4046537"/>
            <a:ext cx="3581400" cy="365125"/>
          </a:xfrm>
          <a:prstGeom prst="rect">
            <a:avLst/>
          </a:prstGeom>
        </p:spPr>
        <p:txBody>
          <a:bodyPr vert="horz" lIns="91440" tIns="45720" rIns="91440" bIns="45720" rtlCol="0" anchor="ctr"/>
          <a:lstStyle>
            <a:lvl1pPr algn="l">
              <a:defRPr sz="1050">
                <a:solidFill>
                  <a:schemeClr val="tx2">
                    <a:lumMod val="20000"/>
                    <a:lumOff val="80000"/>
                  </a:schemeClr>
                </a:solidFill>
              </a:defRPr>
            </a:lvl1pPr>
          </a:lstStyle>
          <a:p>
            <a:endParaRPr lang="pt-BR"/>
          </a:p>
        </p:txBody>
      </p:sp>
      <p:sp>
        <p:nvSpPr>
          <p:cNvPr id="6" name="Slide Number Placeholder 5"/>
          <p:cNvSpPr>
            <a:spLocks noGrp="1"/>
          </p:cNvSpPr>
          <p:nvPr>
            <p:ph type="sldNum" sz="quarter" idx="4"/>
          </p:nvPr>
        </p:nvSpPr>
        <p:spPr>
          <a:xfrm>
            <a:off x="11292840" y="6172200"/>
            <a:ext cx="914400" cy="593725"/>
          </a:xfrm>
          <a:prstGeom prst="rect">
            <a:avLst/>
          </a:prstGeom>
        </p:spPr>
        <p:txBody>
          <a:bodyPr vert="horz" lIns="45720" tIns="45720" rIns="45720" bIns="45720" rtlCol="0" anchor="ctr">
            <a:normAutofit/>
          </a:bodyPr>
          <a:lstStyle>
            <a:lvl1pPr algn="ctr">
              <a:defRPr sz="3600">
                <a:solidFill>
                  <a:schemeClr val="tx2">
                    <a:lumMod val="60000"/>
                    <a:lumOff val="40000"/>
                  </a:schemeClr>
                </a:solidFill>
              </a:defRPr>
            </a:lvl1pPr>
          </a:lstStyle>
          <a:p>
            <a:fld id="{A29CBC39-B32F-44D1-8D6F-22F01FCF05A6}" type="slidenum">
              <a:rPr lang="pt-BR" smtClean="0"/>
              <a:t>‹nº›</a:t>
            </a:fld>
            <a:endParaRPr lang="pt-BR"/>
          </a:p>
        </p:txBody>
      </p:sp>
    </p:spTree>
    <p:extLst>
      <p:ext uri="{BB962C8B-B14F-4D97-AF65-F5344CB8AC3E}">
        <p14:creationId xmlns:p14="http://schemas.microsoft.com/office/powerpoint/2010/main" val="378965301"/>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92" r:id="rId12"/>
  </p:sldLayoutIdLst>
  <p:txStyles>
    <p:title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1942247"/>
      </p:ext>
    </p:extLst>
  </p:cSld>
  <p:clrMap bg1="lt1" tx1="dk1" bg2="lt2" tx2="dk2" accent1="accent1" accent2="accent2" accent3="accent3" accent4="accent4" accent5="accent5" accent6="accent6" hlink="hlink" folHlink="folHlink"/>
  <p:sldLayoutIdLst>
    <p:sldLayoutId id="2147483691" r:id="rId1"/>
    <p:sldLayoutId id="2147483690"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13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13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13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13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13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13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13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13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14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14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143.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14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14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14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14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14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14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15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15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15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55.png"/><Relationship Id="rId1" Type="http://schemas.openxmlformats.org/officeDocument/2006/relationships/slideLayout" Target="../slideLayouts/slideLayout12.xml"/></Relationships>
</file>

<file path=ppt/slides/_rels/slide15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15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15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15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56.png"/><Relationship Id="rId1" Type="http://schemas.openxmlformats.org/officeDocument/2006/relationships/slideLayout" Target="../slideLayouts/slideLayout12.xml"/></Relationships>
</file>

<file path=ppt/slides/_rels/slide15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15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16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16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16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16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16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16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16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16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16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7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80.xml.rels><?xml version="1.0" encoding="UTF-8" standalone="yes"?>
<Relationships xmlns="http://schemas.openxmlformats.org/package/2006/relationships"><Relationship Id="rId3" Type="http://schemas.openxmlformats.org/officeDocument/2006/relationships/image" Target="../media/image58.jp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59.jpg"/><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23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26.JPG"/><Relationship Id="rId3" Type="http://schemas.openxmlformats.org/officeDocument/2006/relationships/image" Target="../media/image21.JPG"/><Relationship Id="rId7" Type="http://schemas.openxmlformats.org/officeDocument/2006/relationships/image" Target="../media/image25.JP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24.JPG"/><Relationship Id="rId5" Type="http://schemas.openxmlformats.org/officeDocument/2006/relationships/image" Target="../media/image23.JPG"/><Relationship Id="rId4" Type="http://schemas.openxmlformats.org/officeDocument/2006/relationships/image" Target="../media/image22.JPG"/></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ítulo 4"/>
          <p:cNvSpPr>
            <a:spLocks noGrp="1"/>
          </p:cNvSpPr>
          <p:nvPr>
            <p:ph type="subTitle" idx="1"/>
          </p:nvPr>
        </p:nvSpPr>
        <p:spPr>
          <a:xfrm>
            <a:off x="1261872" y="3291840"/>
            <a:ext cx="9418320" cy="3200400"/>
          </a:xfrm>
        </p:spPr>
        <p:txBody>
          <a:bodyPr>
            <a:noAutofit/>
          </a:bodyPr>
          <a:lstStyle/>
          <a:p>
            <a:endParaRPr lang="pt-BR" dirty="0">
              <a:latin typeface="Calibri" panose="020F0502020204030204" pitchFamily="34" charset="0"/>
            </a:endParaRPr>
          </a:p>
          <a:p>
            <a:endParaRPr lang="pt-BR" dirty="0">
              <a:latin typeface="Calibri" panose="020F0502020204030204" pitchFamily="34" charset="0"/>
            </a:endParaRPr>
          </a:p>
        </p:txBody>
      </p:sp>
      <p:pic>
        <p:nvPicPr>
          <p:cNvPr id="6" name="Imagem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27447" y="669978"/>
            <a:ext cx="4161946" cy="2524142"/>
          </a:xfrm>
          <a:prstGeom prst="rect">
            <a:avLst/>
          </a:prstGeom>
        </p:spPr>
      </p:pic>
      <p:sp>
        <p:nvSpPr>
          <p:cNvPr id="4" name="CaixaDeTexto 3"/>
          <p:cNvSpPr txBox="1"/>
          <p:nvPr/>
        </p:nvSpPr>
        <p:spPr>
          <a:xfrm>
            <a:off x="624840" y="3487281"/>
            <a:ext cx="11567160" cy="1077218"/>
          </a:xfrm>
          <a:prstGeom prst="rect">
            <a:avLst/>
          </a:prstGeom>
          <a:noFill/>
        </p:spPr>
        <p:txBody>
          <a:bodyPr wrap="square" rtlCol="0">
            <a:spAutoFit/>
          </a:bodyPr>
          <a:lstStyle/>
          <a:p>
            <a:pPr algn="ctr"/>
            <a:r>
              <a:rPr lang="pt-BR" sz="3200" dirty="0"/>
              <a:t>Controle e Visualização </a:t>
            </a:r>
          </a:p>
          <a:p>
            <a:pPr algn="ctr"/>
            <a:r>
              <a:rPr lang="pt-BR" sz="3200" dirty="0"/>
              <a:t>de Estações Meteorológicas</a:t>
            </a:r>
          </a:p>
        </p:txBody>
      </p:sp>
      <p:sp>
        <p:nvSpPr>
          <p:cNvPr id="7" name="CaixaDeTexto 6"/>
          <p:cNvSpPr txBox="1"/>
          <p:nvPr/>
        </p:nvSpPr>
        <p:spPr>
          <a:xfrm>
            <a:off x="3553968" y="5635139"/>
            <a:ext cx="8638032" cy="1200329"/>
          </a:xfrm>
          <a:prstGeom prst="rect">
            <a:avLst/>
          </a:prstGeom>
          <a:noFill/>
        </p:spPr>
        <p:txBody>
          <a:bodyPr wrap="square" rtlCol="0">
            <a:spAutoFit/>
          </a:bodyPr>
          <a:lstStyle/>
          <a:p>
            <a:pPr algn="r"/>
            <a:r>
              <a:rPr lang="pt-BR" sz="2400" dirty="0" smtClean="0"/>
              <a:t>Orientadores: </a:t>
            </a:r>
            <a:r>
              <a:rPr lang="pt-BR" sz="2400" dirty="0"/>
              <a:t>Professor Breno Lisi </a:t>
            </a:r>
            <a:r>
              <a:rPr lang="pt-BR" sz="2400" dirty="0" smtClean="0"/>
              <a:t>Romano</a:t>
            </a:r>
          </a:p>
          <a:p>
            <a:pPr algn="r"/>
            <a:r>
              <a:rPr lang="pt-BR" sz="2400" dirty="0" smtClean="0"/>
              <a:t>Luiz Angelo V. Francisco</a:t>
            </a:r>
            <a:endParaRPr lang="pt-BR" sz="2400" dirty="0"/>
          </a:p>
          <a:p>
            <a:pPr algn="r"/>
            <a:r>
              <a:rPr lang="pt-BR" sz="2400" dirty="0"/>
              <a:t>Turma de 2016 do Curso Integrado de Informática</a:t>
            </a:r>
          </a:p>
        </p:txBody>
      </p:sp>
    </p:spTree>
    <p:extLst>
      <p:ext uri="{BB962C8B-B14F-4D97-AF65-F5344CB8AC3E}">
        <p14:creationId xmlns:p14="http://schemas.microsoft.com/office/powerpoint/2010/main" val="401402932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262063" y="415834"/>
            <a:ext cx="9692640" cy="929322"/>
          </a:xfrm>
        </p:spPr>
        <p:txBody>
          <a:bodyPr/>
          <a:lstStyle/>
          <a:p>
            <a:r>
              <a:rPr lang="pt-BR" dirty="0"/>
              <a:t>Grupo 01 – Protótipo </a:t>
            </a:r>
            <a:r>
              <a:rPr lang="pt-BR" dirty="0" err="1"/>
              <a:t>Template</a:t>
            </a:r>
            <a:endParaRPr lang="pt-BR" dirty="0"/>
          </a:p>
        </p:txBody>
      </p:sp>
      <p:pic>
        <p:nvPicPr>
          <p:cNvPr id="6" name="Imagem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pic>
        <p:nvPicPr>
          <p:cNvPr id="8" name="Espaço Reservado para Conteúdo 7" descr="freelancer 2.png"/>
          <p:cNvPicPr>
            <a:picLocks noGrp="1" noChangeAspect="1"/>
          </p:cNvPicPr>
          <p:nvPr>
            <p:ph idx="1"/>
          </p:nvPr>
        </p:nvPicPr>
        <p:blipFill>
          <a:blip r:embed="rId3" cstate="print"/>
          <a:stretch>
            <a:fillRect/>
          </a:stretch>
        </p:blipFill>
        <p:spPr>
          <a:xfrm>
            <a:off x="1689681" y="1828800"/>
            <a:ext cx="7739489" cy="4351338"/>
          </a:xfrm>
        </p:spPr>
      </p:pic>
    </p:spTree>
    <p:extLst>
      <p:ext uri="{BB962C8B-B14F-4D97-AF65-F5344CB8AC3E}">
        <p14:creationId xmlns:p14="http://schemas.microsoft.com/office/powerpoint/2010/main" val="1417072514"/>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081567" y="257576"/>
            <a:ext cx="9692640" cy="879953"/>
          </a:xfrm>
        </p:spPr>
        <p:txBody>
          <a:bodyPr/>
          <a:lstStyle/>
          <a:p>
            <a:pPr algn="ctr"/>
            <a:r>
              <a:rPr lang="pt-BR" dirty="0" smtClean="0"/>
              <a:t>Casos de Uso do MOD02</a:t>
            </a:r>
            <a:endParaRPr lang="pt-BR" dirty="0"/>
          </a:p>
        </p:txBody>
      </p:sp>
      <p:pic>
        <p:nvPicPr>
          <p:cNvPr id="8" name="Espaço Reservado para Conteúdo 7"/>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55769" y="1365161"/>
            <a:ext cx="9675364" cy="4932608"/>
          </a:xfrm>
        </p:spPr>
      </p:pic>
    </p:spTree>
    <p:extLst>
      <p:ext uri="{BB962C8B-B14F-4D97-AF65-F5344CB8AC3E}">
        <p14:creationId xmlns:p14="http://schemas.microsoft.com/office/powerpoint/2010/main" val="3284502217"/>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Protótipo Relativo </a:t>
            </a:r>
            <a:r>
              <a:rPr lang="pt-BR" dirty="0" smtClean="0"/>
              <a:t>ao Módulo 02</a:t>
            </a:r>
            <a:endParaRPr lang="pt-BR" dirty="0"/>
          </a:p>
        </p:txBody>
      </p:sp>
      <p:pic>
        <p:nvPicPr>
          <p:cNvPr id="4" name="Marcador de Posição de Conteúdo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75322" y="1860331"/>
            <a:ext cx="8156953" cy="4351338"/>
          </a:xfrm>
        </p:spPr>
      </p:pic>
    </p:spTree>
    <p:extLst>
      <p:ext uri="{BB962C8B-B14F-4D97-AF65-F5344CB8AC3E}">
        <p14:creationId xmlns:p14="http://schemas.microsoft.com/office/powerpoint/2010/main" val="1873017429"/>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pt-BR" sz="4000" dirty="0" smtClean="0"/>
              <a:t>Caso </a:t>
            </a:r>
            <a:r>
              <a:rPr lang="pt-BR" sz="4000" dirty="0"/>
              <a:t>de Uso </a:t>
            </a:r>
            <a:r>
              <a:rPr lang="pt-BR" sz="4000" dirty="0" smtClean="0"/>
              <a:t>1- Gerenciamento de PCDs</a:t>
            </a:r>
            <a:endParaRPr lang="pt-BR" sz="4000" dirty="0"/>
          </a:p>
        </p:txBody>
      </p:sp>
      <p:pic>
        <p:nvPicPr>
          <p:cNvPr id="5" name="Espaço Reservado para Conteúdo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60821" y="2307060"/>
            <a:ext cx="9069523" cy="3424037"/>
          </a:xfrm>
        </p:spPr>
      </p:pic>
      <p:pic>
        <p:nvPicPr>
          <p:cNvPr id="4" name="Imagem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spTree>
    <p:extLst>
      <p:ext uri="{BB962C8B-B14F-4D97-AF65-F5344CB8AC3E}">
        <p14:creationId xmlns:p14="http://schemas.microsoft.com/office/powerpoint/2010/main" val="2226435262"/>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Documentação do Caso de Uso </a:t>
            </a:r>
            <a:r>
              <a:rPr lang="pt-BR" dirty="0" smtClean="0"/>
              <a:t>1 </a:t>
            </a:r>
            <a:endParaRPr lang="pt-BR" dirty="0"/>
          </a:p>
        </p:txBody>
      </p:sp>
      <p:pic>
        <p:nvPicPr>
          <p:cNvPr id="4" name="Imagem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graphicFrame>
        <p:nvGraphicFramePr>
          <p:cNvPr id="5" name="Tabela 4"/>
          <p:cNvGraphicFramePr>
            <a:graphicFrameLocks noGrp="1"/>
          </p:cNvGraphicFramePr>
          <p:nvPr>
            <p:extLst>
              <p:ext uri="{D42A27DB-BD31-4B8C-83A1-F6EECF244321}">
                <p14:modId xmlns:p14="http://schemas.microsoft.com/office/powerpoint/2010/main" val="2586769221"/>
              </p:ext>
            </p:extLst>
          </p:nvPr>
        </p:nvGraphicFramePr>
        <p:xfrm>
          <a:off x="1362336" y="2464384"/>
          <a:ext cx="8128000" cy="2479040"/>
        </p:xfrm>
        <a:graphic>
          <a:graphicData uri="http://schemas.openxmlformats.org/drawingml/2006/table">
            <a:tbl>
              <a:tblPr firstRow="1" bandRow="1">
                <a:tableStyleId>{5C22544A-7EE6-4342-B048-85BDC9FD1C3A}</a:tableStyleId>
              </a:tblPr>
              <a:tblGrid>
                <a:gridCol w="2431898">
                  <a:extLst>
                    <a:ext uri="{9D8B030D-6E8A-4147-A177-3AD203B41FA5}">
                      <a16:colId xmlns:a16="http://schemas.microsoft.com/office/drawing/2014/main" val="1383997513"/>
                    </a:ext>
                  </a:extLst>
                </a:gridCol>
                <a:gridCol w="5696102">
                  <a:extLst>
                    <a:ext uri="{9D8B030D-6E8A-4147-A177-3AD203B41FA5}">
                      <a16:colId xmlns:a16="http://schemas.microsoft.com/office/drawing/2014/main" val="2731605101"/>
                    </a:ext>
                  </a:extLst>
                </a:gridCol>
              </a:tblGrid>
              <a:tr h="370840">
                <a:tc gridSpan="2">
                  <a:txBody>
                    <a:bodyPr/>
                    <a:lstStyle/>
                    <a:p>
                      <a:r>
                        <a:rPr lang="pt-BR" dirty="0" smtClean="0"/>
                        <a:t>Nome do Caso</a:t>
                      </a:r>
                      <a:r>
                        <a:rPr lang="pt-BR" baseline="0" dirty="0" smtClean="0"/>
                        <a:t> de Uso: Gerenciamento de PCDs</a:t>
                      </a:r>
                      <a:endParaRPr lang="pt-BR" dirty="0"/>
                    </a:p>
                  </a:txBody>
                  <a:tcPr>
                    <a:solidFill>
                      <a:schemeClr val="tx2">
                        <a:lumMod val="75000"/>
                      </a:schemeClr>
                    </a:solidFill>
                  </a:tcPr>
                </a:tc>
                <a:tc hMerge="1">
                  <a:txBody>
                    <a:bodyPr/>
                    <a:lstStyle/>
                    <a:p>
                      <a:endParaRPr lang="pt-BR" dirty="0"/>
                    </a:p>
                  </a:txBody>
                  <a:tcPr/>
                </a:tc>
                <a:extLst>
                  <a:ext uri="{0D108BD9-81ED-4DB2-BD59-A6C34878D82A}">
                    <a16:rowId xmlns:a16="http://schemas.microsoft.com/office/drawing/2014/main" val="4185713779"/>
                  </a:ext>
                </a:extLst>
              </a:tr>
              <a:tr h="370840">
                <a:tc>
                  <a:txBody>
                    <a:bodyPr/>
                    <a:lstStyle/>
                    <a:p>
                      <a:r>
                        <a:rPr lang="pt-BR" b="1" dirty="0" smtClean="0"/>
                        <a:t>Breve</a:t>
                      </a:r>
                      <a:r>
                        <a:rPr lang="pt-BR" b="1" baseline="0" dirty="0" smtClean="0"/>
                        <a:t> Descrição:</a:t>
                      </a:r>
                      <a:endParaRPr lang="pt-BR" b="1" dirty="0"/>
                    </a:p>
                  </a:txBody>
                  <a:tcPr/>
                </a:tc>
                <a:tc>
                  <a:txBody>
                    <a:bodyPr/>
                    <a:lstStyle/>
                    <a:p>
                      <a:pPr hangingPunct="0"/>
                      <a:r>
                        <a:rPr lang="pt-BR" sz="1800" b="1" kern="1200" dirty="0" smtClean="0">
                          <a:solidFill>
                            <a:schemeClr val="dk1"/>
                          </a:solidFill>
                          <a:effectLst/>
                          <a:latin typeface="+mn-lt"/>
                          <a:ea typeface="+mn-ea"/>
                          <a:cs typeface="+mn-cs"/>
                        </a:rPr>
                        <a:t>Este Caso de Uso deve ocorrer sempre que o método Gerenciamento de PCDs for selecionado.</a:t>
                      </a:r>
                    </a:p>
                    <a:p>
                      <a:r>
                        <a:rPr lang="pt-BR" sz="1800" b="1" kern="1200" dirty="0" smtClean="0">
                          <a:solidFill>
                            <a:schemeClr val="dk1"/>
                          </a:solidFill>
                          <a:effectLst/>
                          <a:latin typeface="+mn-lt"/>
                          <a:ea typeface="+mn-ea"/>
                          <a:cs typeface="+mn-cs"/>
                        </a:rPr>
                        <a:t>Ele deve adicionar uma nova PCD e listar as existentes.</a:t>
                      </a:r>
                      <a:endParaRPr lang="pt-BR" sz="1800" b="1" kern="1200" dirty="0">
                        <a:solidFill>
                          <a:schemeClr val="dk1"/>
                        </a:solidFill>
                        <a:effectLst/>
                        <a:latin typeface="+mn-lt"/>
                        <a:ea typeface="+mn-ea"/>
                        <a:cs typeface="+mn-cs"/>
                      </a:endParaRPr>
                    </a:p>
                  </a:txBody>
                  <a:tcPr marL="68580" marR="68580" marT="0" marB="0"/>
                </a:tc>
                <a:extLst>
                  <a:ext uri="{0D108BD9-81ED-4DB2-BD59-A6C34878D82A}">
                    <a16:rowId xmlns:a16="http://schemas.microsoft.com/office/drawing/2014/main" val="2404942440"/>
                  </a:ext>
                </a:extLst>
              </a:tr>
              <a:tr h="356943">
                <a:tc>
                  <a:txBody>
                    <a:bodyPr/>
                    <a:lstStyle/>
                    <a:p>
                      <a:r>
                        <a:rPr lang="pt-BR" b="1" dirty="0" smtClean="0"/>
                        <a:t>Ator Principal:</a:t>
                      </a:r>
                      <a:endParaRPr lang="pt-BR" b="1" dirty="0"/>
                    </a:p>
                  </a:txBody>
                  <a:tcPr/>
                </a:tc>
                <a:tc>
                  <a:txBody>
                    <a:bodyPr/>
                    <a:lstStyle/>
                    <a:p>
                      <a:r>
                        <a:rPr lang="pt-BR" sz="1800" b="1" kern="1200" dirty="0" smtClean="0">
                          <a:solidFill>
                            <a:schemeClr val="dk1"/>
                          </a:solidFill>
                          <a:effectLst/>
                          <a:latin typeface="+mn-lt"/>
                          <a:ea typeface="+mn-ea"/>
                          <a:cs typeface="+mn-cs"/>
                        </a:rPr>
                        <a:t>Administrador.</a:t>
                      </a:r>
                      <a:endParaRPr lang="pt-BR" b="1" dirty="0"/>
                    </a:p>
                  </a:txBody>
                  <a:tcPr/>
                </a:tc>
                <a:extLst>
                  <a:ext uri="{0D108BD9-81ED-4DB2-BD59-A6C34878D82A}">
                    <a16:rowId xmlns:a16="http://schemas.microsoft.com/office/drawing/2014/main" val="3694612266"/>
                  </a:ext>
                </a:extLst>
              </a:tr>
              <a:tr h="370840">
                <a:tc>
                  <a:txBody>
                    <a:bodyPr/>
                    <a:lstStyle/>
                    <a:p>
                      <a:r>
                        <a:rPr lang="pt-BR" b="1" dirty="0" smtClean="0"/>
                        <a:t>Pré-</a:t>
                      </a:r>
                      <a:r>
                        <a:rPr lang="pt-BR" b="1" baseline="0" dirty="0" smtClean="0"/>
                        <a:t> Condição:</a:t>
                      </a:r>
                      <a:endParaRPr lang="pt-BR" b="1" dirty="0"/>
                    </a:p>
                  </a:txBody>
                  <a:tcPr/>
                </a:tc>
                <a:tc>
                  <a:txBody>
                    <a:bodyPr/>
                    <a:lstStyle/>
                    <a:p>
                      <a:pPr marL="0" algn="l" defTabSz="914400" rtl="0" eaLnBrk="1" latinLnBrk="0" hangingPunct="1">
                        <a:lnSpc>
                          <a:spcPts val="1200"/>
                        </a:lnSpc>
                        <a:spcAft>
                          <a:spcPts val="0"/>
                        </a:spcAft>
                      </a:pPr>
                      <a:endParaRPr lang="pt-BR" sz="1800" b="1" kern="1200" dirty="0" smtClean="0">
                        <a:solidFill>
                          <a:schemeClr val="dk1"/>
                        </a:solidFill>
                        <a:effectLst/>
                        <a:latin typeface="+mn-lt"/>
                        <a:ea typeface="+mn-ea"/>
                        <a:cs typeface="+mn-cs"/>
                      </a:endParaRPr>
                    </a:p>
                    <a:p>
                      <a:pPr marL="0" algn="l" defTabSz="914400" rtl="0" eaLnBrk="1" latinLnBrk="0" hangingPunct="1">
                        <a:lnSpc>
                          <a:spcPts val="1200"/>
                        </a:lnSpc>
                        <a:spcAft>
                          <a:spcPts val="0"/>
                        </a:spcAft>
                      </a:pPr>
                      <a:r>
                        <a:rPr lang="pt-BR" sz="1800" b="1" kern="1200" dirty="0" smtClean="0">
                          <a:solidFill>
                            <a:schemeClr val="dk1"/>
                          </a:solidFill>
                          <a:effectLst/>
                          <a:latin typeface="+mn-lt"/>
                          <a:ea typeface="+mn-ea"/>
                          <a:cs typeface="+mn-cs"/>
                        </a:rPr>
                        <a:t>O administrador deve estar logado no site.</a:t>
                      </a:r>
                      <a:endParaRPr lang="pt-BR" sz="1800" b="1" kern="1200" dirty="0">
                        <a:solidFill>
                          <a:schemeClr val="dk1"/>
                        </a:solidFill>
                        <a:effectLst/>
                        <a:latin typeface="+mn-lt"/>
                        <a:ea typeface="+mn-ea"/>
                        <a:cs typeface="+mn-cs"/>
                      </a:endParaRPr>
                    </a:p>
                  </a:txBody>
                  <a:tcPr marL="68580" marR="68580" marT="0" marB="0"/>
                </a:tc>
                <a:extLst>
                  <a:ext uri="{0D108BD9-81ED-4DB2-BD59-A6C34878D82A}">
                    <a16:rowId xmlns:a16="http://schemas.microsoft.com/office/drawing/2014/main" val="3222867095"/>
                  </a:ext>
                </a:extLst>
              </a:tr>
            </a:tbl>
          </a:graphicData>
        </a:graphic>
      </p:graphicFrame>
    </p:spTree>
    <p:extLst>
      <p:ext uri="{BB962C8B-B14F-4D97-AF65-F5344CB8AC3E}">
        <p14:creationId xmlns:p14="http://schemas.microsoft.com/office/powerpoint/2010/main" val="3461741690"/>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Documentação do Caso de Uso 1 </a:t>
            </a:r>
          </a:p>
        </p:txBody>
      </p:sp>
      <p:graphicFrame>
        <p:nvGraphicFramePr>
          <p:cNvPr id="4" name="Tabela 3"/>
          <p:cNvGraphicFramePr>
            <a:graphicFrameLocks noGrp="1"/>
          </p:cNvGraphicFramePr>
          <p:nvPr>
            <p:extLst>
              <p:ext uri="{D42A27DB-BD31-4B8C-83A1-F6EECF244321}">
                <p14:modId xmlns:p14="http://schemas.microsoft.com/office/powerpoint/2010/main" val="3759482948"/>
              </p:ext>
            </p:extLst>
          </p:nvPr>
        </p:nvGraphicFramePr>
        <p:xfrm>
          <a:off x="1729232" y="2277227"/>
          <a:ext cx="8128000" cy="348488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3623891564"/>
                    </a:ext>
                  </a:extLst>
                </a:gridCol>
                <a:gridCol w="4064000">
                  <a:extLst>
                    <a:ext uri="{9D8B030D-6E8A-4147-A177-3AD203B41FA5}">
                      <a16:colId xmlns:a16="http://schemas.microsoft.com/office/drawing/2014/main" val="526430651"/>
                    </a:ext>
                  </a:extLst>
                </a:gridCol>
              </a:tblGrid>
              <a:tr h="370840">
                <a:tc gridSpan="2">
                  <a:txBody>
                    <a:bodyPr/>
                    <a:lstStyle/>
                    <a:p>
                      <a:r>
                        <a:rPr lang="pt-BR" b="1" dirty="0" smtClean="0"/>
                        <a:t>Fluxo Principal</a:t>
                      </a:r>
                      <a:endParaRPr lang="pt-BR" b="1" dirty="0"/>
                    </a:p>
                  </a:txBody>
                  <a:tcPr>
                    <a:solidFill>
                      <a:schemeClr val="tx2">
                        <a:lumMod val="75000"/>
                      </a:schemeClr>
                    </a:solidFill>
                  </a:tcPr>
                </a:tc>
                <a:tc hMerge="1">
                  <a:txBody>
                    <a:bodyPr/>
                    <a:lstStyle/>
                    <a:p>
                      <a:endParaRPr lang="pt-BR" dirty="0"/>
                    </a:p>
                  </a:txBody>
                  <a:tcPr/>
                </a:tc>
                <a:extLst>
                  <a:ext uri="{0D108BD9-81ED-4DB2-BD59-A6C34878D82A}">
                    <a16:rowId xmlns:a16="http://schemas.microsoft.com/office/drawing/2014/main" val="677436548"/>
                  </a:ext>
                </a:extLst>
              </a:tr>
              <a:tr h="221257">
                <a:tc>
                  <a:txBody>
                    <a:bodyPr/>
                    <a:lstStyle/>
                    <a:p>
                      <a:pPr marL="0" algn="l" defTabSz="914400" rtl="0" eaLnBrk="1" latinLnBrk="0" hangingPunct="1">
                        <a:lnSpc>
                          <a:spcPts val="1200"/>
                        </a:lnSpc>
                        <a:spcAft>
                          <a:spcPts val="0"/>
                        </a:spcAft>
                      </a:pPr>
                      <a:endParaRPr lang="pt-BR" sz="1800" b="1" kern="1200" dirty="0" smtClean="0">
                        <a:solidFill>
                          <a:schemeClr val="dk1"/>
                        </a:solidFill>
                        <a:effectLst/>
                        <a:latin typeface="+mn-lt"/>
                        <a:ea typeface="+mn-ea"/>
                        <a:cs typeface="+mn-cs"/>
                      </a:endParaRPr>
                    </a:p>
                    <a:p>
                      <a:pPr marL="0" algn="l" defTabSz="914400" rtl="0" eaLnBrk="1" latinLnBrk="0" hangingPunct="1">
                        <a:lnSpc>
                          <a:spcPts val="1200"/>
                        </a:lnSpc>
                        <a:spcAft>
                          <a:spcPts val="0"/>
                        </a:spcAft>
                      </a:pPr>
                      <a:r>
                        <a:rPr lang="pt-BR" sz="1800" b="1" kern="1200" dirty="0" smtClean="0">
                          <a:solidFill>
                            <a:schemeClr val="dk1"/>
                          </a:solidFill>
                          <a:effectLst/>
                          <a:latin typeface="+mn-lt"/>
                          <a:ea typeface="+mn-ea"/>
                          <a:cs typeface="+mn-cs"/>
                        </a:rPr>
                        <a:t>Ações </a:t>
                      </a:r>
                      <a:r>
                        <a:rPr lang="pt-BR" sz="1800" b="1" kern="1200" dirty="0">
                          <a:solidFill>
                            <a:schemeClr val="dk1"/>
                          </a:solidFill>
                          <a:effectLst/>
                          <a:latin typeface="+mn-lt"/>
                          <a:ea typeface="+mn-ea"/>
                          <a:cs typeface="+mn-cs"/>
                        </a:rPr>
                        <a:t>dos Atores:</a:t>
                      </a:r>
                    </a:p>
                  </a:txBody>
                  <a:tcPr marL="68580" marR="68580" marT="0" marB="0"/>
                </a:tc>
                <a:tc>
                  <a:txBody>
                    <a:bodyPr/>
                    <a:lstStyle/>
                    <a:p>
                      <a:pPr marL="0" algn="l" defTabSz="914400" rtl="0" eaLnBrk="1" latinLnBrk="0" hangingPunct="1">
                        <a:lnSpc>
                          <a:spcPts val="1200"/>
                        </a:lnSpc>
                        <a:spcAft>
                          <a:spcPts val="0"/>
                        </a:spcAft>
                      </a:pPr>
                      <a:endParaRPr lang="pt-BR" sz="1800" b="1" kern="1200" dirty="0" smtClean="0">
                        <a:solidFill>
                          <a:schemeClr val="dk1"/>
                        </a:solidFill>
                        <a:effectLst/>
                        <a:latin typeface="+mn-lt"/>
                        <a:ea typeface="+mn-ea"/>
                        <a:cs typeface="+mn-cs"/>
                      </a:endParaRPr>
                    </a:p>
                    <a:p>
                      <a:pPr marL="0" algn="l" defTabSz="914400" rtl="0" eaLnBrk="1" latinLnBrk="0" hangingPunct="1">
                        <a:lnSpc>
                          <a:spcPts val="1200"/>
                        </a:lnSpc>
                        <a:spcAft>
                          <a:spcPts val="0"/>
                        </a:spcAft>
                      </a:pPr>
                      <a:r>
                        <a:rPr lang="pt-BR" sz="1800" b="1" kern="1200" dirty="0" smtClean="0">
                          <a:solidFill>
                            <a:schemeClr val="dk1"/>
                          </a:solidFill>
                          <a:effectLst/>
                          <a:latin typeface="+mn-lt"/>
                          <a:ea typeface="+mn-ea"/>
                          <a:cs typeface="+mn-cs"/>
                        </a:rPr>
                        <a:t>Ações </a:t>
                      </a:r>
                      <a:r>
                        <a:rPr lang="pt-BR" sz="1800" b="1" kern="1200" dirty="0">
                          <a:solidFill>
                            <a:schemeClr val="dk1"/>
                          </a:solidFill>
                          <a:effectLst/>
                          <a:latin typeface="+mn-lt"/>
                          <a:ea typeface="+mn-ea"/>
                          <a:cs typeface="+mn-cs"/>
                        </a:rPr>
                        <a:t>do Sistema:</a:t>
                      </a:r>
                    </a:p>
                  </a:txBody>
                  <a:tcPr marL="68580" marR="68580" marT="0" marB="0"/>
                </a:tc>
                <a:extLst>
                  <a:ext uri="{0D108BD9-81ED-4DB2-BD59-A6C34878D82A}">
                    <a16:rowId xmlns:a16="http://schemas.microsoft.com/office/drawing/2014/main" val="3000780232"/>
                  </a:ext>
                </a:extLst>
              </a:tr>
              <a:tr h="1923267">
                <a:tc>
                  <a:txBody>
                    <a:bodyPr/>
                    <a:lstStyle/>
                    <a:p>
                      <a:pPr marL="0" algn="l" defTabSz="914400" rtl="0" eaLnBrk="1" latinLnBrk="0" hangingPunct="1">
                        <a:lnSpc>
                          <a:spcPts val="1200"/>
                        </a:lnSpc>
                        <a:spcAft>
                          <a:spcPts val="0"/>
                        </a:spcAft>
                      </a:pPr>
                      <a:endParaRPr lang="pt-BR" sz="1800" b="1" kern="1200" dirty="0" smtClean="0">
                        <a:solidFill>
                          <a:schemeClr val="dk1"/>
                        </a:solidFill>
                        <a:effectLst/>
                        <a:latin typeface="+mn-lt"/>
                        <a:ea typeface="+mn-ea"/>
                        <a:cs typeface="+mn-cs"/>
                      </a:endParaRPr>
                    </a:p>
                    <a:p>
                      <a:pPr marL="342900" indent="-342900" algn="l" defTabSz="914400" rtl="0" eaLnBrk="1" latinLnBrk="0" hangingPunct="1">
                        <a:lnSpc>
                          <a:spcPts val="1200"/>
                        </a:lnSpc>
                        <a:spcAft>
                          <a:spcPts val="0"/>
                        </a:spcAft>
                        <a:buAutoNum type="arabicPeriod"/>
                      </a:pPr>
                      <a:r>
                        <a:rPr lang="pt-BR" sz="1800" b="1" kern="1200" dirty="0" smtClean="0">
                          <a:solidFill>
                            <a:schemeClr val="dk1"/>
                          </a:solidFill>
                          <a:effectLst/>
                          <a:latin typeface="+mn-lt"/>
                          <a:ea typeface="+mn-ea"/>
                          <a:cs typeface="+mn-cs"/>
                        </a:rPr>
                        <a:t>Clicar </a:t>
                      </a:r>
                      <a:r>
                        <a:rPr lang="pt-BR" sz="1800" b="1" kern="1200" dirty="0">
                          <a:solidFill>
                            <a:schemeClr val="dk1"/>
                          </a:solidFill>
                          <a:effectLst/>
                          <a:latin typeface="+mn-lt"/>
                          <a:ea typeface="+mn-ea"/>
                          <a:cs typeface="+mn-cs"/>
                        </a:rPr>
                        <a:t>em “PCDs” no menu de </a:t>
                      </a:r>
                      <a:endParaRPr lang="pt-BR" sz="1800" b="1" kern="1200" dirty="0" smtClean="0">
                        <a:solidFill>
                          <a:schemeClr val="dk1"/>
                        </a:solidFill>
                        <a:effectLst/>
                        <a:latin typeface="+mn-lt"/>
                        <a:ea typeface="+mn-ea"/>
                        <a:cs typeface="+mn-cs"/>
                      </a:endParaRPr>
                    </a:p>
                    <a:p>
                      <a:pPr marL="0" indent="0" algn="l" defTabSz="914400" rtl="0" eaLnBrk="1" latinLnBrk="0" hangingPunct="1">
                        <a:lnSpc>
                          <a:spcPts val="1200"/>
                        </a:lnSpc>
                        <a:spcAft>
                          <a:spcPts val="0"/>
                        </a:spcAft>
                        <a:buNone/>
                      </a:pPr>
                      <a:endParaRPr lang="pt-BR" sz="1800" b="1" kern="1200" dirty="0" smtClean="0">
                        <a:solidFill>
                          <a:schemeClr val="dk1"/>
                        </a:solidFill>
                        <a:effectLst/>
                        <a:latin typeface="+mn-lt"/>
                        <a:ea typeface="+mn-ea"/>
                        <a:cs typeface="+mn-cs"/>
                      </a:endParaRPr>
                    </a:p>
                    <a:p>
                      <a:pPr marL="0" indent="0" algn="l" defTabSz="914400" rtl="0" eaLnBrk="1" latinLnBrk="0" hangingPunct="1">
                        <a:lnSpc>
                          <a:spcPts val="1200"/>
                        </a:lnSpc>
                        <a:spcAft>
                          <a:spcPts val="0"/>
                        </a:spcAft>
                        <a:buNone/>
                      </a:pPr>
                      <a:r>
                        <a:rPr lang="pt-BR" sz="1800" b="1" kern="1200" dirty="0" smtClean="0">
                          <a:solidFill>
                            <a:schemeClr val="dk1"/>
                          </a:solidFill>
                          <a:effectLst/>
                          <a:latin typeface="+mn-lt"/>
                          <a:ea typeface="+mn-ea"/>
                          <a:cs typeface="+mn-cs"/>
                        </a:rPr>
                        <a:t>seleção</a:t>
                      </a:r>
                      <a:r>
                        <a:rPr lang="pt-BR" sz="1800" b="1" kern="1200" dirty="0">
                          <a:solidFill>
                            <a:schemeClr val="dk1"/>
                          </a:solidFill>
                          <a:effectLst/>
                          <a:latin typeface="+mn-lt"/>
                          <a:ea typeface="+mn-ea"/>
                          <a:cs typeface="+mn-cs"/>
                        </a:rPr>
                        <a:t>. </a:t>
                      </a:r>
                    </a:p>
                  </a:txBody>
                  <a:tcPr marL="68580" marR="68580" marT="0" marB="0"/>
                </a:tc>
                <a:tc>
                  <a:txBody>
                    <a:bodyPr/>
                    <a:lstStyle/>
                    <a:p>
                      <a:pPr marL="0" algn="l" defTabSz="914400" rtl="0" eaLnBrk="1" latinLnBrk="0" hangingPunct="1">
                        <a:lnSpc>
                          <a:spcPts val="1200"/>
                        </a:lnSpc>
                        <a:spcAft>
                          <a:spcPts val="0"/>
                        </a:spcAft>
                      </a:pPr>
                      <a:endParaRPr lang="pt-BR" sz="1800" b="1" kern="1200" dirty="0" smtClean="0">
                        <a:solidFill>
                          <a:schemeClr val="dk1"/>
                        </a:solidFill>
                        <a:effectLst/>
                        <a:latin typeface="+mn-lt"/>
                        <a:ea typeface="+mn-ea"/>
                        <a:cs typeface="+mn-cs"/>
                      </a:endParaRPr>
                    </a:p>
                    <a:p>
                      <a:pPr marL="0" algn="l" defTabSz="914400" rtl="0" eaLnBrk="1" latinLnBrk="0" hangingPunct="1">
                        <a:lnSpc>
                          <a:spcPts val="1200"/>
                        </a:lnSpc>
                        <a:spcAft>
                          <a:spcPts val="0"/>
                        </a:spcAft>
                      </a:pPr>
                      <a:r>
                        <a:rPr lang="pt-BR" sz="1800" b="1" kern="1200" dirty="0" smtClean="0">
                          <a:solidFill>
                            <a:schemeClr val="dk1"/>
                          </a:solidFill>
                          <a:effectLst/>
                          <a:latin typeface="+mn-lt"/>
                          <a:ea typeface="+mn-ea"/>
                          <a:cs typeface="+mn-cs"/>
                        </a:rPr>
                        <a:t>2. </a:t>
                      </a:r>
                      <a:r>
                        <a:rPr lang="pt-BR" sz="1800" b="1" kern="1200" dirty="0">
                          <a:solidFill>
                            <a:schemeClr val="dk1"/>
                          </a:solidFill>
                          <a:effectLst/>
                          <a:latin typeface="+mn-lt"/>
                          <a:ea typeface="+mn-ea"/>
                          <a:cs typeface="+mn-cs"/>
                        </a:rPr>
                        <a:t>Exibir o sub-menu de </a:t>
                      </a:r>
                      <a:endParaRPr lang="pt-BR" sz="1800" b="1" kern="1200" dirty="0" smtClean="0">
                        <a:solidFill>
                          <a:schemeClr val="dk1"/>
                        </a:solidFill>
                        <a:effectLst/>
                        <a:latin typeface="+mn-lt"/>
                        <a:ea typeface="+mn-ea"/>
                        <a:cs typeface="+mn-cs"/>
                      </a:endParaRPr>
                    </a:p>
                    <a:p>
                      <a:pPr marL="0" algn="l" defTabSz="914400" rtl="0" eaLnBrk="1" latinLnBrk="0" hangingPunct="1">
                        <a:lnSpc>
                          <a:spcPts val="1200"/>
                        </a:lnSpc>
                        <a:spcAft>
                          <a:spcPts val="0"/>
                        </a:spcAft>
                      </a:pPr>
                      <a:endParaRPr lang="pt-BR" sz="1800" b="1" kern="1200" dirty="0" smtClean="0">
                        <a:solidFill>
                          <a:schemeClr val="dk1"/>
                        </a:solidFill>
                        <a:effectLst/>
                        <a:latin typeface="+mn-lt"/>
                        <a:ea typeface="+mn-ea"/>
                        <a:cs typeface="+mn-cs"/>
                      </a:endParaRPr>
                    </a:p>
                    <a:p>
                      <a:pPr marL="0" algn="l" defTabSz="914400" rtl="0" eaLnBrk="1" latinLnBrk="0" hangingPunct="1">
                        <a:lnSpc>
                          <a:spcPts val="1200"/>
                        </a:lnSpc>
                        <a:spcAft>
                          <a:spcPts val="0"/>
                        </a:spcAft>
                      </a:pPr>
                      <a:r>
                        <a:rPr lang="pt-BR" sz="1800" b="1" kern="1200" dirty="0" smtClean="0">
                          <a:solidFill>
                            <a:schemeClr val="dk1"/>
                          </a:solidFill>
                          <a:effectLst/>
                          <a:latin typeface="+mn-lt"/>
                          <a:ea typeface="+mn-ea"/>
                          <a:cs typeface="+mn-cs"/>
                        </a:rPr>
                        <a:t>administrador</a:t>
                      </a:r>
                      <a:r>
                        <a:rPr lang="pt-BR" sz="1800" b="1" kern="1200" dirty="0">
                          <a:solidFill>
                            <a:schemeClr val="dk1"/>
                          </a:solidFill>
                          <a:effectLst/>
                          <a:latin typeface="+mn-lt"/>
                          <a:ea typeface="+mn-ea"/>
                          <a:cs typeface="+mn-cs"/>
                        </a:rPr>
                        <a:t>, com as </a:t>
                      </a:r>
                      <a:endParaRPr lang="pt-BR" sz="1800" b="1" kern="1200" dirty="0" smtClean="0">
                        <a:solidFill>
                          <a:schemeClr val="dk1"/>
                        </a:solidFill>
                        <a:effectLst/>
                        <a:latin typeface="+mn-lt"/>
                        <a:ea typeface="+mn-ea"/>
                        <a:cs typeface="+mn-cs"/>
                      </a:endParaRPr>
                    </a:p>
                    <a:p>
                      <a:pPr marL="0" algn="l" defTabSz="914400" rtl="0" eaLnBrk="1" latinLnBrk="0" hangingPunct="1">
                        <a:lnSpc>
                          <a:spcPts val="1200"/>
                        </a:lnSpc>
                        <a:spcAft>
                          <a:spcPts val="0"/>
                        </a:spcAft>
                      </a:pPr>
                      <a:endParaRPr lang="pt-BR" sz="1800" b="1" kern="1200" dirty="0" smtClean="0">
                        <a:solidFill>
                          <a:schemeClr val="dk1"/>
                        </a:solidFill>
                        <a:effectLst/>
                        <a:latin typeface="+mn-lt"/>
                        <a:ea typeface="+mn-ea"/>
                        <a:cs typeface="+mn-cs"/>
                      </a:endParaRPr>
                    </a:p>
                    <a:p>
                      <a:pPr marL="0" algn="l" defTabSz="914400" rtl="0" eaLnBrk="1" latinLnBrk="0" hangingPunct="1">
                        <a:lnSpc>
                          <a:spcPts val="1200"/>
                        </a:lnSpc>
                        <a:spcAft>
                          <a:spcPts val="0"/>
                        </a:spcAft>
                      </a:pPr>
                      <a:r>
                        <a:rPr lang="pt-BR" sz="1800" b="1" kern="1200" dirty="0" smtClean="0">
                          <a:solidFill>
                            <a:schemeClr val="dk1"/>
                          </a:solidFill>
                          <a:effectLst/>
                          <a:latin typeface="+mn-lt"/>
                          <a:ea typeface="+mn-ea"/>
                          <a:cs typeface="+mn-cs"/>
                        </a:rPr>
                        <a:t>informações:</a:t>
                      </a:r>
                    </a:p>
                    <a:p>
                      <a:pPr marL="0" algn="l" defTabSz="914400" rtl="0" eaLnBrk="1" latinLnBrk="0" hangingPunct="1">
                        <a:lnSpc>
                          <a:spcPts val="1200"/>
                        </a:lnSpc>
                        <a:spcAft>
                          <a:spcPts val="0"/>
                        </a:spcAft>
                      </a:pPr>
                      <a:endParaRPr lang="pt-BR" sz="1800" b="1" kern="1200" dirty="0">
                        <a:solidFill>
                          <a:schemeClr val="dk1"/>
                        </a:solidFill>
                        <a:effectLst/>
                        <a:latin typeface="+mn-lt"/>
                        <a:ea typeface="+mn-ea"/>
                        <a:cs typeface="+mn-cs"/>
                      </a:endParaRPr>
                    </a:p>
                    <a:p>
                      <a:pPr marL="0" algn="l" defTabSz="914400" rtl="0" eaLnBrk="1" latinLnBrk="0" hangingPunct="1">
                        <a:lnSpc>
                          <a:spcPts val="1200"/>
                        </a:lnSpc>
                        <a:spcAft>
                          <a:spcPts val="0"/>
                        </a:spcAft>
                      </a:pPr>
                      <a:r>
                        <a:rPr lang="pt-BR" sz="1800" b="1" kern="1200" dirty="0">
                          <a:solidFill>
                            <a:schemeClr val="dk1"/>
                          </a:solidFill>
                          <a:effectLst/>
                          <a:latin typeface="+mn-lt"/>
                          <a:ea typeface="+mn-ea"/>
                          <a:cs typeface="+mn-cs"/>
                        </a:rPr>
                        <a:t>-Cadastrar PCD</a:t>
                      </a:r>
                      <a:r>
                        <a:rPr lang="pt-BR" sz="1800" b="1" kern="1200" dirty="0" smtClean="0">
                          <a:solidFill>
                            <a:schemeClr val="dk1"/>
                          </a:solidFill>
                          <a:effectLst/>
                          <a:latin typeface="+mn-lt"/>
                          <a:ea typeface="+mn-ea"/>
                          <a:cs typeface="+mn-cs"/>
                        </a:rPr>
                        <a:t>;</a:t>
                      </a:r>
                    </a:p>
                    <a:p>
                      <a:pPr marL="0" algn="l" defTabSz="914400" rtl="0" eaLnBrk="1" latinLnBrk="0" hangingPunct="1">
                        <a:lnSpc>
                          <a:spcPts val="1200"/>
                        </a:lnSpc>
                        <a:spcAft>
                          <a:spcPts val="0"/>
                        </a:spcAft>
                      </a:pPr>
                      <a:endParaRPr lang="pt-BR" sz="1800" b="1" kern="1200" dirty="0">
                        <a:solidFill>
                          <a:schemeClr val="dk1"/>
                        </a:solidFill>
                        <a:effectLst/>
                        <a:latin typeface="+mn-lt"/>
                        <a:ea typeface="+mn-ea"/>
                        <a:cs typeface="+mn-cs"/>
                      </a:endParaRPr>
                    </a:p>
                    <a:p>
                      <a:pPr marL="0" algn="l" defTabSz="914400" rtl="0" eaLnBrk="1" latinLnBrk="0" hangingPunct="1">
                        <a:lnSpc>
                          <a:spcPts val="1200"/>
                        </a:lnSpc>
                        <a:spcAft>
                          <a:spcPts val="0"/>
                        </a:spcAft>
                      </a:pPr>
                      <a:r>
                        <a:rPr lang="pt-BR" sz="1800" b="1" kern="1200" dirty="0">
                          <a:solidFill>
                            <a:schemeClr val="dk1"/>
                          </a:solidFill>
                          <a:effectLst/>
                          <a:latin typeface="+mn-lt"/>
                          <a:ea typeface="+mn-ea"/>
                          <a:cs typeface="+mn-cs"/>
                        </a:rPr>
                        <a:t>-Exibir informações de PCDs</a:t>
                      </a:r>
                      <a:r>
                        <a:rPr lang="pt-BR" sz="1800" b="1" kern="1200" dirty="0" smtClean="0">
                          <a:solidFill>
                            <a:schemeClr val="dk1"/>
                          </a:solidFill>
                          <a:effectLst/>
                          <a:latin typeface="+mn-lt"/>
                          <a:ea typeface="+mn-ea"/>
                          <a:cs typeface="+mn-cs"/>
                        </a:rPr>
                        <a:t>;</a:t>
                      </a:r>
                    </a:p>
                    <a:p>
                      <a:pPr marL="0" algn="l" defTabSz="914400" rtl="0" eaLnBrk="1" latinLnBrk="0" hangingPunct="1">
                        <a:lnSpc>
                          <a:spcPts val="1200"/>
                        </a:lnSpc>
                        <a:spcAft>
                          <a:spcPts val="0"/>
                        </a:spcAft>
                      </a:pPr>
                      <a:endParaRPr lang="pt-BR" sz="1800" b="1" kern="1200" dirty="0">
                        <a:solidFill>
                          <a:schemeClr val="dk1"/>
                        </a:solidFill>
                        <a:effectLst/>
                        <a:latin typeface="+mn-lt"/>
                        <a:ea typeface="+mn-ea"/>
                        <a:cs typeface="+mn-cs"/>
                      </a:endParaRPr>
                    </a:p>
                    <a:p>
                      <a:pPr marL="0" algn="l" defTabSz="914400" rtl="0" eaLnBrk="1" latinLnBrk="0" hangingPunct="1">
                        <a:lnSpc>
                          <a:spcPts val="1200"/>
                        </a:lnSpc>
                        <a:spcAft>
                          <a:spcPts val="0"/>
                        </a:spcAft>
                      </a:pPr>
                      <a:r>
                        <a:rPr lang="pt-BR" sz="1800" b="1" kern="1200" dirty="0">
                          <a:solidFill>
                            <a:schemeClr val="dk1"/>
                          </a:solidFill>
                          <a:effectLst/>
                          <a:latin typeface="+mn-lt"/>
                          <a:ea typeface="+mn-ea"/>
                          <a:cs typeface="+mn-cs"/>
                        </a:rPr>
                        <a:t>-Alterar PCD</a:t>
                      </a:r>
                      <a:r>
                        <a:rPr lang="pt-BR" sz="1800" b="1" kern="1200" dirty="0" smtClean="0">
                          <a:solidFill>
                            <a:schemeClr val="dk1"/>
                          </a:solidFill>
                          <a:effectLst/>
                          <a:latin typeface="+mn-lt"/>
                          <a:ea typeface="+mn-ea"/>
                          <a:cs typeface="+mn-cs"/>
                        </a:rPr>
                        <a:t>;</a:t>
                      </a:r>
                    </a:p>
                    <a:p>
                      <a:pPr marL="0" algn="l" defTabSz="914400" rtl="0" eaLnBrk="1" latinLnBrk="0" hangingPunct="1">
                        <a:lnSpc>
                          <a:spcPts val="1200"/>
                        </a:lnSpc>
                        <a:spcAft>
                          <a:spcPts val="0"/>
                        </a:spcAft>
                      </a:pPr>
                      <a:endParaRPr lang="pt-BR" sz="1800" b="1" kern="1200" dirty="0">
                        <a:solidFill>
                          <a:schemeClr val="dk1"/>
                        </a:solidFill>
                        <a:effectLst/>
                        <a:latin typeface="+mn-lt"/>
                        <a:ea typeface="+mn-ea"/>
                        <a:cs typeface="+mn-cs"/>
                      </a:endParaRPr>
                    </a:p>
                    <a:p>
                      <a:pPr marL="0" algn="l" defTabSz="914400" rtl="0" eaLnBrk="1" latinLnBrk="0" hangingPunct="1">
                        <a:lnSpc>
                          <a:spcPts val="1200"/>
                        </a:lnSpc>
                        <a:spcAft>
                          <a:spcPts val="0"/>
                        </a:spcAft>
                      </a:pPr>
                      <a:r>
                        <a:rPr lang="pt-BR" sz="1800" b="1" kern="1200" dirty="0">
                          <a:solidFill>
                            <a:schemeClr val="dk1"/>
                          </a:solidFill>
                          <a:effectLst/>
                          <a:latin typeface="+mn-lt"/>
                          <a:ea typeface="+mn-ea"/>
                          <a:cs typeface="+mn-cs"/>
                        </a:rPr>
                        <a:t>-Excluir </a:t>
                      </a:r>
                      <a:r>
                        <a:rPr lang="pt-BR" sz="1800" b="1" kern="1200" dirty="0" smtClean="0">
                          <a:solidFill>
                            <a:schemeClr val="dk1"/>
                          </a:solidFill>
                          <a:effectLst/>
                          <a:latin typeface="+mn-lt"/>
                          <a:ea typeface="+mn-ea"/>
                          <a:cs typeface="+mn-cs"/>
                        </a:rPr>
                        <a:t>PCD;</a:t>
                      </a:r>
                    </a:p>
                    <a:p>
                      <a:pPr marL="0" algn="l" defTabSz="914400" rtl="0" eaLnBrk="1" latinLnBrk="0" hangingPunct="1">
                        <a:lnSpc>
                          <a:spcPts val="1200"/>
                        </a:lnSpc>
                        <a:spcAft>
                          <a:spcPts val="0"/>
                        </a:spcAft>
                      </a:pPr>
                      <a:endParaRPr lang="pt-BR" sz="1800" b="1" kern="1200" dirty="0">
                        <a:solidFill>
                          <a:schemeClr val="dk1"/>
                        </a:solidFill>
                        <a:effectLst/>
                        <a:latin typeface="+mn-lt"/>
                        <a:ea typeface="+mn-ea"/>
                        <a:cs typeface="+mn-cs"/>
                      </a:endParaRPr>
                    </a:p>
                    <a:p>
                      <a:pPr marL="0" algn="l" defTabSz="914400" rtl="0" eaLnBrk="1" latinLnBrk="0" hangingPunct="1">
                        <a:lnSpc>
                          <a:spcPts val="1200"/>
                        </a:lnSpc>
                        <a:spcAft>
                          <a:spcPts val="0"/>
                        </a:spcAft>
                      </a:pPr>
                      <a:r>
                        <a:rPr lang="pt-BR" sz="1800" b="1" kern="1200" dirty="0">
                          <a:solidFill>
                            <a:schemeClr val="dk1"/>
                          </a:solidFill>
                          <a:effectLst/>
                          <a:latin typeface="+mn-lt"/>
                          <a:ea typeface="+mn-ea"/>
                          <a:cs typeface="+mn-cs"/>
                        </a:rPr>
                        <a:t>-Listagem de PCDs existentes.</a:t>
                      </a:r>
                    </a:p>
                  </a:txBody>
                  <a:tcPr marL="68580" marR="68580" marT="0" marB="0"/>
                </a:tc>
                <a:extLst>
                  <a:ext uri="{0D108BD9-81ED-4DB2-BD59-A6C34878D82A}">
                    <a16:rowId xmlns:a16="http://schemas.microsoft.com/office/drawing/2014/main" val="1313249539"/>
                  </a:ext>
                </a:extLst>
              </a:tr>
              <a:tr h="370840">
                <a:tc>
                  <a:txBody>
                    <a:bodyPr/>
                    <a:lstStyle/>
                    <a:p>
                      <a:r>
                        <a:rPr lang="pt-BR" sz="1800" b="1" kern="1200" dirty="0" smtClean="0">
                          <a:solidFill>
                            <a:schemeClr val="dk1"/>
                          </a:solidFill>
                          <a:effectLst/>
                          <a:latin typeface="+mn-lt"/>
                          <a:ea typeface="+mn-ea"/>
                          <a:cs typeface="+mn-cs"/>
                        </a:rPr>
                        <a:t>3. Fim do Caso de Uso.</a:t>
                      </a:r>
                      <a:endParaRPr lang="pt-BR" b="1" dirty="0"/>
                    </a:p>
                  </a:txBody>
                  <a:tcPr/>
                </a:tc>
                <a:tc>
                  <a:txBody>
                    <a:bodyPr/>
                    <a:lstStyle/>
                    <a:p>
                      <a:endParaRPr lang="pt-BR" b="1" dirty="0"/>
                    </a:p>
                  </a:txBody>
                  <a:tcPr/>
                </a:tc>
                <a:extLst>
                  <a:ext uri="{0D108BD9-81ED-4DB2-BD59-A6C34878D82A}">
                    <a16:rowId xmlns:a16="http://schemas.microsoft.com/office/drawing/2014/main" val="4212468315"/>
                  </a:ext>
                </a:extLst>
              </a:tr>
            </a:tbl>
          </a:graphicData>
        </a:graphic>
      </p:graphicFrame>
    </p:spTree>
    <p:extLst>
      <p:ext uri="{BB962C8B-B14F-4D97-AF65-F5344CB8AC3E}">
        <p14:creationId xmlns:p14="http://schemas.microsoft.com/office/powerpoint/2010/main" val="2996717874"/>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p:cNvSpPr>
            <a:spLocks noGrp="1"/>
          </p:cNvSpPr>
          <p:nvPr>
            <p:ph idx="1"/>
          </p:nvPr>
        </p:nvSpPr>
        <p:spPr/>
        <p:txBody>
          <a:bodyPr/>
          <a:lstStyle/>
          <a:p>
            <a:pPr marL="0" indent="0">
              <a:buNone/>
            </a:pPr>
            <a:r>
              <a:rPr lang="pt-BR" dirty="0" smtClean="0"/>
              <a:t> </a:t>
            </a:r>
            <a:endParaRPr lang="pt-BR" dirty="0"/>
          </a:p>
        </p:txBody>
      </p:sp>
      <p:graphicFrame>
        <p:nvGraphicFramePr>
          <p:cNvPr id="4" name="Tabela 3"/>
          <p:cNvGraphicFramePr>
            <a:graphicFrameLocks noGrp="1"/>
          </p:cNvGraphicFramePr>
          <p:nvPr>
            <p:extLst>
              <p:ext uri="{D42A27DB-BD31-4B8C-83A1-F6EECF244321}">
                <p14:modId xmlns:p14="http://schemas.microsoft.com/office/powerpoint/2010/main" val="2986977791"/>
              </p:ext>
            </p:extLst>
          </p:nvPr>
        </p:nvGraphicFramePr>
        <p:xfrm>
          <a:off x="1729232" y="72390"/>
          <a:ext cx="8128000" cy="676656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788524419"/>
                    </a:ext>
                  </a:extLst>
                </a:gridCol>
                <a:gridCol w="4064000">
                  <a:extLst>
                    <a:ext uri="{9D8B030D-6E8A-4147-A177-3AD203B41FA5}">
                      <a16:colId xmlns:a16="http://schemas.microsoft.com/office/drawing/2014/main" val="3320851482"/>
                    </a:ext>
                  </a:extLst>
                </a:gridCol>
              </a:tblGrid>
              <a:tr h="322622">
                <a:tc gridSpan="2">
                  <a:txBody>
                    <a:bodyPr/>
                    <a:lstStyle/>
                    <a:p>
                      <a:r>
                        <a:rPr lang="pt-BR" dirty="0" smtClean="0"/>
                        <a:t>Fluxo</a:t>
                      </a:r>
                      <a:r>
                        <a:rPr lang="pt-BR" baseline="0" dirty="0" smtClean="0"/>
                        <a:t> Alternativo A – Cadastrar PCD</a:t>
                      </a:r>
                      <a:endParaRPr lang="pt-BR" dirty="0"/>
                    </a:p>
                  </a:txBody>
                  <a:tcPr>
                    <a:solidFill>
                      <a:schemeClr val="tx2">
                        <a:lumMod val="75000"/>
                      </a:schemeClr>
                    </a:solidFill>
                  </a:tcPr>
                </a:tc>
                <a:tc hMerge="1">
                  <a:txBody>
                    <a:bodyPr/>
                    <a:lstStyle/>
                    <a:p>
                      <a:endParaRPr lang="pt-BR" dirty="0"/>
                    </a:p>
                  </a:txBody>
                  <a:tcPr/>
                </a:tc>
                <a:extLst>
                  <a:ext uri="{0D108BD9-81ED-4DB2-BD59-A6C34878D82A}">
                    <a16:rowId xmlns:a16="http://schemas.microsoft.com/office/drawing/2014/main" val="1906071440"/>
                  </a:ext>
                </a:extLst>
              </a:tr>
              <a:tr h="2339655">
                <a:tc>
                  <a:txBody>
                    <a:bodyPr/>
                    <a:lstStyle/>
                    <a:p>
                      <a:pPr marL="0" algn="l" defTabSz="914400" rtl="0" eaLnBrk="1" latinLnBrk="0" hangingPunct="1">
                        <a:lnSpc>
                          <a:spcPts val="1200"/>
                        </a:lnSpc>
                        <a:spcAft>
                          <a:spcPts val="0"/>
                        </a:spcAft>
                      </a:pPr>
                      <a:endParaRPr lang="pt-BR" sz="1600" b="1" kern="1200" dirty="0" smtClean="0">
                        <a:solidFill>
                          <a:schemeClr val="dk1"/>
                        </a:solidFill>
                        <a:effectLst/>
                        <a:latin typeface="+mn-lt"/>
                        <a:ea typeface="+mn-ea"/>
                        <a:cs typeface="+mn-cs"/>
                      </a:endParaRPr>
                    </a:p>
                    <a:p>
                      <a:pPr marL="0" algn="l" defTabSz="914400" rtl="0" eaLnBrk="1" latinLnBrk="0" hangingPunct="1">
                        <a:lnSpc>
                          <a:spcPts val="1200"/>
                        </a:lnSpc>
                        <a:spcAft>
                          <a:spcPts val="0"/>
                        </a:spcAft>
                      </a:pPr>
                      <a:r>
                        <a:rPr lang="pt-BR" sz="1600" b="1" kern="1200" dirty="0" smtClean="0">
                          <a:solidFill>
                            <a:schemeClr val="dk1"/>
                          </a:solidFill>
                          <a:effectLst/>
                          <a:latin typeface="+mn-lt"/>
                          <a:ea typeface="+mn-ea"/>
                          <a:cs typeface="+mn-cs"/>
                        </a:rPr>
                        <a:t>4</a:t>
                      </a:r>
                      <a:r>
                        <a:rPr lang="pt-BR" sz="1600" b="1" kern="1200" dirty="0">
                          <a:solidFill>
                            <a:schemeClr val="dk1"/>
                          </a:solidFill>
                          <a:effectLst/>
                          <a:latin typeface="+mn-lt"/>
                          <a:ea typeface="+mn-ea"/>
                          <a:cs typeface="+mn-cs"/>
                        </a:rPr>
                        <a:t>. Selecionar “Cadastrar PCD” no sub-menu.</a:t>
                      </a:r>
                    </a:p>
                  </a:txBody>
                  <a:tcPr marL="68580" marR="68580" marT="0" marB="0"/>
                </a:tc>
                <a:tc>
                  <a:txBody>
                    <a:bodyPr/>
                    <a:lstStyle/>
                    <a:p>
                      <a:pPr marL="0" algn="l" defTabSz="914400" rtl="0" eaLnBrk="1" latinLnBrk="0" hangingPunct="1">
                        <a:lnSpc>
                          <a:spcPts val="1200"/>
                        </a:lnSpc>
                        <a:spcAft>
                          <a:spcPts val="0"/>
                        </a:spcAft>
                      </a:pPr>
                      <a:endParaRPr lang="pt-BR" sz="1600" b="1" kern="1200" dirty="0" smtClean="0">
                        <a:solidFill>
                          <a:schemeClr val="dk1"/>
                        </a:solidFill>
                        <a:effectLst/>
                        <a:latin typeface="+mn-lt"/>
                        <a:ea typeface="+mn-ea"/>
                        <a:cs typeface="+mn-cs"/>
                      </a:endParaRPr>
                    </a:p>
                    <a:p>
                      <a:pPr marL="0" algn="l" defTabSz="914400" rtl="0" eaLnBrk="1" latinLnBrk="0" hangingPunct="1">
                        <a:lnSpc>
                          <a:spcPts val="1200"/>
                        </a:lnSpc>
                        <a:spcAft>
                          <a:spcPts val="0"/>
                        </a:spcAft>
                      </a:pPr>
                      <a:r>
                        <a:rPr lang="pt-BR" sz="1600" b="1" kern="1200" dirty="0" smtClean="0">
                          <a:solidFill>
                            <a:schemeClr val="dk1"/>
                          </a:solidFill>
                          <a:effectLst/>
                          <a:latin typeface="+mn-lt"/>
                          <a:ea typeface="+mn-ea"/>
                          <a:cs typeface="+mn-cs"/>
                        </a:rPr>
                        <a:t>5</a:t>
                      </a:r>
                      <a:r>
                        <a:rPr lang="pt-BR" sz="1600" b="1" kern="1200" dirty="0">
                          <a:solidFill>
                            <a:schemeClr val="dk1"/>
                          </a:solidFill>
                          <a:effectLst/>
                          <a:latin typeface="+mn-lt"/>
                          <a:ea typeface="+mn-ea"/>
                          <a:cs typeface="+mn-cs"/>
                        </a:rPr>
                        <a:t>. Exibe a tela de Alterar PCD, </a:t>
                      </a:r>
                      <a:r>
                        <a:rPr lang="pt-BR" sz="1600" b="1" kern="1200" dirty="0" smtClean="0">
                          <a:solidFill>
                            <a:schemeClr val="dk1"/>
                          </a:solidFill>
                          <a:effectLst/>
                          <a:latin typeface="+mn-lt"/>
                          <a:ea typeface="+mn-ea"/>
                          <a:cs typeface="+mn-cs"/>
                        </a:rPr>
                        <a:t>com</a:t>
                      </a:r>
                    </a:p>
                    <a:p>
                      <a:pPr marL="0" algn="l" defTabSz="914400" rtl="0" eaLnBrk="1" latinLnBrk="0" hangingPunct="1">
                        <a:lnSpc>
                          <a:spcPts val="1200"/>
                        </a:lnSpc>
                        <a:spcAft>
                          <a:spcPts val="0"/>
                        </a:spcAft>
                      </a:pPr>
                      <a:endParaRPr lang="pt-BR" sz="1600" b="1" kern="1200" dirty="0" smtClean="0">
                        <a:solidFill>
                          <a:schemeClr val="dk1"/>
                        </a:solidFill>
                        <a:effectLst/>
                        <a:latin typeface="+mn-lt"/>
                        <a:ea typeface="+mn-ea"/>
                        <a:cs typeface="+mn-cs"/>
                      </a:endParaRPr>
                    </a:p>
                    <a:p>
                      <a:pPr marL="0" algn="l" defTabSz="914400" rtl="0" eaLnBrk="1" latinLnBrk="0" hangingPunct="1">
                        <a:lnSpc>
                          <a:spcPts val="1200"/>
                        </a:lnSpc>
                        <a:spcAft>
                          <a:spcPts val="0"/>
                        </a:spcAft>
                      </a:pPr>
                      <a:r>
                        <a:rPr lang="pt-BR" sz="1600" b="1" kern="1200" dirty="0" smtClean="0">
                          <a:solidFill>
                            <a:schemeClr val="dk1"/>
                          </a:solidFill>
                          <a:effectLst/>
                          <a:latin typeface="+mn-lt"/>
                          <a:ea typeface="+mn-ea"/>
                          <a:cs typeface="+mn-cs"/>
                        </a:rPr>
                        <a:t> </a:t>
                      </a:r>
                      <a:r>
                        <a:rPr lang="pt-BR" sz="1600" b="1" kern="1200" dirty="0">
                          <a:solidFill>
                            <a:schemeClr val="dk1"/>
                          </a:solidFill>
                          <a:effectLst/>
                          <a:latin typeface="+mn-lt"/>
                          <a:ea typeface="+mn-ea"/>
                          <a:cs typeface="+mn-cs"/>
                        </a:rPr>
                        <a:t>a caixa de combinação</a:t>
                      </a:r>
                      <a:r>
                        <a:rPr lang="pt-BR" sz="1600" b="1" kern="1200" dirty="0" smtClean="0">
                          <a:solidFill>
                            <a:schemeClr val="dk1"/>
                          </a:solidFill>
                          <a:effectLst/>
                          <a:latin typeface="+mn-lt"/>
                          <a:ea typeface="+mn-ea"/>
                          <a:cs typeface="+mn-cs"/>
                        </a:rPr>
                        <a:t>:</a:t>
                      </a:r>
                    </a:p>
                    <a:p>
                      <a:pPr marL="0" algn="l" defTabSz="914400" rtl="0" eaLnBrk="1" latinLnBrk="0" hangingPunct="1">
                        <a:lnSpc>
                          <a:spcPts val="1200"/>
                        </a:lnSpc>
                        <a:spcAft>
                          <a:spcPts val="0"/>
                        </a:spcAft>
                      </a:pPr>
                      <a:endParaRPr lang="pt-BR" sz="1600" b="1" kern="1200" dirty="0">
                        <a:solidFill>
                          <a:schemeClr val="dk1"/>
                        </a:solidFill>
                        <a:effectLst/>
                        <a:latin typeface="+mn-lt"/>
                        <a:ea typeface="+mn-ea"/>
                        <a:cs typeface="+mn-cs"/>
                      </a:endParaRPr>
                    </a:p>
                    <a:p>
                      <a:pPr marL="0" algn="l" defTabSz="914400" rtl="0" eaLnBrk="1" latinLnBrk="0" hangingPunct="1">
                        <a:lnSpc>
                          <a:spcPts val="1200"/>
                        </a:lnSpc>
                        <a:spcAft>
                          <a:spcPts val="0"/>
                        </a:spcAft>
                      </a:pPr>
                      <a:r>
                        <a:rPr lang="pt-BR" sz="1600" b="1" kern="1200" dirty="0">
                          <a:solidFill>
                            <a:schemeClr val="dk1"/>
                          </a:solidFill>
                          <a:effectLst/>
                          <a:latin typeface="+mn-lt"/>
                          <a:ea typeface="+mn-ea"/>
                          <a:cs typeface="+mn-cs"/>
                        </a:rPr>
                        <a:t>-Nome da Cidade em que a PCD </a:t>
                      </a:r>
                      <a:endParaRPr lang="pt-BR" sz="1600" b="1" kern="1200" dirty="0" smtClean="0">
                        <a:solidFill>
                          <a:schemeClr val="dk1"/>
                        </a:solidFill>
                        <a:effectLst/>
                        <a:latin typeface="+mn-lt"/>
                        <a:ea typeface="+mn-ea"/>
                        <a:cs typeface="+mn-cs"/>
                      </a:endParaRPr>
                    </a:p>
                    <a:p>
                      <a:pPr marL="0" algn="l" defTabSz="914400" rtl="0" eaLnBrk="1" latinLnBrk="0" hangingPunct="1">
                        <a:lnSpc>
                          <a:spcPts val="1200"/>
                        </a:lnSpc>
                        <a:spcAft>
                          <a:spcPts val="0"/>
                        </a:spcAft>
                      </a:pPr>
                      <a:endParaRPr lang="pt-BR" sz="1600" b="1" kern="1200" dirty="0" smtClean="0">
                        <a:solidFill>
                          <a:schemeClr val="dk1"/>
                        </a:solidFill>
                        <a:effectLst/>
                        <a:latin typeface="+mn-lt"/>
                        <a:ea typeface="+mn-ea"/>
                        <a:cs typeface="+mn-cs"/>
                      </a:endParaRPr>
                    </a:p>
                    <a:p>
                      <a:pPr marL="0" algn="l" defTabSz="914400" rtl="0" eaLnBrk="1" latinLnBrk="0" hangingPunct="1">
                        <a:lnSpc>
                          <a:spcPts val="1200"/>
                        </a:lnSpc>
                        <a:spcAft>
                          <a:spcPts val="0"/>
                        </a:spcAft>
                      </a:pPr>
                      <a:r>
                        <a:rPr lang="pt-BR" sz="1600" b="1" kern="1200" dirty="0" smtClean="0">
                          <a:solidFill>
                            <a:schemeClr val="dk1"/>
                          </a:solidFill>
                          <a:effectLst/>
                          <a:latin typeface="+mn-lt"/>
                          <a:ea typeface="+mn-ea"/>
                          <a:cs typeface="+mn-cs"/>
                        </a:rPr>
                        <a:t>estará </a:t>
                      </a:r>
                      <a:r>
                        <a:rPr lang="pt-BR" sz="1600" b="1" kern="1200" dirty="0">
                          <a:solidFill>
                            <a:schemeClr val="dk1"/>
                          </a:solidFill>
                          <a:effectLst/>
                          <a:latin typeface="+mn-lt"/>
                          <a:ea typeface="+mn-ea"/>
                          <a:cs typeface="+mn-cs"/>
                        </a:rPr>
                        <a:t>localizada</a:t>
                      </a:r>
                      <a:r>
                        <a:rPr lang="pt-BR" sz="1600" b="1" kern="1200" dirty="0" smtClean="0">
                          <a:solidFill>
                            <a:schemeClr val="dk1"/>
                          </a:solidFill>
                          <a:effectLst/>
                          <a:latin typeface="+mn-lt"/>
                          <a:ea typeface="+mn-ea"/>
                          <a:cs typeface="+mn-cs"/>
                        </a:rPr>
                        <a:t>;</a:t>
                      </a:r>
                    </a:p>
                    <a:p>
                      <a:pPr marL="0" algn="l" defTabSz="914400" rtl="0" eaLnBrk="1" latinLnBrk="0" hangingPunct="1">
                        <a:lnSpc>
                          <a:spcPts val="1200"/>
                        </a:lnSpc>
                        <a:spcAft>
                          <a:spcPts val="0"/>
                        </a:spcAft>
                      </a:pPr>
                      <a:endParaRPr lang="pt-BR" sz="1600" b="1" kern="1200" dirty="0">
                        <a:solidFill>
                          <a:schemeClr val="dk1"/>
                        </a:solidFill>
                        <a:effectLst/>
                        <a:latin typeface="+mn-lt"/>
                        <a:ea typeface="+mn-ea"/>
                        <a:cs typeface="+mn-cs"/>
                      </a:endParaRPr>
                    </a:p>
                    <a:p>
                      <a:pPr marL="0" algn="l" defTabSz="914400" rtl="0" eaLnBrk="1" latinLnBrk="0" hangingPunct="1">
                        <a:lnSpc>
                          <a:spcPts val="1200"/>
                        </a:lnSpc>
                        <a:spcAft>
                          <a:spcPts val="0"/>
                        </a:spcAft>
                      </a:pPr>
                      <a:r>
                        <a:rPr lang="pt-BR" sz="1600" b="1" kern="1200" dirty="0">
                          <a:solidFill>
                            <a:schemeClr val="dk1"/>
                          </a:solidFill>
                          <a:effectLst/>
                          <a:latin typeface="+mn-lt"/>
                          <a:ea typeface="+mn-ea"/>
                          <a:cs typeface="+mn-cs"/>
                        </a:rPr>
                        <a:t>-Estado</a:t>
                      </a:r>
                      <a:r>
                        <a:rPr lang="pt-BR" sz="1600" b="1" kern="1200" dirty="0" smtClean="0">
                          <a:solidFill>
                            <a:schemeClr val="dk1"/>
                          </a:solidFill>
                          <a:effectLst/>
                          <a:latin typeface="+mn-lt"/>
                          <a:ea typeface="+mn-ea"/>
                          <a:cs typeface="+mn-cs"/>
                        </a:rPr>
                        <a:t>;</a:t>
                      </a:r>
                    </a:p>
                    <a:p>
                      <a:pPr marL="0" algn="l" defTabSz="914400" rtl="0" eaLnBrk="1" latinLnBrk="0" hangingPunct="1">
                        <a:lnSpc>
                          <a:spcPts val="1200"/>
                        </a:lnSpc>
                        <a:spcAft>
                          <a:spcPts val="0"/>
                        </a:spcAft>
                      </a:pPr>
                      <a:endParaRPr lang="pt-BR" sz="1600" b="1" kern="1200" dirty="0">
                        <a:solidFill>
                          <a:schemeClr val="dk1"/>
                        </a:solidFill>
                        <a:effectLst/>
                        <a:latin typeface="+mn-lt"/>
                        <a:ea typeface="+mn-ea"/>
                        <a:cs typeface="+mn-cs"/>
                      </a:endParaRPr>
                    </a:p>
                    <a:p>
                      <a:pPr marL="0" algn="l" defTabSz="914400" rtl="0" eaLnBrk="1" latinLnBrk="0" hangingPunct="1">
                        <a:lnSpc>
                          <a:spcPts val="1200"/>
                        </a:lnSpc>
                        <a:spcAft>
                          <a:spcPts val="0"/>
                        </a:spcAft>
                      </a:pPr>
                      <a:r>
                        <a:rPr lang="pt-BR" sz="1600" b="1" kern="1200" dirty="0">
                          <a:solidFill>
                            <a:schemeClr val="dk1"/>
                          </a:solidFill>
                          <a:effectLst/>
                          <a:latin typeface="+mn-lt"/>
                          <a:ea typeface="+mn-ea"/>
                          <a:cs typeface="+mn-cs"/>
                        </a:rPr>
                        <a:t>-País</a:t>
                      </a:r>
                      <a:r>
                        <a:rPr lang="pt-BR" sz="1600" b="1" kern="1200" dirty="0" smtClean="0">
                          <a:solidFill>
                            <a:schemeClr val="dk1"/>
                          </a:solidFill>
                          <a:effectLst/>
                          <a:latin typeface="+mn-lt"/>
                          <a:ea typeface="+mn-ea"/>
                          <a:cs typeface="+mn-cs"/>
                        </a:rPr>
                        <a:t>;</a:t>
                      </a:r>
                    </a:p>
                    <a:p>
                      <a:pPr marL="0" algn="l" defTabSz="914400" rtl="0" eaLnBrk="1" latinLnBrk="0" hangingPunct="1">
                        <a:lnSpc>
                          <a:spcPts val="1200"/>
                        </a:lnSpc>
                        <a:spcAft>
                          <a:spcPts val="0"/>
                        </a:spcAft>
                      </a:pPr>
                      <a:endParaRPr lang="pt-BR" sz="1600" b="1" kern="1200" dirty="0">
                        <a:solidFill>
                          <a:schemeClr val="dk1"/>
                        </a:solidFill>
                        <a:effectLst/>
                        <a:latin typeface="+mn-lt"/>
                        <a:ea typeface="+mn-ea"/>
                        <a:cs typeface="+mn-cs"/>
                      </a:endParaRPr>
                    </a:p>
                    <a:p>
                      <a:pPr marL="0" algn="l" defTabSz="914400" rtl="0" eaLnBrk="1" latinLnBrk="0" hangingPunct="1">
                        <a:lnSpc>
                          <a:spcPts val="1200"/>
                        </a:lnSpc>
                        <a:spcAft>
                          <a:spcPts val="0"/>
                        </a:spcAft>
                      </a:pPr>
                      <a:r>
                        <a:rPr lang="pt-BR" sz="1600" b="1" kern="1200" dirty="0">
                          <a:solidFill>
                            <a:schemeClr val="dk1"/>
                          </a:solidFill>
                          <a:effectLst/>
                          <a:latin typeface="+mn-lt"/>
                          <a:ea typeface="+mn-ea"/>
                          <a:cs typeface="+mn-cs"/>
                        </a:rPr>
                        <a:t>-Código de Identificação</a:t>
                      </a:r>
                      <a:r>
                        <a:rPr lang="pt-BR" sz="1600" b="1" kern="1200" dirty="0" smtClean="0">
                          <a:solidFill>
                            <a:schemeClr val="dk1"/>
                          </a:solidFill>
                          <a:effectLst/>
                          <a:latin typeface="+mn-lt"/>
                          <a:ea typeface="+mn-ea"/>
                          <a:cs typeface="+mn-cs"/>
                        </a:rPr>
                        <a:t>;</a:t>
                      </a:r>
                    </a:p>
                    <a:p>
                      <a:pPr marL="0" algn="l" defTabSz="914400" rtl="0" eaLnBrk="1" latinLnBrk="0" hangingPunct="1">
                        <a:lnSpc>
                          <a:spcPts val="1200"/>
                        </a:lnSpc>
                        <a:spcAft>
                          <a:spcPts val="0"/>
                        </a:spcAft>
                      </a:pPr>
                      <a:endParaRPr lang="pt-BR" sz="1600" b="1" kern="1200" dirty="0">
                        <a:solidFill>
                          <a:schemeClr val="dk1"/>
                        </a:solidFill>
                        <a:effectLst/>
                        <a:latin typeface="+mn-lt"/>
                        <a:ea typeface="+mn-ea"/>
                        <a:cs typeface="+mn-cs"/>
                      </a:endParaRPr>
                    </a:p>
                    <a:p>
                      <a:pPr marL="0" algn="l" defTabSz="914400" rtl="0" eaLnBrk="1" latinLnBrk="0" hangingPunct="1">
                        <a:lnSpc>
                          <a:spcPts val="1200"/>
                        </a:lnSpc>
                        <a:spcAft>
                          <a:spcPts val="0"/>
                        </a:spcAft>
                      </a:pPr>
                      <a:r>
                        <a:rPr lang="pt-BR" sz="1600" b="1" kern="1200" dirty="0">
                          <a:solidFill>
                            <a:schemeClr val="dk1"/>
                          </a:solidFill>
                          <a:effectLst/>
                          <a:latin typeface="+mn-lt"/>
                          <a:ea typeface="+mn-ea"/>
                          <a:cs typeface="+mn-cs"/>
                        </a:rPr>
                        <a:t>-Localização(latitude e longitude</a:t>
                      </a:r>
                      <a:r>
                        <a:rPr lang="pt-BR" sz="1600" b="1" kern="1200" dirty="0" smtClean="0">
                          <a:solidFill>
                            <a:schemeClr val="dk1"/>
                          </a:solidFill>
                          <a:effectLst/>
                          <a:latin typeface="+mn-lt"/>
                          <a:ea typeface="+mn-ea"/>
                          <a:cs typeface="+mn-cs"/>
                        </a:rPr>
                        <a:t>);</a:t>
                      </a:r>
                    </a:p>
                    <a:p>
                      <a:pPr marL="0" algn="l" defTabSz="914400" rtl="0" eaLnBrk="1" latinLnBrk="0" hangingPunct="1">
                        <a:lnSpc>
                          <a:spcPts val="1200"/>
                        </a:lnSpc>
                        <a:spcAft>
                          <a:spcPts val="0"/>
                        </a:spcAft>
                      </a:pPr>
                      <a:endParaRPr lang="pt-BR" sz="1600" b="1" kern="1200" dirty="0">
                        <a:solidFill>
                          <a:schemeClr val="dk1"/>
                        </a:solidFill>
                        <a:effectLst/>
                        <a:latin typeface="+mn-lt"/>
                        <a:ea typeface="+mn-ea"/>
                        <a:cs typeface="+mn-cs"/>
                      </a:endParaRPr>
                    </a:p>
                    <a:p>
                      <a:pPr marL="0" algn="l" defTabSz="914400" rtl="0" eaLnBrk="1" latinLnBrk="0" hangingPunct="1">
                        <a:lnSpc>
                          <a:spcPts val="1200"/>
                        </a:lnSpc>
                        <a:spcAft>
                          <a:spcPts val="0"/>
                        </a:spcAft>
                      </a:pPr>
                      <a:r>
                        <a:rPr lang="pt-BR" sz="1600" b="1" kern="1200" dirty="0">
                          <a:solidFill>
                            <a:schemeClr val="dk1"/>
                          </a:solidFill>
                          <a:effectLst/>
                          <a:latin typeface="+mn-lt"/>
                          <a:ea typeface="+mn-ea"/>
                          <a:cs typeface="+mn-cs"/>
                        </a:rPr>
                        <a:t>-Fotos.</a:t>
                      </a:r>
                    </a:p>
                  </a:txBody>
                  <a:tcPr marL="68580" marR="68580" marT="0" marB="0"/>
                </a:tc>
                <a:extLst>
                  <a:ext uri="{0D108BD9-81ED-4DB2-BD59-A6C34878D82A}">
                    <a16:rowId xmlns:a16="http://schemas.microsoft.com/office/drawing/2014/main" val="2757187721"/>
                  </a:ext>
                </a:extLst>
              </a:tr>
              <a:tr h="2193438">
                <a:tc>
                  <a:txBody>
                    <a:bodyPr/>
                    <a:lstStyle/>
                    <a:p>
                      <a:pPr marL="0" algn="l" defTabSz="914400" rtl="0" eaLnBrk="1" latinLnBrk="0" hangingPunct="1">
                        <a:lnSpc>
                          <a:spcPts val="1200"/>
                        </a:lnSpc>
                        <a:spcAft>
                          <a:spcPts val="0"/>
                        </a:spcAft>
                      </a:pPr>
                      <a:endParaRPr lang="pt-BR" sz="1600" b="1" kern="1200" dirty="0" smtClean="0">
                        <a:solidFill>
                          <a:schemeClr val="dk1"/>
                        </a:solidFill>
                        <a:effectLst/>
                        <a:latin typeface="+mn-lt"/>
                        <a:ea typeface="+mn-ea"/>
                        <a:cs typeface="+mn-cs"/>
                      </a:endParaRPr>
                    </a:p>
                    <a:p>
                      <a:pPr marL="0" algn="l" defTabSz="914400" rtl="0" eaLnBrk="1" latinLnBrk="0" hangingPunct="1">
                        <a:lnSpc>
                          <a:spcPts val="1200"/>
                        </a:lnSpc>
                        <a:spcAft>
                          <a:spcPts val="0"/>
                        </a:spcAft>
                      </a:pPr>
                      <a:r>
                        <a:rPr lang="pt-BR" sz="1600" b="1" kern="1200" dirty="0" smtClean="0">
                          <a:solidFill>
                            <a:schemeClr val="dk1"/>
                          </a:solidFill>
                          <a:effectLst/>
                          <a:latin typeface="+mn-lt"/>
                          <a:ea typeface="+mn-ea"/>
                          <a:cs typeface="+mn-cs"/>
                        </a:rPr>
                        <a:t>6</a:t>
                      </a:r>
                      <a:r>
                        <a:rPr lang="pt-BR" sz="1600" b="1" kern="1200" dirty="0">
                          <a:solidFill>
                            <a:schemeClr val="dk1"/>
                          </a:solidFill>
                          <a:effectLst/>
                          <a:latin typeface="+mn-lt"/>
                          <a:ea typeface="+mn-ea"/>
                          <a:cs typeface="+mn-cs"/>
                        </a:rPr>
                        <a:t>. Selecionar o Código </a:t>
                      </a:r>
                      <a:r>
                        <a:rPr lang="pt-BR" sz="1600" b="1" kern="1200" dirty="0" smtClean="0">
                          <a:solidFill>
                            <a:schemeClr val="dk1"/>
                          </a:solidFill>
                          <a:effectLst/>
                          <a:latin typeface="+mn-lt"/>
                          <a:ea typeface="+mn-ea"/>
                          <a:cs typeface="+mn-cs"/>
                        </a:rPr>
                        <a:t>de</a:t>
                      </a:r>
                    </a:p>
                    <a:p>
                      <a:pPr marL="0" algn="l" defTabSz="914400" rtl="0" eaLnBrk="1" latinLnBrk="0" hangingPunct="1">
                        <a:lnSpc>
                          <a:spcPts val="1200"/>
                        </a:lnSpc>
                        <a:spcAft>
                          <a:spcPts val="0"/>
                        </a:spcAft>
                      </a:pPr>
                      <a:r>
                        <a:rPr lang="pt-BR" sz="1600" b="1" kern="1200" dirty="0" smtClean="0">
                          <a:solidFill>
                            <a:schemeClr val="dk1"/>
                          </a:solidFill>
                          <a:effectLst/>
                          <a:latin typeface="+mn-lt"/>
                          <a:ea typeface="+mn-ea"/>
                          <a:cs typeface="+mn-cs"/>
                        </a:rPr>
                        <a:t> </a:t>
                      </a:r>
                    </a:p>
                    <a:p>
                      <a:pPr marL="0" algn="l" defTabSz="914400" rtl="0" eaLnBrk="1" latinLnBrk="0" hangingPunct="1">
                        <a:lnSpc>
                          <a:spcPts val="1200"/>
                        </a:lnSpc>
                        <a:spcAft>
                          <a:spcPts val="0"/>
                        </a:spcAft>
                      </a:pPr>
                      <a:r>
                        <a:rPr lang="pt-BR" sz="1600" b="1" kern="1200" dirty="0" smtClean="0">
                          <a:solidFill>
                            <a:schemeClr val="dk1"/>
                          </a:solidFill>
                          <a:effectLst/>
                          <a:latin typeface="+mn-lt"/>
                          <a:ea typeface="+mn-ea"/>
                          <a:cs typeface="+mn-cs"/>
                        </a:rPr>
                        <a:t>Identificação</a:t>
                      </a:r>
                      <a:r>
                        <a:rPr lang="pt-BR" sz="1600" b="1" kern="1200" dirty="0">
                          <a:solidFill>
                            <a:schemeClr val="dk1"/>
                          </a:solidFill>
                          <a:effectLst/>
                          <a:latin typeface="+mn-lt"/>
                          <a:ea typeface="+mn-ea"/>
                          <a:cs typeface="+mn-cs"/>
                        </a:rPr>
                        <a:t>.</a:t>
                      </a:r>
                    </a:p>
                  </a:txBody>
                  <a:tcPr marL="68580" marR="68580" marT="0" marB="0"/>
                </a:tc>
                <a:tc>
                  <a:txBody>
                    <a:bodyPr/>
                    <a:lstStyle/>
                    <a:p>
                      <a:pPr marL="0" algn="l" defTabSz="914400" rtl="0" eaLnBrk="1" latinLnBrk="0" hangingPunct="1">
                        <a:lnSpc>
                          <a:spcPts val="1200"/>
                        </a:lnSpc>
                        <a:spcAft>
                          <a:spcPts val="0"/>
                        </a:spcAft>
                      </a:pPr>
                      <a:endParaRPr lang="pt-BR" sz="1600" b="1" kern="1200" dirty="0" smtClean="0">
                        <a:solidFill>
                          <a:schemeClr val="dk1"/>
                        </a:solidFill>
                        <a:effectLst/>
                        <a:latin typeface="+mn-lt"/>
                        <a:ea typeface="+mn-ea"/>
                        <a:cs typeface="+mn-cs"/>
                      </a:endParaRPr>
                    </a:p>
                    <a:p>
                      <a:pPr marL="0" algn="l" defTabSz="914400" rtl="0" eaLnBrk="1" latinLnBrk="0" hangingPunct="1">
                        <a:lnSpc>
                          <a:spcPts val="1200"/>
                        </a:lnSpc>
                        <a:spcAft>
                          <a:spcPts val="0"/>
                        </a:spcAft>
                      </a:pPr>
                      <a:r>
                        <a:rPr lang="pt-BR" sz="1600" b="1" kern="1200" dirty="0" smtClean="0">
                          <a:solidFill>
                            <a:schemeClr val="dk1"/>
                          </a:solidFill>
                          <a:effectLst/>
                          <a:latin typeface="+mn-lt"/>
                          <a:ea typeface="+mn-ea"/>
                          <a:cs typeface="+mn-cs"/>
                        </a:rPr>
                        <a:t>7</a:t>
                      </a:r>
                      <a:r>
                        <a:rPr lang="pt-BR" sz="1600" b="1" kern="1200" dirty="0">
                          <a:solidFill>
                            <a:schemeClr val="dk1"/>
                          </a:solidFill>
                          <a:effectLst/>
                          <a:latin typeface="+mn-lt"/>
                          <a:ea typeface="+mn-ea"/>
                          <a:cs typeface="+mn-cs"/>
                        </a:rPr>
                        <a:t>. Preencher os seguintes </a:t>
                      </a:r>
                      <a:r>
                        <a:rPr lang="pt-BR" sz="1600" b="1" kern="1200" dirty="0" smtClean="0">
                          <a:solidFill>
                            <a:schemeClr val="dk1"/>
                          </a:solidFill>
                          <a:effectLst/>
                          <a:latin typeface="+mn-lt"/>
                          <a:ea typeface="+mn-ea"/>
                          <a:cs typeface="+mn-cs"/>
                        </a:rPr>
                        <a:t>campos</a:t>
                      </a:r>
                    </a:p>
                    <a:p>
                      <a:pPr marL="0" algn="l" defTabSz="914400" rtl="0" eaLnBrk="1" latinLnBrk="0" hangingPunct="1">
                        <a:lnSpc>
                          <a:spcPts val="1200"/>
                        </a:lnSpc>
                        <a:spcAft>
                          <a:spcPts val="0"/>
                        </a:spcAft>
                      </a:pPr>
                      <a:endParaRPr lang="pt-BR" sz="1600" b="1" kern="1200" dirty="0" smtClean="0">
                        <a:solidFill>
                          <a:schemeClr val="dk1"/>
                        </a:solidFill>
                        <a:effectLst/>
                        <a:latin typeface="+mn-lt"/>
                        <a:ea typeface="+mn-ea"/>
                        <a:cs typeface="+mn-cs"/>
                      </a:endParaRPr>
                    </a:p>
                    <a:p>
                      <a:pPr marL="0" algn="l" defTabSz="914400" rtl="0" eaLnBrk="1" latinLnBrk="0" hangingPunct="1">
                        <a:lnSpc>
                          <a:spcPts val="1200"/>
                        </a:lnSpc>
                        <a:spcAft>
                          <a:spcPts val="0"/>
                        </a:spcAft>
                      </a:pPr>
                      <a:r>
                        <a:rPr lang="pt-BR" sz="1600" b="1" kern="1200" dirty="0" smtClean="0">
                          <a:solidFill>
                            <a:schemeClr val="dk1"/>
                          </a:solidFill>
                          <a:effectLst/>
                          <a:latin typeface="+mn-lt"/>
                          <a:ea typeface="+mn-ea"/>
                          <a:cs typeface="+mn-cs"/>
                        </a:rPr>
                        <a:t> </a:t>
                      </a:r>
                      <a:r>
                        <a:rPr lang="pt-BR" sz="1600" b="1" kern="1200" dirty="0">
                          <a:solidFill>
                            <a:schemeClr val="dk1"/>
                          </a:solidFill>
                          <a:effectLst/>
                          <a:latin typeface="+mn-lt"/>
                          <a:ea typeface="+mn-ea"/>
                          <a:cs typeface="+mn-cs"/>
                        </a:rPr>
                        <a:t>com as informações da PCD </a:t>
                      </a:r>
                      <a:endParaRPr lang="pt-BR" sz="1600" b="1" kern="1200" dirty="0" smtClean="0">
                        <a:solidFill>
                          <a:schemeClr val="dk1"/>
                        </a:solidFill>
                        <a:effectLst/>
                        <a:latin typeface="+mn-lt"/>
                        <a:ea typeface="+mn-ea"/>
                        <a:cs typeface="+mn-cs"/>
                      </a:endParaRPr>
                    </a:p>
                    <a:p>
                      <a:pPr marL="0" algn="l" defTabSz="914400" rtl="0" eaLnBrk="1" latinLnBrk="0" hangingPunct="1">
                        <a:lnSpc>
                          <a:spcPts val="1200"/>
                        </a:lnSpc>
                        <a:spcAft>
                          <a:spcPts val="0"/>
                        </a:spcAft>
                      </a:pPr>
                      <a:endParaRPr lang="pt-BR" sz="1600" b="1" kern="1200" dirty="0" smtClean="0">
                        <a:solidFill>
                          <a:schemeClr val="dk1"/>
                        </a:solidFill>
                        <a:effectLst/>
                        <a:latin typeface="+mn-lt"/>
                        <a:ea typeface="+mn-ea"/>
                        <a:cs typeface="+mn-cs"/>
                      </a:endParaRPr>
                    </a:p>
                    <a:p>
                      <a:pPr marL="0" algn="l" defTabSz="914400" rtl="0" eaLnBrk="1" latinLnBrk="0" hangingPunct="1">
                        <a:lnSpc>
                          <a:spcPts val="1200"/>
                        </a:lnSpc>
                        <a:spcAft>
                          <a:spcPts val="0"/>
                        </a:spcAft>
                      </a:pPr>
                      <a:r>
                        <a:rPr lang="pt-BR" sz="1600" b="1" kern="1200" dirty="0" smtClean="0">
                          <a:solidFill>
                            <a:schemeClr val="dk1"/>
                          </a:solidFill>
                          <a:effectLst/>
                          <a:latin typeface="+mn-lt"/>
                          <a:ea typeface="+mn-ea"/>
                          <a:cs typeface="+mn-cs"/>
                        </a:rPr>
                        <a:t>selecionada:</a:t>
                      </a:r>
                    </a:p>
                    <a:p>
                      <a:pPr marL="0" algn="l" defTabSz="914400" rtl="0" eaLnBrk="1" latinLnBrk="0" hangingPunct="1">
                        <a:lnSpc>
                          <a:spcPts val="1200"/>
                        </a:lnSpc>
                        <a:spcAft>
                          <a:spcPts val="0"/>
                        </a:spcAft>
                      </a:pPr>
                      <a:endParaRPr lang="pt-BR" sz="1600" b="1" kern="1200" dirty="0">
                        <a:solidFill>
                          <a:schemeClr val="dk1"/>
                        </a:solidFill>
                        <a:effectLst/>
                        <a:latin typeface="+mn-lt"/>
                        <a:ea typeface="+mn-ea"/>
                        <a:cs typeface="+mn-cs"/>
                      </a:endParaRPr>
                    </a:p>
                    <a:p>
                      <a:pPr marL="0" algn="l" defTabSz="914400" rtl="0" eaLnBrk="1" latinLnBrk="0" hangingPunct="1">
                        <a:lnSpc>
                          <a:spcPts val="1200"/>
                        </a:lnSpc>
                        <a:spcAft>
                          <a:spcPts val="0"/>
                        </a:spcAft>
                      </a:pPr>
                      <a:r>
                        <a:rPr lang="pt-BR" sz="1600" b="1" kern="1200" dirty="0" smtClean="0">
                          <a:solidFill>
                            <a:schemeClr val="dk1"/>
                          </a:solidFill>
                          <a:effectLst/>
                          <a:latin typeface="+mn-lt"/>
                          <a:ea typeface="+mn-ea"/>
                          <a:cs typeface="+mn-cs"/>
                        </a:rPr>
                        <a:t>-</a:t>
                      </a:r>
                      <a:r>
                        <a:rPr lang="pt-BR" sz="1600" b="1" kern="1200" dirty="0">
                          <a:solidFill>
                            <a:schemeClr val="dk1"/>
                          </a:solidFill>
                          <a:effectLst/>
                          <a:latin typeface="+mn-lt"/>
                          <a:ea typeface="+mn-ea"/>
                          <a:cs typeface="+mn-cs"/>
                        </a:rPr>
                        <a:t>Nome da Cidade em que a PCD está </a:t>
                      </a:r>
                      <a:endParaRPr lang="pt-BR" sz="1600" b="1" kern="1200" dirty="0" smtClean="0">
                        <a:solidFill>
                          <a:schemeClr val="dk1"/>
                        </a:solidFill>
                        <a:effectLst/>
                        <a:latin typeface="+mn-lt"/>
                        <a:ea typeface="+mn-ea"/>
                        <a:cs typeface="+mn-cs"/>
                      </a:endParaRPr>
                    </a:p>
                    <a:p>
                      <a:pPr marL="0" algn="l" defTabSz="914400" rtl="0" eaLnBrk="1" latinLnBrk="0" hangingPunct="1">
                        <a:lnSpc>
                          <a:spcPts val="1200"/>
                        </a:lnSpc>
                        <a:spcAft>
                          <a:spcPts val="0"/>
                        </a:spcAft>
                      </a:pPr>
                      <a:endParaRPr lang="pt-BR" sz="1600" b="1" kern="1200" dirty="0" smtClean="0">
                        <a:solidFill>
                          <a:schemeClr val="dk1"/>
                        </a:solidFill>
                        <a:effectLst/>
                        <a:latin typeface="+mn-lt"/>
                        <a:ea typeface="+mn-ea"/>
                        <a:cs typeface="+mn-cs"/>
                      </a:endParaRPr>
                    </a:p>
                    <a:p>
                      <a:pPr marL="0" algn="l" defTabSz="914400" rtl="0" eaLnBrk="1" latinLnBrk="0" hangingPunct="1">
                        <a:lnSpc>
                          <a:spcPts val="1200"/>
                        </a:lnSpc>
                        <a:spcAft>
                          <a:spcPts val="0"/>
                        </a:spcAft>
                      </a:pPr>
                      <a:r>
                        <a:rPr lang="pt-BR" sz="1600" b="1" kern="1200" dirty="0" smtClean="0">
                          <a:solidFill>
                            <a:schemeClr val="dk1"/>
                          </a:solidFill>
                          <a:effectLst/>
                          <a:latin typeface="+mn-lt"/>
                          <a:ea typeface="+mn-ea"/>
                          <a:cs typeface="+mn-cs"/>
                        </a:rPr>
                        <a:t>localizada</a:t>
                      </a:r>
                      <a:r>
                        <a:rPr lang="pt-BR" sz="1600" b="1" kern="1200" dirty="0">
                          <a:solidFill>
                            <a:schemeClr val="dk1"/>
                          </a:solidFill>
                          <a:effectLst/>
                          <a:latin typeface="+mn-lt"/>
                          <a:ea typeface="+mn-ea"/>
                          <a:cs typeface="+mn-cs"/>
                        </a:rPr>
                        <a:t>;</a:t>
                      </a:r>
                    </a:p>
                    <a:p>
                      <a:pPr marL="0" algn="l" defTabSz="914400" rtl="0" eaLnBrk="1" latinLnBrk="0" hangingPunct="1">
                        <a:lnSpc>
                          <a:spcPts val="1200"/>
                        </a:lnSpc>
                        <a:spcAft>
                          <a:spcPts val="0"/>
                        </a:spcAft>
                      </a:pPr>
                      <a:endParaRPr lang="pt-BR" sz="1600" b="1" kern="1200" dirty="0" smtClean="0">
                        <a:solidFill>
                          <a:schemeClr val="dk1"/>
                        </a:solidFill>
                        <a:effectLst/>
                        <a:latin typeface="+mn-lt"/>
                        <a:ea typeface="+mn-ea"/>
                        <a:cs typeface="+mn-cs"/>
                      </a:endParaRPr>
                    </a:p>
                    <a:p>
                      <a:pPr marL="0" algn="l" defTabSz="914400" rtl="0" eaLnBrk="1" latinLnBrk="0" hangingPunct="1">
                        <a:lnSpc>
                          <a:spcPts val="1200"/>
                        </a:lnSpc>
                        <a:spcAft>
                          <a:spcPts val="0"/>
                        </a:spcAft>
                      </a:pPr>
                      <a:r>
                        <a:rPr lang="pt-BR" sz="1600" b="1" kern="1200" dirty="0" smtClean="0">
                          <a:solidFill>
                            <a:schemeClr val="dk1"/>
                          </a:solidFill>
                          <a:effectLst/>
                          <a:latin typeface="+mn-lt"/>
                          <a:ea typeface="+mn-ea"/>
                          <a:cs typeface="+mn-cs"/>
                        </a:rPr>
                        <a:t>-</a:t>
                      </a:r>
                      <a:r>
                        <a:rPr lang="pt-BR" sz="1600" b="1" kern="1200" dirty="0">
                          <a:solidFill>
                            <a:schemeClr val="dk1"/>
                          </a:solidFill>
                          <a:effectLst/>
                          <a:latin typeface="+mn-lt"/>
                          <a:ea typeface="+mn-ea"/>
                          <a:cs typeface="+mn-cs"/>
                        </a:rPr>
                        <a:t>Estado;</a:t>
                      </a:r>
                    </a:p>
                    <a:p>
                      <a:pPr marL="0" algn="l" defTabSz="914400" rtl="0" eaLnBrk="1" latinLnBrk="0" hangingPunct="1">
                        <a:lnSpc>
                          <a:spcPts val="1200"/>
                        </a:lnSpc>
                        <a:spcAft>
                          <a:spcPts val="0"/>
                        </a:spcAft>
                      </a:pPr>
                      <a:endParaRPr lang="pt-BR" sz="1600" b="1" kern="1200" dirty="0" smtClean="0">
                        <a:solidFill>
                          <a:schemeClr val="dk1"/>
                        </a:solidFill>
                        <a:effectLst/>
                        <a:latin typeface="+mn-lt"/>
                        <a:ea typeface="+mn-ea"/>
                        <a:cs typeface="+mn-cs"/>
                      </a:endParaRPr>
                    </a:p>
                    <a:p>
                      <a:pPr marL="0" algn="l" defTabSz="914400" rtl="0" eaLnBrk="1" latinLnBrk="0" hangingPunct="1">
                        <a:lnSpc>
                          <a:spcPts val="1200"/>
                        </a:lnSpc>
                        <a:spcAft>
                          <a:spcPts val="0"/>
                        </a:spcAft>
                      </a:pPr>
                      <a:r>
                        <a:rPr lang="pt-BR" sz="1600" b="1" kern="1200" dirty="0" smtClean="0">
                          <a:solidFill>
                            <a:schemeClr val="dk1"/>
                          </a:solidFill>
                          <a:effectLst/>
                          <a:latin typeface="+mn-lt"/>
                          <a:ea typeface="+mn-ea"/>
                          <a:cs typeface="+mn-cs"/>
                        </a:rPr>
                        <a:t>-</a:t>
                      </a:r>
                      <a:r>
                        <a:rPr lang="pt-BR" sz="1600" b="1" kern="1200" dirty="0">
                          <a:solidFill>
                            <a:schemeClr val="dk1"/>
                          </a:solidFill>
                          <a:effectLst/>
                          <a:latin typeface="+mn-lt"/>
                          <a:ea typeface="+mn-ea"/>
                          <a:cs typeface="+mn-cs"/>
                        </a:rPr>
                        <a:t>País;</a:t>
                      </a:r>
                    </a:p>
                    <a:p>
                      <a:pPr marL="0" algn="l" defTabSz="914400" rtl="0" eaLnBrk="1" latinLnBrk="0" hangingPunct="1">
                        <a:lnSpc>
                          <a:spcPts val="1200"/>
                        </a:lnSpc>
                        <a:spcAft>
                          <a:spcPts val="0"/>
                        </a:spcAft>
                      </a:pPr>
                      <a:endParaRPr lang="pt-BR" sz="1600" b="1" kern="1200" dirty="0" smtClean="0">
                        <a:solidFill>
                          <a:schemeClr val="dk1"/>
                        </a:solidFill>
                        <a:effectLst/>
                        <a:latin typeface="+mn-lt"/>
                        <a:ea typeface="+mn-ea"/>
                        <a:cs typeface="+mn-cs"/>
                      </a:endParaRPr>
                    </a:p>
                    <a:p>
                      <a:pPr marL="0" algn="l" defTabSz="914400" rtl="0" eaLnBrk="1" latinLnBrk="0" hangingPunct="1">
                        <a:lnSpc>
                          <a:spcPts val="1200"/>
                        </a:lnSpc>
                        <a:spcAft>
                          <a:spcPts val="0"/>
                        </a:spcAft>
                      </a:pPr>
                      <a:r>
                        <a:rPr lang="pt-BR" sz="1600" b="1" kern="1200" dirty="0" smtClean="0">
                          <a:solidFill>
                            <a:schemeClr val="dk1"/>
                          </a:solidFill>
                          <a:effectLst/>
                          <a:latin typeface="+mn-lt"/>
                          <a:ea typeface="+mn-ea"/>
                          <a:cs typeface="+mn-cs"/>
                        </a:rPr>
                        <a:t>-Localização(Latitude e Longitude).</a:t>
                      </a:r>
                      <a:endParaRPr lang="pt-BR" sz="1600" b="1" kern="1200" dirty="0">
                        <a:solidFill>
                          <a:schemeClr val="dk1"/>
                        </a:solidFill>
                        <a:effectLst/>
                        <a:latin typeface="+mn-lt"/>
                        <a:ea typeface="+mn-ea"/>
                        <a:cs typeface="+mn-cs"/>
                      </a:endParaRPr>
                    </a:p>
                  </a:txBody>
                  <a:tcPr marL="68580" marR="68580" marT="0" marB="0"/>
                </a:tc>
                <a:extLst>
                  <a:ext uri="{0D108BD9-81ED-4DB2-BD59-A6C34878D82A}">
                    <a16:rowId xmlns:a16="http://schemas.microsoft.com/office/drawing/2014/main" val="2824924736"/>
                  </a:ext>
                </a:extLst>
              </a:tr>
              <a:tr h="355795">
                <a:tc>
                  <a:txBody>
                    <a:bodyPr/>
                    <a:lstStyle/>
                    <a:p>
                      <a:pPr marL="0" algn="l" defTabSz="914400" rtl="0" eaLnBrk="1" latinLnBrk="0" hangingPunct="1">
                        <a:lnSpc>
                          <a:spcPts val="1200"/>
                        </a:lnSpc>
                        <a:spcAft>
                          <a:spcPts val="0"/>
                        </a:spcAft>
                      </a:pPr>
                      <a:r>
                        <a:rPr lang="pt-BR" sz="1600" b="1" kern="1200" dirty="0">
                          <a:solidFill>
                            <a:schemeClr val="dk1"/>
                          </a:solidFill>
                          <a:effectLst/>
                          <a:latin typeface="+mn-lt"/>
                          <a:ea typeface="+mn-ea"/>
                          <a:cs typeface="+mn-cs"/>
                        </a:rPr>
                        <a:t> </a:t>
                      </a:r>
                    </a:p>
                  </a:txBody>
                  <a:tcPr marL="68580" marR="68580" marT="0" marB="0"/>
                </a:tc>
                <a:tc>
                  <a:txBody>
                    <a:bodyPr/>
                    <a:lstStyle/>
                    <a:p>
                      <a:pPr marL="0" algn="l" defTabSz="914400" rtl="0" eaLnBrk="1" latinLnBrk="0" hangingPunct="1">
                        <a:lnSpc>
                          <a:spcPts val="1200"/>
                        </a:lnSpc>
                        <a:spcAft>
                          <a:spcPts val="0"/>
                        </a:spcAft>
                      </a:pPr>
                      <a:endParaRPr lang="pt-BR" sz="1600" b="1" kern="1200" dirty="0" smtClean="0">
                        <a:solidFill>
                          <a:schemeClr val="dk1"/>
                        </a:solidFill>
                        <a:effectLst/>
                        <a:latin typeface="+mn-lt"/>
                        <a:ea typeface="+mn-ea"/>
                        <a:cs typeface="+mn-cs"/>
                      </a:endParaRPr>
                    </a:p>
                    <a:p>
                      <a:pPr marL="0" algn="l" defTabSz="914400" rtl="0" eaLnBrk="1" latinLnBrk="0" hangingPunct="1">
                        <a:lnSpc>
                          <a:spcPts val="1200"/>
                        </a:lnSpc>
                        <a:spcAft>
                          <a:spcPts val="0"/>
                        </a:spcAft>
                      </a:pPr>
                      <a:r>
                        <a:rPr lang="pt-BR" sz="1600" b="1" kern="1200" dirty="0" smtClean="0">
                          <a:solidFill>
                            <a:schemeClr val="dk1"/>
                          </a:solidFill>
                          <a:effectLst/>
                          <a:latin typeface="+mn-lt"/>
                          <a:ea typeface="+mn-ea"/>
                          <a:cs typeface="+mn-cs"/>
                        </a:rPr>
                        <a:t>8</a:t>
                      </a:r>
                      <a:r>
                        <a:rPr lang="pt-BR" sz="1600" b="1" kern="1200" dirty="0">
                          <a:solidFill>
                            <a:schemeClr val="dk1"/>
                          </a:solidFill>
                          <a:effectLst/>
                          <a:latin typeface="+mn-lt"/>
                          <a:ea typeface="+mn-ea"/>
                          <a:cs typeface="+mn-cs"/>
                        </a:rPr>
                        <a:t>. Cadastra uma nova PCD  do </a:t>
                      </a:r>
                      <a:r>
                        <a:rPr lang="pt-BR" sz="1600" b="1" kern="1200" dirty="0" smtClean="0">
                          <a:solidFill>
                            <a:schemeClr val="dk1"/>
                          </a:solidFill>
                          <a:effectLst/>
                          <a:latin typeface="+mn-lt"/>
                          <a:ea typeface="+mn-ea"/>
                          <a:cs typeface="+mn-cs"/>
                        </a:rPr>
                        <a:t>Banco</a:t>
                      </a:r>
                    </a:p>
                    <a:p>
                      <a:pPr marL="0" algn="l" defTabSz="914400" rtl="0" eaLnBrk="1" latinLnBrk="0" hangingPunct="1">
                        <a:lnSpc>
                          <a:spcPts val="1200"/>
                        </a:lnSpc>
                        <a:spcAft>
                          <a:spcPts val="0"/>
                        </a:spcAft>
                      </a:pPr>
                      <a:endParaRPr lang="pt-BR" sz="1600" b="1" kern="1200" dirty="0" smtClean="0">
                        <a:solidFill>
                          <a:schemeClr val="dk1"/>
                        </a:solidFill>
                        <a:effectLst/>
                        <a:latin typeface="+mn-lt"/>
                        <a:ea typeface="+mn-ea"/>
                        <a:cs typeface="+mn-cs"/>
                      </a:endParaRPr>
                    </a:p>
                    <a:p>
                      <a:pPr marL="0" algn="l" defTabSz="914400" rtl="0" eaLnBrk="1" latinLnBrk="0" hangingPunct="1">
                        <a:lnSpc>
                          <a:spcPts val="1200"/>
                        </a:lnSpc>
                        <a:spcAft>
                          <a:spcPts val="0"/>
                        </a:spcAft>
                      </a:pPr>
                      <a:r>
                        <a:rPr lang="pt-BR" sz="1600" b="1" kern="1200" dirty="0" smtClean="0">
                          <a:solidFill>
                            <a:schemeClr val="dk1"/>
                          </a:solidFill>
                          <a:effectLst/>
                          <a:latin typeface="+mn-lt"/>
                          <a:ea typeface="+mn-ea"/>
                          <a:cs typeface="+mn-cs"/>
                        </a:rPr>
                        <a:t>de</a:t>
                      </a:r>
                      <a:r>
                        <a:rPr lang="pt-BR" sz="1600" b="1" kern="1200" baseline="0" dirty="0" smtClean="0">
                          <a:solidFill>
                            <a:schemeClr val="dk1"/>
                          </a:solidFill>
                          <a:effectLst/>
                          <a:latin typeface="+mn-lt"/>
                          <a:ea typeface="+mn-ea"/>
                          <a:cs typeface="+mn-cs"/>
                        </a:rPr>
                        <a:t> D</a:t>
                      </a:r>
                      <a:r>
                        <a:rPr lang="pt-BR" sz="1600" b="1" kern="1200" dirty="0" smtClean="0">
                          <a:solidFill>
                            <a:schemeClr val="dk1"/>
                          </a:solidFill>
                          <a:effectLst/>
                          <a:latin typeface="+mn-lt"/>
                          <a:ea typeface="+mn-ea"/>
                          <a:cs typeface="+mn-cs"/>
                        </a:rPr>
                        <a:t>ados</a:t>
                      </a:r>
                      <a:r>
                        <a:rPr lang="pt-BR" sz="1600" b="1" kern="1200" dirty="0">
                          <a:solidFill>
                            <a:schemeClr val="dk1"/>
                          </a:solidFill>
                          <a:effectLst/>
                          <a:latin typeface="+mn-lt"/>
                          <a:ea typeface="+mn-ea"/>
                          <a:cs typeface="+mn-cs"/>
                        </a:rPr>
                        <a:t>.</a:t>
                      </a:r>
                    </a:p>
                  </a:txBody>
                  <a:tcPr marL="68580" marR="68580" marT="0" marB="0"/>
                </a:tc>
                <a:extLst>
                  <a:ext uri="{0D108BD9-81ED-4DB2-BD59-A6C34878D82A}">
                    <a16:rowId xmlns:a16="http://schemas.microsoft.com/office/drawing/2014/main" val="1023410091"/>
                  </a:ext>
                </a:extLst>
              </a:tr>
              <a:tr h="355795">
                <a:tc>
                  <a:txBody>
                    <a:bodyPr/>
                    <a:lstStyle/>
                    <a:p>
                      <a:pPr marL="0" algn="l" defTabSz="914400" rtl="0" eaLnBrk="1" latinLnBrk="0" hangingPunct="1">
                        <a:lnSpc>
                          <a:spcPts val="1200"/>
                        </a:lnSpc>
                        <a:spcAft>
                          <a:spcPts val="0"/>
                        </a:spcAft>
                      </a:pPr>
                      <a:endParaRPr lang="pt-BR" sz="1600" b="1" kern="1200" dirty="0" smtClean="0">
                        <a:solidFill>
                          <a:schemeClr val="dk1"/>
                        </a:solidFill>
                        <a:effectLst/>
                        <a:latin typeface="+mn-lt"/>
                        <a:ea typeface="+mn-ea"/>
                        <a:cs typeface="+mn-cs"/>
                      </a:endParaRPr>
                    </a:p>
                    <a:p>
                      <a:pPr marL="0" algn="l" defTabSz="914400" rtl="0" eaLnBrk="1" latinLnBrk="0" hangingPunct="1">
                        <a:lnSpc>
                          <a:spcPts val="1200"/>
                        </a:lnSpc>
                        <a:spcAft>
                          <a:spcPts val="0"/>
                        </a:spcAft>
                      </a:pPr>
                      <a:r>
                        <a:rPr lang="pt-BR" sz="1600" b="1" kern="1200" dirty="0" smtClean="0">
                          <a:solidFill>
                            <a:schemeClr val="dk1"/>
                          </a:solidFill>
                          <a:effectLst/>
                          <a:latin typeface="+mn-lt"/>
                          <a:ea typeface="+mn-ea"/>
                          <a:cs typeface="+mn-cs"/>
                        </a:rPr>
                        <a:t>9</a:t>
                      </a:r>
                      <a:r>
                        <a:rPr lang="pt-BR" sz="1600" b="1" kern="1200" dirty="0">
                          <a:solidFill>
                            <a:schemeClr val="dk1"/>
                          </a:solidFill>
                          <a:effectLst/>
                          <a:latin typeface="+mn-lt"/>
                          <a:ea typeface="+mn-ea"/>
                          <a:cs typeface="+mn-cs"/>
                        </a:rPr>
                        <a:t>. Retornar ao passo 3 do Fluxo </a:t>
                      </a:r>
                      <a:endParaRPr lang="pt-BR" sz="1600" b="1" kern="1200" dirty="0" smtClean="0">
                        <a:solidFill>
                          <a:schemeClr val="dk1"/>
                        </a:solidFill>
                        <a:effectLst/>
                        <a:latin typeface="+mn-lt"/>
                        <a:ea typeface="+mn-ea"/>
                        <a:cs typeface="+mn-cs"/>
                      </a:endParaRPr>
                    </a:p>
                    <a:p>
                      <a:pPr marL="0" algn="l" defTabSz="914400" rtl="0" eaLnBrk="1" latinLnBrk="0" hangingPunct="1">
                        <a:lnSpc>
                          <a:spcPts val="1200"/>
                        </a:lnSpc>
                        <a:spcAft>
                          <a:spcPts val="0"/>
                        </a:spcAft>
                      </a:pPr>
                      <a:endParaRPr lang="pt-BR" sz="1600" b="1" kern="1200" dirty="0" smtClean="0">
                        <a:solidFill>
                          <a:schemeClr val="dk1"/>
                        </a:solidFill>
                        <a:effectLst/>
                        <a:latin typeface="+mn-lt"/>
                        <a:ea typeface="+mn-ea"/>
                        <a:cs typeface="+mn-cs"/>
                      </a:endParaRPr>
                    </a:p>
                    <a:p>
                      <a:pPr marL="0" algn="l" defTabSz="914400" rtl="0" eaLnBrk="1" latinLnBrk="0" hangingPunct="1">
                        <a:lnSpc>
                          <a:spcPts val="1200"/>
                        </a:lnSpc>
                        <a:spcAft>
                          <a:spcPts val="0"/>
                        </a:spcAft>
                      </a:pPr>
                      <a:r>
                        <a:rPr lang="pt-BR" sz="1600" b="1" kern="1200" dirty="0" smtClean="0">
                          <a:solidFill>
                            <a:schemeClr val="dk1"/>
                          </a:solidFill>
                          <a:effectLst/>
                          <a:latin typeface="+mn-lt"/>
                          <a:ea typeface="+mn-ea"/>
                          <a:cs typeface="+mn-cs"/>
                        </a:rPr>
                        <a:t>Principal</a:t>
                      </a:r>
                      <a:r>
                        <a:rPr lang="pt-BR" sz="1600" b="1" kern="1200" dirty="0">
                          <a:solidFill>
                            <a:schemeClr val="dk1"/>
                          </a:solidFill>
                          <a:effectLst/>
                          <a:latin typeface="+mn-lt"/>
                          <a:ea typeface="+mn-ea"/>
                          <a:cs typeface="+mn-cs"/>
                        </a:rPr>
                        <a:t>.</a:t>
                      </a:r>
                    </a:p>
                  </a:txBody>
                  <a:tcPr marL="68580" marR="68580" marT="0" marB="0"/>
                </a:tc>
                <a:tc>
                  <a:txBody>
                    <a:bodyPr/>
                    <a:lstStyle/>
                    <a:p>
                      <a:pPr marL="0" algn="l" defTabSz="914400" rtl="0" eaLnBrk="1" latinLnBrk="0" hangingPunct="1">
                        <a:lnSpc>
                          <a:spcPts val="1200"/>
                        </a:lnSpc>
                        <a:spcAft>
                          <a:spcPts val="0"/>
                        </a:spcAft>
                      </a:pPr>
                      <a:r>
                        <a:rPr lang="pt-BR" sz="1600" b="1" kern="1200" dirty="0">
                          <a:solidFill>
                            <a:schemeClr val="dk1"/>
                          </a:solidFill>
                          <a:effectLst/>
                          <a:latin typeface="+mn-lt"/>
                          <a:ea typeface="+mn-ea"/>
                          <a:cs typeface="+mn-cs"/>
                        </a:rPr>
                        <a:t> </a:t>
                      </a:r>
                    </a:p>
                  </a:txBody>
                  <a:tcPr marL="68580" marR="68580" marT="0" marB="0"/>
                </a:tc>
                <a:extLst>
                  <a:ext uri="{0D108BD9-81ED-4DB2-BD59-A6C34878D82A}">
                    <a16:rowId xmlns:a16="http://schemas.microsoft.com/office/drawing/2014/main" val="3358811125"/>
                  </a:ext>
                </a:extLst>
              </a:tr>
            </a:tbl>
          </a:graphicData>
        </a:graphic>
      </p:graphicFrame>
    </p:spTree>
    <p:extLst>
      <p:ext uri="{BB962C8B-B14F-4D97-AF65-F5344CB8AC3E}">
        <p14:creationId xmlns:p14="http://schemas.microsoft.com/office/powerpoint/2010/main" val="760927403"/>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ela 6"/>
          <p:cNvGraphicFramePr>
            <a:graphicFrameLocks noGrp="1"/>
          </p:cNvGraphicFramePr>
          <p:nvPr>
            <p:extLst>
              <p:ext uri="{D42A27DB-BD31-4B8C-83A1-F6EECF244321}">
                <p14:modId xmlns:p14="http://schemas.microsoft.com/office/powerpoint/2010/main" val="2001779521"/>
              </p:ext>
            </p:extLst>
          </p:nvPr>
        </p:nvGraphicFramePr>
        <p:xfrm>
          <a:off x="1835240" y="97940"/>
          <a:ext cx="8128000" cy="661924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2408077487"/>
                    </a:ext>
                  </a:extLst>
                </a:gridCol>
                <a:gridCol w="4064000">
                  <a:extLst>
                    <a:ext uri="{9D8B030D-6E8A-4147-A177-3AD203B41FA5}">
                      <a16:colId xmlns:a16="http://schemas.microsoft.com/office/drawing/2014/main" val="4179047132"/>
                    </a:ext>
                  </a:extLst>
                </a:gridCol>
              </a:tblGrid>
              <a:tr h="370840">
                <a:tc gridSpan="2">
                  <a:txBody>
                    <a:bodyPr/>
                    <a:lstStyle/>
                    <a:p>
                      <a:r>
                        <a:rPr lang="pt-BR" dirty="0" smtClean="0"/>
                        <a:t>Fluxo</a:t>
                      </a:r>
                      <a:r>
                        <a:rPr lang="pt-BR" baseline="0" dirty="0" smtClean="0"/>
                        <a:t> Alternativo B – Excluir PCD</a:t>
                      </a:r>
                      <a:endParaRPr lang="pt-BR" dirty="0"/>
                    </a:p>
                  </a:txBody>
                  <a:tcPr>
                    <a:solidFill>
                      <a:schemeClr val="tx2">
                        <a:lumMod val="75000"/>
                      </a:schemeClr>
                    </a:solidFill>
                  </a:tcPr>
                </a:tc>
                <a:tc hMerge="1">
                  <a:txBody>
                    <a:bodyPr/>
                    <a:lstStyle/>
                    <a:p>
                      <a:endParaRPr lang="pt-BR" dirty="0"/>
                    </a:p>
                  </a:txBody>
                  <a:tcPr/>
                </a:tc>
                <a:extLst>
                  <a:ext uri="{0D108BD9-81ED-4DB2-BD59-A6C34878D82A}">
                    <a16:rowId xmlns:a16="http://schemas.microsoft.com/office/drawing/2014/main" val="1977706321"/>
                  </a:ext>
                </a:extLst>
              </a:tr>
              <a:tr h="370840">
                <a:tc>
                  <a:txBody>
                    <a:bodyPr/>
                    <a:lstStyle/>
                    <a:p>
                      <a:pPr marL="0" algn="l" defTabSz="914400" rtl="0" eaLnBrk="1" latinLnBrk="0" hangingPunct="1">
                        <a:lnSpc>
                          <a:spcPts val="1200"/>
                        </a:lnSpc>
                        <a:spcAft>
                          <a:spcPts val="0"/>
                        </a:spcAft>
                      </a:pPr>
                      <a:endParaRPr lang="pt-BR" sz="1600" b="1" kern="1200" dirty="0" smtClean="0">
                        <a:solidFill>
                          <a:schemeClr val="dk1"/>
                        </a:solidFill>
                        <a:effectLst/>
                        <a:latin typeface="+mn-lt"/>
                        <a:ea typeface="+mn-ea"/>
                        <a:cs typeface="+mn-cs"/>
                      </a:endParaRPr>
                    </a:p>
                    <a:p>
                      <a:pPr marL="0" algn="l" defTabSz="914400" rtl="0" eaLnBrk="1" latinLnBrk="0" hangingPunct="1">
                        <a:lnSpc>
                          <a:spcPts val="1200"/>
                        </a:lnSpc>
                        <a:spcAft>
                          <a:spcPts val="0"/>
                        </a:spcAft>
                      </a:pPr>
                      <a:r>
                        <a:rPr lang="pt-BR" sz="1600" b="1" kern="1200" dirty="0" smtClean="0">
                          <a:solidFill>
                            <a:schemeClr val="dk1"/>
                          </a:solidFill>
                          <a:effectLst/>
                          <a:latin typeface="+mn-lt"/>
                          <a:ea typeface="+mn-ea"/>
                          <a:cs typeface="+mn-cs"/>
                        </a:rPr>
                        <a:t>3</a:t>
                      </a:r>
                      <a:r>
                        <a:rPr lang="pt-BR" sz="1600" b="1" kern="1200" dirty="0">
                          <a:solidFill>
                            <a:schemeClr val="dk1"/>
                          </a:solidFill>
                          <a:effectLst/>
                          <a:latin typeface="+mn-lt"/>
                          <a:ea typeface="+mn-ea"/>
                          <a:cs typeface="+mn-cs"/>
                        </a:rPr>
                        <a:t>.  Selecionar “Excluir PCD” no sub-menu.</a:t>
                      </a:r>
                    </a:p>
                  </a:txBody>
                  <a:tcPr marL="68580" marR="68580" marT="0" marB="0"/>
                </a:tc>
                <a:tc>
                  <a:txBody>
                    <a:bodyPr/>
                    <a:lstStyle/>
                    <a:p>
                      <a:pPr marL="0" algn="l" defTabSz="914400" rtl="0" eaLnBrk="1" latinLnBrk="0" hangingPunct="1">
                        <a:lnSpc>
                          <a:spcPts val="1200"/>
                        </a:lnSpc>
                        <a:spcAft>
                          <a:spcPts val="0"/>
                        </a:spcAft>
                      </a:pPr>
                      <a:endParaRPr lang="pt-BR" sz="1600" b="1" kern="1200" dirty="0" smtClean="0">
                        <a:solidFill>
                          <a:schemeClr val="dk1"/>
                        </a:solidFill>
                        <a:effectLst/>
                        <a:latin typeface="+mn-lt"/>
                        <a:ea typeface="+mn-ea"/>
                        <a:cs typeface="+mn-cs"/>
                      </a:endParaRPr>
                    </a:p>
                    <a:p>
                      <a:pPr marL="0" algn="l" defTabSz="914400" rtl="0" eaLnBrk="1" latinLnBrk="0" hangingPunct="1">
                        <a:lnSpc>
                          <a:spcPts val="1200"/>
                        </a:lnSpc>
                        <a:spcAft>
                          <a:spcPts val="0"/>
                        </a:spcAft>
                      </a:pPr>
                      <a:r>
                        <a:rPr lang="pt-BR" sz="1600" b="1" kern="1200" dirty="0" smtClean="0">
                          <a:solidFill>
                            <a:schemeClr val="dk1"/>
                          </a:solidFill>
                          <a:effectLst/>
                          <a:latin typeface="+mn-lt"/>
                          <a:ea typeface="+mn-ea"/>
                          <a:cs typeface="+mn-cs"/>
                        </a:rPr>
                        <a:t>4</a:t>
                      </a:r>
                      <a:r>
                        <a:rPr lang="pt-BR" sz="1600" b="1" kern="1200" dirty="0">
                          <a:solidFill>
                            <a:schemeClr val="dk1"/>
                          </a:solidFill>
                          <a:effectLst/>
                          <a:latin typeface="+mn-lt"/>
                          <a:ea typeface="+mn-ea"/>
                          <a:cs typeface="+mn-cs"/>
                        </a:rPr>
                        <a:t>. Exibe a tela de Excluir PCD, com a </a:t>
                      </a:r>
                      <a:endParaRPr lang="pt-BR" sz="1600" b="1" kern="1200" dirty="0" smtClean="0">
                        <a:solidFill>
                          <a:schemeClr val="dk1"/>
                        </a:solidFill>
                        <a:effectLst/>
                        <a:latin typeface="+mn-lt"/>
                        <a:ea typeface="+mn-ea"/>
                        <a:cs typeface="+mn-cs"/>
                      </a:endParaRPr>
                    </a:p>
                    <a:p>
                      <a:pPr marL="0" algn="l" defTabSz="914400" rtl="0" eaLnBrk="1" latinLnBrk="0" hangingPunct="1">
                        <a:lnSpc>
                          <a:spcPts val="1200"/>
                        </a:lnSpc>
                        <a:spcAft>
                          <a:spcPts val="0"/>
                        </a:spcAft>
                      </a:pPr>
                      <a:endParaRPr lang="pt-BR" sz="1600" b="1" kern="1200" dirty="0" smtClean="0">
                        <a:solidFill>
                          <a:schemeClr val="dk1"/>
                        </a:solidFill>
                        <a:effectLst/>
                        <a:latin typeface="+mn-lt"/>
                        <a:ea typeface="+mn-ea"/>
                        <a:cs typeface="+mn-cs"/>
                      </a:endParaRPr>
                    </a:p>
                    <a:p>
                      <a:pPr marL="0" algn="l" defTabSz="914400" rtl="0" eaLnBrk="1" latinLnBrk="0" hangingPunct="1">
                        <a:lnSpc>
                          <a:spcPts val="1200"/>
                        </a:lnSpc>
                        <a:spcAft>
                          <a:spcPts val="0"/>
                        </a:spcAft>
                      </a:pPr>
                      <a:r>
                        <a:rPr lang="pt-BR" sz="1600" b="1" kern="1200" dirty="0" smtClean="0">
                          <a:solidFill>
                            <a:schemeClr val="dk1"/>
                          </a:solidFill>
                          <a:effectLst/>
                          <a:latin typeface="+mn-lt"/>
                          <a:ea typeface="+mn-ea"/>
                          <a:cs typeface="+mn-cs"/>
                        </a:rPr>
                        <a:t>caixa </a:t>
                      </a:r>
                      <a:r>
                        <a:rPr lang="pt-BR" sz="1600" b="1" kern="1200" dirty="0">
                          <a:solidFill>
                            <a:schemeClr val="dk1"/>
                          </a:solidFill>
                          <a:effectLst/>
                          <a:latin typeface="+mn-lt"/>
                          <a:ea typeface="+mn-ea"/>
                          <a:cs typeface="+mn-cs"/>
                        </a:rPr>
                        <a:t>de combinação</a:t>
                      </a:r>
                      <a:r>
                        <a:rPr lang="pt-BR" sz="1600" b="1" kern="1200" dirty="0" smtClean="0">
                          <a:solidFill>
                            <a:schemeClr val="dk1"/>
                          </a:solidFill>
                          <a:effectLst/>
                          <a:latin typeface="+mn-lt"/>
                          <a:ea typeface="+mn-ea"/>
                          <a:cs typeface="+mn-cs"/>
                        </a:rPr>
                        <a:t>:</a:t>
                      </a:r>
                    </a:p>
                    <a:p>
                      <a:pPr marL="0" algn="l" defTabSz="914400" rtl="0" eaLnBrk="1" latinLnBrk="0" hangingPunct="1">
                        <a:lnSpc>
                          <a:spcPts val="1200"/>
                        </a:lnSpc>
                        <a:spcAft>
                          <a:spcPts val="0"/>
                        </a:spcAft>
                      </a:pPr>
                      <a:endParaRPr lang="pt-BR" sz="1600" b="1" kern="1200" dirty="0">
                        <a:solidFill>
                          <a:schemeClr val="dk1"/>
                        </a:solidFill>
                        <a:effectLst/>
                        <a:latin typeface="+mn-lt"/>
                        <a:ea typeface="+mn-ea"/>
                        <a:cs typeface="+mn-cs"/>
                      </a:endParaRPr>
                    </a:p>
                    <a:p>
                      <a:pPr marL="0" algn="l" defTabSz="914400" rtl="0" eaLnBrk="1" latinLnBrk="0" hangingPunct="1">
                        <a:lnSpc>
                          <a:spcPts val="1200"/>
                        </a:lnSpc>
                        <a:spcAft>
                          <a:spcPts val="0"/>
                        </a:spcAft>
                      </a:pPr>
                      <a:r>
                        <a:rPr lang="pt-BR" sz="1600" b="1" kern="1200" dirty="0">
                          <a:solidFill>
                            <a:schemeClr val="dk1"/>
                          </a:solidFill>
                          <a:effectLst/>
                          <a:latin typeface="+mn-lt"/>
                          <a:ea typeface="+mn-ea"/>
                          <a:cs typeface="+mn-cs"/>
                        </a:rPr>
                        <a:t>-Código de Identificação.</a:t>
                      </a:r>
                    </a:p>
                    <a:p>
                      <a:pPr marL="0" algn="l" defTabSz="914400" rtl="0" eaLnBrk="1" latinLnBrk="0" hangingPunct="1">
                        <a:lnSpc>
                          <a:spcPts val="1200"/>
                        </a:lnSpc>
                        <a:spcAft>
                          <a:spcPts val="0"/>
                        </a:spcAft>
                      </a:pPr>
                      <a:endParaRPr lang="pt-BR" sz="1600" b="1" kern="1200" dirty="0" smtClean="0">
                        <a:solidFill>
                          <a:schemeClr val="dk1"/>
                        </a:solidFill>
                        <a:effectLst/>
                        <a:latin typeface="+mn-lt"/>
                        <a:ea typeface="+mn-ea"/>
                        <a:cs typeface="+mn-cs"/>
                      </a:endParaRPr>
                    </a:p>
                    <a:p>
                      <a:pPr marL="0" algn="l" defTabSz="914400" rtl="0" eaLnBrk="1" latinLnBrk="0" hangingPunct="1">
                        <a:lnSpc>
                          <a:spcPts val="1200"/>
                        </a:lnSpc>
                        <a:spcAft>
                          <a:spcPts val="0"/>
                        </a:spcAft>
                      </a:pPr>
                      <a:r>
                        <a:rPr lang="pt-BR" sz="1600" b="1" kern="1200" dirty="0" smtClean="0">
                          <a:solidFill>
                            <a:schemeClr val="dk1"/>
                          </a:solidFill>
                          <a:effectLst/>
                          <a:latin typeface="+mn-lt"/>
                          <a:ea typeface="+mn-ea"/>
                          <a:cs typeface="+mn-cs"/>
                        </a:rPr>
                        <a:t>As </a:t>
                      </a:r>
                      <a:r>
                        <a:rPr lang="pt-BR" sz="1600" b="1" kern="1200" dirty="0">
                          <a:solidFill>
                            <a:schemeClr val="dk1"/>
                          </a:solidFill>
                          <a:effectLst/>
                          <a:latin typeface="+mn-lt"/>
                          <a:ea typeface="+mn-ea"/>
                          <a:cs typeface="+mn-cs"/>
                        </a:rPr>
                        <a:t>caixas de texto:</a:t>
                      </a:r>
                    </a:p>
                    <a:p>
                      <a:pPr marL="0" algn="l" defTabSz="914400" rtl="0" eaLnBrk="1" latinLnBrk="0" hangingPunct="1">
                        <a:lnSpc>
                          <a:spcPts val="1200"/>
                        </a:lnSpc>
                        <a:spcAft>
                          <a:spcPts val="0"/>
                        </a:spcAft>
                      </a:pPr>
                      <a:endParaRPr lang="pt-BR" sz="1600" b="1" kern="1200" dirty="0" smtClean="0">
                        <a:solidFill>
                          <a:schemeClr val="dk1"/>
                        </a:solidFill>
                        <a:effectLst/>
                        <a:latin typeface="+mn-lt"/>
                        <a:ea typeface="+mn-ea"/>
                        <a:cs typeface="+mn-cs"/>
                      </a:endParaRPr>
                    </a:p>
                    <a:p>
                      <a:pPr marL="0" algn="l" defTabSz="914400" rtl="0" eaLnBrk="1" latinLnBrk="0" hangingPunct="1">
                        <a:lnSpc>
                          <a:spcPts val="1200"/>
                        </a:lnSpc>
                        <a:spcAft>
                          <a:spcPts val="0"/>
                        </a:spcAft>
                      </a:pPr>
                      <a:r>
                        <a:rPr lang="pt-BR" sz="1600" b="1" kern="1200" dirty="0" smtClean="0">
                          <a:solidFill>
                            <a:schemeClr val="dk1"/>
                          </a:solidFill>
                          <a:effectLst/>
                          <a:latin typeface="+mn-lt"/>
                          <a:ea typeface="+mn-ea"/>
                          <a:cs typeface="+mn-cs"/>
                        </a:rPr>
                        <a:t>-</a:t>
                      </a:r>
                      <a:r>
                        <a:rPr lang="pt-BR" sz="1600" b="1" kern="1200" dirty="0">
                          <a:solidFill>
                            <a:schemeClr val="dk1"/>
                          </a:solidFill>
                          <a:effectLst/>
                          <a:latin typeface="+mn-lt"/>
                          <a:ea typeface="+mn-ea"/>
                          <a:cs typeface="+mn-cs"/>
                        </a:rPr>
                        <a:t>Nome da Cidade onde está </a:t>
                      </a:r>
                      <a:endParaRPr lang="pt-BR" sz="1600" b="1" kern="1200" dirty="0" smtClean="0">
                        <a:solidFill>
                          <a:schemeClr val="dk1"/>
                        </a:solidFill>
                        <a:effectLst/>
                        <a:latin typeface="+mn-lt"/>
                        <a:ea typeface="+mn-ea"/>
                        <a:cs typeface="+mn-cs"/>
                      </a:endParaRPr>
                    </a:p>
                    <a:p>
                      <a:pPr marL="0" algn="l" defTabSz="914400" rtl="0" eaLnBrk="1" latinLnBrk="0" hangingPunct="1">
                        <a:lnSpc>
                          <a:spcPts val="1200"/>
                        </a:lnSpc>
                        <a:spcAft>
                          <a:spcPts val="0"/>
                        </a:spcAft>
                      </a:pPr>
                      <a:endParaRPr lang="pt-BR" sz="1600" b="1" kern="1200" dirty="0" smtClean="0">
                        <a:solidFill>
                          <a:schemeClr val="dk1"/>
                        </a:solidFill>
                        <a:effectLst/>
                        <a:latin typeface="+mn-lt"/>
                        <a:ea typeface="+mn-ea"/>
                        <a:cs typeface="+mn-cs"/>
                      </a:endParaRPr>
                    </a:p>
                    <a:p>
                      <a:pPr marL="0" algn="l" defTabSz="914400" rtl="0" eaLnBrk="1" latinLnBrk="0" hangingPunct="1">
                        <a:lnSpc>
                          <a:spcPts val="1200"/>
                        </a:lnSpc>
                        <a:spcAft>
                          <a:spcPts val="0"/>
                        </a:spcAft>
                      </a:pPr>
                      <a:r>
                        <a:rPr lang="pt-BR" sz="1600" b="1" kern="1200" dirty="0" smtClean="0">
                          <a:solidFill>
                            <a:schemeClr val="dk1"/>
                          </a:solidFill>
                          <a:effectLst/>
                          <a:latin typeface="+mn-lt"/>
                          <a:ea typeface="+mn-ea"/>
                          <a:cs typeface="+mn-cs"/>
                        </a:rPr>
                        <a:t>localizada </a:t>
                      </a:r>
                      <a:r>
                        <a:rPr lang="pt-BR" sz="1600" b="1" kern="1200" dirty="0">
                          <a:solidFill>
                            <a:schemeClr val="dk1"/>
                          </a:solidFill>
                          <a:effectLst/>
                          <a:latin typeface="+mn-lt"/>
                          <a:ea typeface="+mn-ea"/>
                          <a:cs typeface="+mn-cs"/>
                        </a:rPr>
                        <a:t>a PCD;</a:t>
                      </a:r>
                    </a:p>
                    <a:p>
                      <a:pPr marL="0" algn="l" defTabSz="914400" rtl="0" eaLnBrk="1" latinLnBrk="0" hangingPunct="1">
                        <a:lnSpc>
                          <a:spcPts val="1200"/>
                        </a:lnSpc>
                        <a:spcAft>
                          <a:spcPts val="0"/>
                        </a:spcAft>
                      </a:pPr>
                      <a:endParaRPr lang="pt-BR" sz="1600" b="1" kern="1200" dirty="0" smtClean="0">
                        <a:solidFill>
                          <a:schemeClr val="dk1"/>
                        </a:solidFill>
                        <a:effectLst/>
                        <a:latin typeface="+mn-lt"/>
                        <a:ea typeface="+mn-ea"/>
                        <a:cs typeface="+mn-cs"/>
                      </a:endParaRPr>
                    </a:p>
                    <a:p>
                      <a:pPr marL="0" algn="l" defTabSz="914400" rtl="0" eaLnBrk="1" latinLnBrk="0" hangingPunct="1">
                        <a:lnSpc>
                          <a:spcPts val="1200"/>
                        </a:lnSpc>
                        <a:spcAft>
                          <a:spcPts val="0"/>
                        </a:spcAft>
                      </a:pPr>
                      <a:r>
                        <a:rPr lang="pt-BR" sz="1600" b="1" kern="1200" dirty="0" smtClean="0">
                          <a:solidFill>
                            <a:schemeClr val="dk1"/>
                          </a:solidFill>
                          <a:effectLst/>
                          <a:latin typeface="+mn-lt"/>
                          <a:ea typeface="+mn-ea"/>
                          <a:cs typeface="+mn-cs"/>
                        </a:rPr>
                        <a:t>-</a:t>
                      </a:r>
                      <a:r>
                        <a:rPr lang="pt-BR" sz="1600" b="1" kern="1200" dirty="0">
                          <a:solidFill>
                            <a:schemeClr val="dk1"/>
                          </a:solidFill>
                          <a:effectLst/>
                          <a:latin typeface="+mn-lt"/>
                          <a:ea typeface="+mn-ea"/>
                          <a:cs typeface="+mn-cs"/>
                        </a:rPr>
                        <a:t>Estado;</a:t>
                      </a:r>
                    </a:p>
                    <a:p>
                      <a:pPr marL="0" algn="l" defTabSz="914400" rtl="0" eaLnBrk="1" latinLnBrk="0" hangingPunct="1">
                        <a:lnSpc>
                          <a:spcPts val="1200"/>
                        </a:lnSpc>
                        <a:spcAft>
                          <a:spcPts val="0"/>
                        </a:spcAft>
                      </a:pPr>
                      <a:endParaRPr lang="pt-BR" sz="1600" b="1" kern="1200" dirty="0" smtClean="0">
                        <a:solidFill>
                          <a:schemeClr val="dk1"/>
                        </a:solidFill>
                        <a:effectLst/>
                        <a:latin typeface="+mn-lt"/>
                        <a:ea typeface="+mn-ea"/>
                        <a:cs typeface="+mn-cs"/>
                      </a:endParaRPr>
                    </a:p>
                    <a:p>
                      <a:pPr marL="0" algn="l" defTabSz="914400" rtl="0" eaLnBrk="1" latinLnBrk="0" hangingPunct="1">
                        <a:lnSpc>
                          <a:spcPts val="1200"/>
                        </a:lnSpc>
                        <a:spcAft>
                          <a:spcPts val="0"/>
                        </a:spcAft>
                      </a:pPr>
                      <a:r>
                        <a:rPr lang="pt-BR" sz="1600" b="1" kern="1200" dirty="0" smtClean="0">
                          <a:solidFill>
                            <a:schemeClr val="dk1"/>
                          </a:solidFill>
                          <a:effectLst/>
                          <a:latin typeface="+mn-lt"/>
                          <a:ea typeface="+mn-ea"/>
                          <a:cs typeface="+mn-cs"/>
                        </a:rPr>
                        <a:t>-</a:t>
                      </a:r>
                      <a:r>
                        <a:rPr lang="pt-BR" sz="1600" b="1" kern="1200" dirty="0">
                          <a:solidFill>
                            <a:schemeClr val="dk1"/>
                          </a:solidFill>
                          <a:effectLst/>
                          <a:latin typeface="+mn-lt"/>
                          <a:ea typeface="+mn-ea"/>
                          <a:cs typeface="+mn-cs"/>
                        </a:rPr>
                        <a:t>País;</a:t>
                      </a:r>
                    </a:p>
                    <a:p>
                      <a:pPr marL="0" algn="l" defTabSz="914400" rtl="0" eaLnBrk="1" latinLnBrk="0" hangingPunct="1">
                        <a:lnSpc>
                          <a:spcPts val="1200"/>
                        </a:lnSpc>
                        <a:spcAft>
                          <a:spcPts val="0"/>
                        </a:spcAft>
                      </a:pPr>
                      <a:endParaRPr lang="pt-BR" sz="1600" b="1" kern="1200" dirty="0" smtClean="0">
                        <a:solidFill>
                          <a:schemeClr val="dk1"/>
                        </a:solidFill>
                        <a:effectLst/>
                        <a:latin typeface="+mn-lt"/>
                        <a:ea typeface="+mn-ea"/>
                        <a:cs typeface="+mn-cs"/>
                      </a:endParaRPr>
                    </a:p>
                    <a:p>
                      <a:pPr marL="0" algn="l" defTabSz="914400" rtl="0" eaLnBrk="1" latinLnBrk="0" hangingPunct="1">
                        <a:lnSpc>
                          <a:spcPts val="1200"/>
                        </a:lnSpc>
                        <a:spcAft>
                          <a:spcPts val="0"/>
                        </a:spcAft>
                      </a:pPr>
                      <a:r>
                        <a:rPr lang="pt-BR" sz="1600" b="1" kern="1200" dirty="0" smtClean="0">
                          <a:solidFill>
                            <a:schemeClr val="dk1"/>
                          </a:solidFill>
                          <a:effectLst/>
                          <a:latin typeface="+mn-lt"/>
                          <a:ea typeface="+mn-ea"/>
                          <a:cs typeface="+mn-cs"/>
                        </a:rPr>
                        <a:t>-</a:t>
                      </a:r>
                      <a:r>
                        <a:rPr lang="pt-BR" sz="1600" b="1" kern="1200" dirty="0">
                          <a:solidFill>
                            <a:schemeClr val="dk1"/>
                          </a:solidFill>
                          <a:effectLst/>
                          <a:latin typeface="+mn-lt"/>
                          <a:ea typeface="+mn-ea"/>
                          <a:cs typeface="+mn-cs"/>
                        </a:rPr>
                        <a:t>Localização(latitude e longitude).</a:t>
                      </a:r>
                    </a:p>
                  </a:txBody>
                  <a:tcPr marL="68580" marR="68580" marT="0" marB="0"/>
                </a:tc>
                <a:extLst>
                  <a:ext uri="{0D108BD9-81ED-4DB2-BD59-A6C34878D82A}">
                    <a16:rowId xmlns:a16="http://schemas.microsoft.com/office/drawing/2014/main" val="1614693764"/>
                  </a:ext>
                </a:extLst>
              </a:tr>
              <a:tr h="370840">
                <a:tc>
                  <a:txBody>
                    <a:bodyPr/>
                    <a:lstStyle/>
                    <a:p>
                      <a:pPr marL="0" algn="l" defTabSz="914400" rtl="0" eaLnBrk="1" latinLnBrk="0" hangingPunct="1">
                        <a:lnSpc>
                          <a:spcPts val="1200"/>
                        </a:lnSpc>
                        <a:spcAft>
                          <a:spcPts val="0"/>
                        </a:spcAft>
                      </a:pPr>
                      <a:endParaRPr lang="pt-BR" sz="1600" b="1" kern="1200" dirty="0" smtClean="0">
                        <a:solidFill>
                          <a:schemeClr val="dk1"/>
                        </a:solidFill>
                        <a:effectLst/>
                        <a:latin typeface="+mn-lt"/>
                        <a:ea typeface="+mn-ea"/>
                        <a:cs typeface="+mn-cs"/>
                      </a:endParaRPr>
                    </a:p>
                    <a:p>
                      <a:pPr marL="0" algn="l" defTabSz="914400" rtl="0" eaLnBrk="1" latinLnBrk="0" hangingPunct="1">
                        <a:lnSpc>
                          <a:spcPts val="1200"/>
                        </a:lnSpc>
                        <a:spcAft>
                          <a:spcPts val="0"/>
                        </a:spcAft>
                      </a:pPr>
                      <a:r>
                        <a:rPr lang="pt-BR" sz="1600" b="1" kern="1200" dirty="0" smtClean="0">
                          <a:solidFill>
                            <a:schemeClr val="dk1"/>
                          </a:solidFill>
                          <a:effectLst/>
                          <a:latin typeface="+mn-lt"/>
                          <a:ea typeface="+mn-ea"/>
                          <a:cs typeface="+mn-cs"/>
                        </a:rPr>
                        <a:t>5</a:t>
                      </a:r>
                      <a:r>
                        <a:rPr lang="pt-BR" sz="1600" b="1" kern="1200" dirty="0">
                          <a:solidFill>
                            <a:schemeClr val="dk1"/>
                          </a:solidFill>
                          <a:effectLst/>
                          <a:latin typeface="+mn-lt"/>
                          <a:ea typeface="+mn-ea"/>
                          <a:cs typeface="+mn-cs"/>
                        </a:rPr>
                        <a:t>. Selecionar o Código de </a:t>
                      </a:r>
                      <a:endParaRPr lang="pt-BR" sz="1600" b="1" kern="1200" dirty="0" smtClean="0">
                        <a:solidFill>
                          <a:schemeClr val="dk1"/>
                        </a:solidFill>
                        <a:effectLst/>
                        <a:latin typeface="+mn-lt"/>
                        <a:ea typeface="+mn-ea"/>
                        <a:cs typeface="+mn-cs"/>
                      </a:endParaRPr>
                    </a:p>
                    <a:p>
                      <a:pPr marL="0" algn="l" defTabSz="914400" rtl="0" eaLnBrk="1" latinLnBrk="0" hangingPunct="1">
                        <a:lnSpc>
                          <a:spcPts val="1200"/>
                        </a:lnSpc>
                        <a:spcAft>
                          <a:spcPts val="0"/>
                        </a:spcAft>
                      </a:pPr>
                      <a:endParaRPr lang="pt-BR" sz="1600" b="1" kern="1200" dirty="0" smtClean="0">
                        <a:solidFill>
                          <a:schemeClr val="dk1"/>
                        </a:solidFill>
                        <a:effectLst/>
                        <a:latin typeface="+mn-lt"/>
                        <a:ea typeface="+mn-ea"/>
                        <a:cs typeface="+mn-cs"/>
                      </a:endParaRPr>
                    </a:p>
                    <a:p>
                      <a:pPr marL="0" algn="l" defTabSz="914400" rtl="0" eaLnBrk="1" latinLnBrk="0" hangingPunct="1">
                        <a:lnSpc>
                          <a:spcPts val="1200"/>
                        </a:lnSpc>
                        <a:spcAft>
                          <a:spcPts val="0"/>
                        </a:spcAft>
                      </a:pPr>
                      <a:r>
                        <a:rPr lang="pt-BR" sz="1600" b="1" kern="1200" dirty="0" smtClean="0">
                          <a:solidFill>
                            <a:schemeClr val="dk1"/>
                          </a:solidFill>
                          <a:effectLst/>
                          <a:latin typeface="+mn-lt"/>
                          <a:ea typeface="+mn-ea"/>
                          <a:cs typeface="+mn-cs"/>
                        </a:rPr>
                        <a:t>Identificação</a:t>
                      </a:r>
                      <a:r>
                        <a:rPr lang="pt-BR" sz="1600" b="1" kern="1200" dirty="0">
                          <a:solidFill>
                            <a:schemeClr val="dk1"/>
                          </a:solidFill>
                          <a:effectLst/>
                          <a:latin typeface="+mn-lt"/>
                          <a:ea typeface="+mn-ea"/>
                          <a:cs typeface="+mn-cs"/>
                        </a:rPr>
                        <a:t>.</a:t>
                      </a:r>
                    </a:p>
                  </a:txBody>
                  <a:tcPr marL="68580" marR="68580" marT="0" marB="0"/>
                </a:tc>
                <a:tc>
                  <a:txBody>
                    <a:bodyPr/>
                    <a:lstStyle/>
                    <a:p>
                      <a:pPr marL="0" algn="l" defTabSz="914400" rtl="0" eaLnBrk="1" latinLnBrk="0" hangingPunct="1">
                        <a:lnSpc>
                          <a:spcPts val="1200"/>
                        </a:lnSpc>
                        <a:spcAft>
                          <a:spcPts val="0"/>
                        </a:spcAft>
                      </a:pPr>
                      <a:endParaRPr lang="pt-BR" sz="1600" b="1" kern="1200" dirty="0" smtClean="0">
                        <a:solidFill>
                          <a:schemeClr val="dk1"/>
                        </a:solidFill>
                        <a:effectLst/>
                        <a:latin typeface="+mn-lt"/>
                        <a:ea typeface="+mn-ea"/>
                        <a:cs typeface="+mn-cs"/>
                      </a:endParaRPr>
                    </a:p>
                    <a:p>
                      <a:pPr marL="0" algn="l" defTabSz="914400" rtl="0" eaLnBrk="1" latinLnBrk="0" hangingPunct="1">
                        <a:lnSpc>
                          <a:spcPts val="1200"/>
                        </a:lnSpc>
                        <a:spcAft>
                          <a:spcPts val="0"/>
                        </a:spcAft>
                      </a:pPr>
                      <a:r>
                        <a:rPr lang="pt-BR" sz="1600" b="1" kern="1200" dirty="0" smtClean="0">
                          <a:solidFill>
                            <a:schemeClr val="dk1"/>
                          </a:solidFill>
                          <a:effectLst/>
                          <a:latin typeface="+mn-lt"/>
                          <a:ea typeface="+mn-ea"/>
                          <a:cs typeface="+mn-cs"/>
                        </a:rPr>
                        <a:t>6</a:t>
                      </a:r>
                      <a:r>
                        <a:rPr lang="pt-BR" sz="1600" b="1" kern="1200" dirty="0">
                          <a:solidFill>
                            <a:schemeClr val="dk1"/>
                          </a:solidFill>
                          <a:effectLst/>
                          <a:latin typeface="+mn-lt"/>
                          <a:ea typeface="+mn-ea"/>
                          <a:cs typeface="+mn-cs"/>
                        </a:rPr>
                        <a:t>. Preencher os campos:</a:t>
                      </a:r>
                    </a:p>
                    <a:p>
                      <a:pPr marL="0" algn="l" defTabSz="914400" rtl="0" eaLnBrk="1" latinLnBrk="0" hangingPunct="1">
                        <a:lnSpc>
                          <a:spcPts val="1200"/>
                        </a:lnSpc>
                        <a:spcAft>
                          <a:spcPts val="0"/>
                        </a:spcAft>
                      </a:pPr>
                      <a:endParaRPr lang="pt-BR" sz="1600" b="1" kern="1200" dirty="0" smtClean="0">
                        <a:solidFill>
                          <a:schemeClr val="dk1"/>
                        </a:solidFill>
                        <a:effectLst/>
                        <a:latin typeface="+mn-lt"/>
                        <a:ea typeface="+mn-ea"/>
                        <a:cs typeface="+mn-cs"/>
                      </a:endParaRPr>
                    </a:p>
                    <a:p>
                      <a:pPr marL="0" algn="l" defTabSz="914400" rtl="0" eaLnBrk="1" latinLnBrk="0" hangingPunct="1">
                        <a:lnSpc>
                          <a:spcPts val="1200"/>
                        </a:lnSpc>
                        <a:spcAft>
                          <a:spcPts val="0"/>
                        </a:spcAft>
                      </a:pPr>
                      <a:r>
                        <a:rPr lang="pt-BR" sz="1600" b="1" kern="1200" dirty="0" smtClean="0">
                          <a:solidFill>
                            <a:schemeClr val="dk1"/>
                          </a:solidFill>
                          <a:effectLst/>
                          <a:latin typeface="+mn-lt"/>
                          <a:ea typeface="+mn-ea"/>
                          <a:cs typeface="+mn-cs"/>
                        </a:rPr>
                        <a:t>-</a:t>
                      </a:r>
                      <a:r>
                        <a:rPr lang="pt-BR" sz="1600" b="1" kern="1200" dirty="0">
                          <a:solidFill>
                            <a:schemeClr val="dk1"/>
                          </a:solidFill>
                          <a:effectLst/>
                          <a:latin typeface="+mn-lt"/>
                          <a:ea typeface="+mn-ea"/>
                          <a:cs typeface="+mn-cs"/>
                        </a:rPr>
                        <a:t>Nome da Cidade onde está </a:t>
                      </a:r>
                      <a:endParaRPr lang="pt-BR" sz="1600" b="1" kern="1200" dirty="0" smtClean="0">
                        <a:solidFill>
                          <a:schemeClr val="dk1"/>
                        </a:solidFill>
                        <a:effectLst/>
                        <a:latin typeface="+mn-lt"/>
                        <a:ea typeface="+mn-ea"/>
                        <a:cs typeface="+mn-cs"/>
                      </a:endParaRPr>
                    </a:p>
                    <a:p>
                      <a:pPr marL="0" algn="l" defTabSz="914400" rtl="0" eaLnBrk="1" latinLnBrk="0" hangingPunct="1">
                        <a:lnSpc>
                          <a:spcPts val="1200"/>
                        </a:lnSpc>
                        <a:spcAft>
                          <a:spcPts val="0"/>
                        </a:spcAft>
                      </a:pPr>
                      <a:endParaRPr lang="pt-BR" sz="1600" b="1" kern="1200" dirty="0" smtClean="0">
                        <a:solidFill>
                          <a:schemeClr val="dk1"/>
                        </a:solidFill>
                        <a:effectLst/>
                        <a:latin typeface="+mn-lt"/>
                        <a:ea typeface="+mn-ea"/>
                        <a:cs typeface="+mn-cs"/>
                      </a:endParaRPr>
                    </a:p>
                    <a:p>
                      <a:pPr marL="0" algn="l" defTabSz="914400" rtl="0" eaLnBrk="1" latinLnBrk="0" hangingPunct="1">
                        <a:lnSpc>
                          <a:spcPts val="1200"/>
                        </a:lnSpc>
                        <a:spcAft>
                          <a:spcPts val="0"/>
                        </a:spcAft>
                      </a:pPr>
                      <a:r>
                        <a:rPr lang="pt-BR" sz="1600" b="1" kern="1200" dirty="0" smtClean="0">
                          <a:solidFill>
                            <a:schemeClr val="dk1"/>
                          </a:solidFill>
                          <a:effectLst/>
                          <a:latin typeface="+mn-lt"/>
                          <a:ea typeface="+mn-ea"/>
                          <a:cs typeface="+mn-cs"/>
                        </a:rPr>
                        <a:t>localizada </a:t>
                      </a:r>
                      <a:r>
                        <a:rPr lang="pt-BR" sz="1600" b="1" kern="1200" dirty="0">
                          <a:solidFill>
                            <a:schemeClr val="dk1"/>
                          </a:solidFill>
                          <a:effectLst/>
                          <a:latin typeface="+mn-lt"/>
                          <a:ea typeface="+mn-ea"/>
                          <a:cs typeface="+mn-cs"/>
                        </a:rPr>
                        <a:t>a PCD;</a:t>
                      </a:r>
                    </a:p>
                    <a:p>
                      <a:pPr marL="0" algn="l" defTabSz="914400" rtl="0" eaLnBrk="1" latinLnBrk="0" hangingPunct="1">
                        <a:lnSpc>
                          <a:spcPts val="1200"/>
                        </a:lnSpc>
                        <a:spcAft>
                          <a:spcPts val="0"/>
                        </a:spcAft>
                      </a:pPr>
                      <a:endParaRPr lang="pt-BR" sz="1600" b="1" kern="1200" dirty="0" smtClean="0">
                        <a:solidFill>
                          <a:schemeClr val="dk1"/>
                        </a:solidFill>
                        <a:effectLst/>
                        <a:latin typeface="+mn-lt"/>
                        <a:ea typeface="+mn-ea"/>
                        <a:cs typeface="+mn-cs"/>
                      </a:endParaRPr>
                    </a:p>
                    <a:p>
                      <a:pPr marL="0" algn="l" defTabSz="914400" rtl="0" eaLnBrk="1" latinLnBrk="0" hangingPunct="1">
                        <a:lnSpc>
                          <a:spcPts val="1200"/>
                        </a:lnSpc>
                        <a:spcAft>
                          <a:spcPts val="0"/>
                        </a:spcAft>
                      </a:pPr>
                      <a:r>
                        <a:rPr lang="pt-BR" sz="1600" b="1" kern="1200" dirty="0" smtClean="0">
                          <a:solidFill>
                            <a:schemeClr val="dk1"/>
                          </a:solidFill>
                          <a:effectLst/>
                          <a:latin typeface="+mn-lt"/>
                          <a:ea typeface="+mn-ea"/>
                          <a:cs typeface="+mn-cs"/>
                        </a:rPr>
                        <a:t>-</a:t>
                      </a:r>
                      <a:r>
                        <a:rPr lang="pt-BR" sz="1600" b="1" kern="1200" dirty="0">
                          <a:solidFill>
                            <a:schemeClr val="dk1"/>
                          </a:solidFill>
                          <a:effectLst/>
                          <a:latin typeface="+mn-lt"/>
                          <a:ea typeface="+mn-ea"/>
                          <a:cs typeface="+mn-cs"/>
                        </a:rPr>
                        <a:t>Estado;</a:t>
                      </a:r>
                    </a:p>
                    <a:p>
                      <a:pPr marL="0" algn="l" defTabSz="914400" rtl="0" eaLnBrk="1" latinLnBrk="0" hangingPunct="1">
                        <a:lnSpc>
                          <a:spcPts val="1200"/>
                        </a:lnSpc>
                        <a:spcAft>
                          <a:spcPts val="0"/>
                        </a:spcAft>
                      </a:pPr>
                      <a:endParaRPr lang="pt-BR" sz="1600" b="1" kern="1200" dirty="0" smtClean="0">
                        <a:solidFill>
                          <a:schemeClr val="dk1"/>
                        </a:solidFill>
                        <a:effectLst/>
                        <a:latin typeface="+mn-lt"/>
                        <a:ea typeface="+mn-ea"/>
                        <a:cs typeface="+mn-cs"/>
                      </a:endParaRPr>
                    </a:p>
                    <a:p>
                      <a:pPr marL="0" algn="l" defTabSz="914400" rtl="0" eaLnBrk="1" latinLnBrk="0" hangingPunct="1">
                        <a:lnSpc>
                          <a:spcPts val="1200"/>
                        </a:lnSpc>
                        <a:spcAft>
                          <a:spcPts val="0"/>
                        </a:spcAft>
                      </a:pPr>
                      <a:r>
                        <a:rPr lang="pt-BR" sz="1600" b="1" kern="1200" dirty="0" smtClean="0">
                          <a:solidFill>
                            <a:schemeClr val="dk1"/>
                          </a:solidFill>
                          <a:effectLst/>
                          <a:latin typeface="+mn-lt"/>
                          <a:ea typeface="+mn-ea"/>
                          <a:cs typeface="+mn-cs"/>
                        </a:rPr>
                        <a:t>-</a:t>
                      </a:r>
                      <a:r>
                        <a:rPr lang="pt-BR" sz="1600" b="1" kern="1200" dirty="0">
                          <a:solidFill>
                            <a:schemeClr val="dk1"/>
                          </a:solidFill>
                          <a:effectLst/>
                          <a:latin typeface="+mn-lt"/>
                          <a:ea typeface="+mn-ea"/>
                          <a:cs typeface="+mn-cs"/>
                        </a:rPr>
                        <a:t>País;</a:t>
                      </a:r>
                    </a:p>
                    <a:p>
                      <a:pPr marL="0" algn="l" defTabSz="914400" rtl="0" eaLnBrk="1" latinLnBrk="0" hangingPunct="1">
                        <a:lnSpc>
                          <a:spcPts val="1200"/>
                        </a:lnSpc>
                        <a:spcAft>
                          <a:spcPts val="0"/>
                        </a:spcAft>
                      </a:pPr>
                      <a:endParaRPr lang="pt-BR" sz="1600" b="1" kern="1200" dirty="0" smtClean="0">
                        <a:solidFill>
                          <a:schemeClr val="dk1"/>
                        </a:solidFill>
                        <a:effectLst/>
                        <a:latin typeface="+mn-lt"/>
                        <a:ea typeface="+mn-ea"/>
                        <a:cs typeface="+mn-cs"/>
                      </a:endParaRPr>
                    </a:p>
                    <a:p>
                      <a:pPr marL="0" algn="l" defTabSz="914400" rtl="0" eaLnBrk="1" latinLnBrk="0" hangingPunct="1">
                        <a:lnSpc>
                          <a:spcPts val="1200"/>
                        </a:lnSpc>
                        <a:spcAft>
                          <a:spcPts val="0"/>
                        </a:spcAft>
                      </a:pPr>
                      <a:r>
                        <a:rPr lang="pt-BR" sz="1600" b="1" kern="1200" dirty="0" smtClean="0">
                          <a:solidFill>
                            <a:schemeClr val="dk1"/>
                          </a:solidFill>
                          <a:effectLst/>
                          <a:latin typeface="+mn-lt"/>
                          <a:ea typeface="+mn-ea"/>
                          <a:cs typeface="+mn-cs"/>
                        </a:rPr>
                        <a:t> </a:t>
                      </a:r>
                      <a:r>
                        <a:rPr lang="pt-BR" sz="1600" b="1" kern="1200" dirty="0">
                          <a:solidFill>
                            <a:schemeClr val="dk1"/>
                          </a:solidFill>
                          <a:effectLst/>
                          <a:latin typeface="+mn-lt"/>
                          <a:ea typeface="+mn-ea"/>
                          <a:cs typeface="+mn-cs"/>
                        </a:rPr>
                        <a:t>Com as informações da PCD </a:t>
                      </a:r>
                      <a:endParaRPr lang="pt-BR" sz="1600" b="1" kern="1200" dirty="0" smtClean="0">
                        <a:solidFill>
                          <a:schemeClr val="dk1"/>
                        </a:solidFill>
                        <a:effectLst/>
                        <a:latin typeface="+mn-lt"/>
                        <a:ea typeface="+mn-ea"/>
                        <a:cs typeface="+mn-cs"/>
                      </a:endParaRPr>
                    </a:p>
                    <a:p>
                      <a:pPr marL="0" algn="l" defTabSz="914400" rtl="0" eaLnBrk="1" latinLnBrk="0" hangingPunct="1">
                        <a:lnSpc>
                          <a:spcPts val="1200"/>
                        </a:lnSpc>
                        <a:spcAft>
                          <a:spcPts val="0"/>
                        </a:spcAft>
                      </a:pPr>
                      <a:endParaRPr lang="pt-BR" sz="1600" b="1" kern="1200" dirty="0" smtClean="0">
                        <a:solidFill>
                          <a:schemeClr val="dk1"/>
                        </a:solidFill>
                        <a:effectLst/>
                        <a:latin typeface="+mn-lt"/>
                        <a:ea typeface="+mn-ea"/>
                        <a:cs typeface="+mn-cs"/>
                      </a:endParaRPr>
                    </a:p>
                    <a:p>
                      <a:pPr marL="0" algn="l" defTabSz="914400" rtl="0" eaLnBrk="1" latinLnBrk="0" hangingPunct="1">
                        <a:lnSpc>
                          <a:spcPts val="1200"/>
                        </a:lnSpc>
                        <a:spcAft>
                          <a:spcPts val="0"/>
                        </a:spcAft>
                      </a:pPr>
                      <a:r>
                        <a:rPr lang="pt-BR" sz="1600" b="1" kern="1200" dirty="0" smtClean="0">
                          <a:solidFill>
                            <a:schemeClr val="dk1"/>
                          </a:solidFill>
                          <a:effectLst/>
                          <a:latin typeface="+mn-lt"/>
                          <a:ea typeface="+mn-ea"/>
                          <a:cs typeface="+mn-cs"/>
                        </a:rPr>
                        <a:t>selecionada</a:t>
                      </a:r>
                      <a:r>
                        <a:rPr lang="pt-BR" sz="1600" b="1" kern="1200" dirty="0">
                          <a:solidFill>
                            <a:schemeClr val="dk1"/>
                          </a:solidFill>
                          <a:effectLst/>
                          <a:latin typeface="+mn-lt"/>
                          <a:ea typeface="+mn-ea"/>
                          <a:cs typeface="+mn-cs"/>
                        </a:rPr>
                        <a:t>.</a:t>
                      </a:r>
                    </a:p>
                  </a:txBody>
                  <a:tcPr marL="68580" marR="68580" marT="0" marB="0"/>
                </a:tc>
                <a:extLst>
                  <a:ext uri="{0D108BD9-81ED-4DB2-BD59-A6C34878D82A}">
                    <a16:rowId xmlns:a16="http://schemas.microsoft.com/office/drawing/2014/main" val="664079569"/>
                  </a:ext>
                </a:extLst>
              </a:tr>
              <a:tr h="370840">
                <a:tc>
                  <a:txBody>
                    <a:bodyPr/>
                    <a:lstStyle/>
                    <a:p>
                      <a:pPr marL="0" algn="l" defTabSz="914400" rtl="0" eaLnBrk="1" latinLnBrk="0" hangingPunct="1">
                        <a:lnSpc>
                          <a:spcPts val="1200"/>
                        </a:lnSpc>
                        <a:spcAft>
                          <a:spcPts val="0"/>
                        </a:spcAft>
                      </a:pPr>
                      <a:endParaRPr lang="pt-BR" sz="1600" b="1" kern="1200" dirty="0" smtClean="0">
                        <a:solidFill>
                          <a:schemeClr val="dk1"/>
                        </a:solidFill>
                        <a:effectLst/>
                        <a:latin typeface="+mn-lt"/>
                        <a:ea typeface="+mn-ea"/>
                        <a:cs typeface="+mn-cs"/>
                      </a:endParaRPr>
                    </a:p>
                    <a:p>
                      <a:pPr marL="0" algn="l" defTabSz="914400" rtl="0" eaLnBrk="1" latinLnBrk="0" hangingPunct="1">
                        <a:lnSpc>
                          <a:spcPts val="1200"/>
                        </a:lnSpc>
                        <a:spcAft>
                          <a:spcPts val="0"/>
                        </a:spcAft>
                      </a:pPr>
                      <a:r>
                        <a:rPr lang="pt-BR" sz="1600" b="1" kern="1200" dirty="0" smtClean="0">
                          <a:solidFill>
                            <a:schemeClr val="dk1"/>
                          </a:solidFill>
                          <a:effectLst/>
                          <a:latin typeface="+mn-lt"/>
                          <a:ea typeface="+mn-ea"/>
                          <a:cs typeface="+mn-cs"/>
                        </a:rPr>
                        <a:t>7</a:t>
                      </a:r>
                      <a:r>
                        <a:rPr lang="pt-BR" sz="1600" b="1" kern="1200" dirty="0">
                          <a:solidFill>
                            <a:schemeClr val="dk1"/>
                          </a:solidFill>
                          <a:effectLst/>
                          <a:latin typeface="+mn-lt"/>
                          <a:ea typeface="+mn-ea"/>
                          <a:cs typeface="+mn-cs"/>
                        </a:rPr>
                        <a:t>. Clicar no botão excluir.</a:t>
                      </a:r>
                    </a:p>
                  </a:txBody>
                  <a:tcPr marL="68580" marR="68580" marT="0" marB="0"/>
                </a:tc>
                <a:tc>
                  <a:txBody>
                    <a:bodyPr/>
                    <a:lstStyle/>
                    <a:p>
                      <a:pPr marL="0" algn="l" defTabSz="914400" rtl="0" eaLnBrk="1" latinLnBrk="0" hangingPunct="1">
                        <a:lnSpc>
                          <a:spcPts val="1200"/>
                        </a:lnSpc>
                        <a:spcAft>
                          <a:spcPts val="0"/>
                        </a:spcAft>
                      </a:pPr>
                      <a:endParaRPr lang="pt-BR" sz="1600" b="1" kern="1200" dirty="0" smtClean="0">
                        <a:solidFill>
                          <a:schemeClr val="dk1"/>
                        </a:solidFill>
                        <a:effectLst/>
                        <a:latin typeface="+mn-lt"/>
                        <a:ea typeface="+mn-ea"/>
                        <a:cs typeface="+mn-cs"/>
                      </a:endParaRPr>
                    </a:p>
                    <a:p>
                      <a:pPr marL="0" algn="l" defTabSz="914400" rtl="0" eaLnBrk="1" latinLnBrk="0" hangingPunct="1">
                        <a:lnSpc>
                          <a:spcPts val="1200"/>
                        </a:lnSpc>
                        <a:spcAft>
                          <a:spcPts val="0"/>
                        </a:spcAft>
                      </a:pPr>
                      <a:r>
                        <a:rPr lang="pt-BR" sz="1600" b="1" kern="1200" dirty="0" smtClean="0">
                          <a:solidFill>
                            <a:schemeClr val="dk1"/>
                          </a:solidFill>
                          <a:effectLst/>
                          <a:latin typeface="+mn-lt"/>
                          <a:ea typeface="+mn-ea"/>
                          <a:cs typeface="+mn-cs"/>
                        </a:rPr>
                        <a:t>8.Remove </a:t>
                      </a:r>
                      <a:r>
                        <a:rPr lang="pt-BR" sz="1600" b="1" kern="1200" dirty="0">
                          <a:solidFill>
                            <a:schemeClr val="dk1"/>
                          </a:solidFill>
                          <a:effectLst/>
                          <a:latin typeface="+mn-lt"/>
                          <a:ea typeface="+mn-ea"/>
                          <a:cs typeface="+mn-cs"/>
                        </a:rPr>
                        <a:t>a PCD selecionada do </a:t>
                      </a:r>
                      <a:endParaRPr lang="pt-BR" sz="1600" b="1" kern="1200" dirty="0" smtClean="0">
                        <a:solidFill>
                          <a:schemeClr val="dk1"/>
                        </a:solidFill>
                        <a:effectLst/>
                        <a:latin typeface="+mn-lt"/>
                        <a:ea typeface="+mn-ea"/>
                        <a:cs typeface="+mn-cs"/>
                      </a:endParaRPr>
                    </a:p>
                    <a:p>
                      <a:pPr marL="0" algn="l" defTabSz="914400" rtl="0" eaLnBrk="1" latinLnBrk="0" hangingPunct="1">
                        <a:lnSpc>
                          <a:spcPts val="1200"/>
                        </a:lnSpc>
                        <a:spcAft>
                          <a:spcPts val="0"/>
                        </a:spcAft>
                      </a:pPr>
                      <a:endParaRPr lang="pt-BR" sz="1600" b="1" kern="1200" dirty="0" smtClean="0">
                        <a:solidFill>
                          <a:schemeClr val="dk1"/>
                        </a:solidFill>
                        <a:effectLst/>
                        <a:latin typeface="+mn-lt"/>
                        <a:ea typeface="+mn-ea"/>
                        <a:cs typeface="+mn-cs"/>
                      </a:endParaRPr>
                    </a:p>
                    <a:p>
                      <a:pPr marL="0" algn="l" defTabSz="914400" rtl="0" eaLnBrk="1" latinLnBrk="0" hangingPunct="1">
                        <a:lnSpc>
                          <a:spcPts val="1200"/>
                        </a:lnSpc>
                        <a:spcAft>
                          <a:spcPts val="0"/>
                        </a:spcAft>
                      </a:pPr>
                      <a:r>
                        <a:rPr lang="pt-BR" sz="1600" b="1" kern="1200" dirty="0" smtClean="0">
                          <a:solidFill>
                            <a:schemeClr val="dk1"/>
                          </a:solidFill>
                          <a:effectLst/>
                          <a:latin typeface="+mn-lt"/>
                          <a:ea typeface="+mn-ea"/>
                          <a:cs typeface="+mn-cs"/>
                        </a:rPr>
                        <a:t>Banco </a:t>
                      </a:r>
                      <a:r>
                        <a:rPr lang="pt-BR" sz="1600" b="1" kern="1200" dirty="0">
                          <a:solidFill>
                            <a:schemeClr val="dk1"/>
                          </a:solidFill>
                          <a:effectLst/>
                          <a:latin typeface="+mn-lt"/>
                          <a:ea typeface="+mn-ea"/>
                          <a:cs typeface="+mn-cs"/>
                        </a:rPr>
                        <a:t>de Dados.</a:t>
                      </a:r>
                    </a:p>
                  </a:txBody>
                  <a:tcPr marL="68580" marR="68580" marT="0" marB="0"/>
                </a:tc>
                <a:extLst>
                  <a:ext uri="{0D108BD9-81ED-4DB2-BD59-A6C34878D82A}">
                    <a16:rowId xmlns:a16="http://schemas.microsoft.com/office/drawing/2014/main" val="4035832036"/>
                  </a:ext>
                </a:extLst>
              </a:tr>
              <a:tr h="370840">
                <a:tc>
                  <a:txBody>
                    <a:bodyPr/>
                    <a:lstStyle/>
                    <a:p>
                      <a:pPr marL="0" algn="l" defTabSz="914400" rtl="0" eaLnBrk="1" latinLnBrk="0" hangingPunct="1">
                        <a:lnSpc>
                          <a:spcPts val="1200"/>
                        </a:lnSpc>
                        <a:spcAft>
                          <a:spcPts val="0"/>
                        </a:spcAft>
                      </a:pPr>
                      <a:endParaRPr lang="pt-BR" sz="1600" b="1" kern="1200" dirty="0" smtClean="0">
                        <a:solidFill>
                          <a:schemeClr val="dk1"/>
                        </a:solidFill>
                        <a:effectLst/>
                        <a:latin typeface="+mn-lt"/>
                        <a:ea typeface="+mn-ea"/>
                        <a:cs typeface="+mn-cs"/>
                      </a:endParaRPr>
                    </a:p>
                    <a:p>
                      <a:pPr marL="0" algn="l" defTabSz="914400" rtl="0" eaLnBrk="1" latinLnBrk="0" hangingPunct="1">
                        <a:lnSpc>
                          <a:spcPts val="1200"/>
                        </a:lnSpc>
                        <a:spcAft>
                          <a:spcPts val="0"/>
                        </a:spcAft>
                      </a:pPr>
                      <a:r>
                        <a:rPr lang="pt-BR" sz="1600" b="1" kern="1200" dirty="0" smtClean="0">
                          <a:solidFill>
                            <a:schemeClr val="dk1"/>
                          </a:solidFill>
                          <a:effectLst/>
                          <a:latin typeface="+mn-lt"/>
                          <a:ea typeface="+mn-ea"/>
                          <a:cs typeface="+mn-cs"/>
                        </a:rPr>
                        <a:t>9</a:t>
                      </a:r>
                      <a:r>
                        <a:rPr lang="pt-BR" sz="1600" b="1" kern="1200" dirty="0">
                          <a:solidFill>
                            <a:schemeClr val="dk1"/>
                          </a:solidFill>
                          <a:effectLst/>
                          <a:latin typeface="+mn-lt"/>
                          <a:ea typeface="+mn-ea"/>
                          <a:cs typeface="+mn-cs"/>
                        </a:rPr>
                        <a:t>. Retornar ao passo 3 do Fluxo </a:t>
                      </a:r>
                      <a:endParaRPr lang="pt-BR" sz="1600" b="1" kern="1200" dirty="0" smtClean="0">
                        <a:solidFill>
                          <a:schemeClr val="dk1"/>
                        </a:solidFill>
                        <a:effectLst/>
                        <a:latin typeface="+mn-lt"/>
                        <a:ea typeface="+mn-ea"/>
                        <a:cs typeface="+mn-cs"/>
                      </a:endParaRPr>
                    </a:p>
                    <a:p>
                      <a:pPr marL="0" algn="l" defTabSz="914400" rtl="0" eaLnBrk="1" latinLnBrk="0" hangingPunct="1">
                        <a:lnSpc>
                          <a:spcPts val="1200"/>
                        </a:lnSpc>
                        <a:spcAft>
                          <a:spcPts val="0"/>
                        </a:spcAft>
                      </a:pPr>
                      <a:endParaRPr lang="pt-BR" sz="1600" b="1" kern="1200" dirty="0" smtClean="0">
                        <a:solidFill>
                          <a:schemeClr val="dk1"/>
                        </a:solidFill>
                        <a:effectLst/>
                        <a:latin typeface="+mn-lt"/>
                        <a:ea typeface="+mn-ea"/>
                        <a:cs typeface="+mn-cs"/>
                      </a:endParaRPr>
                    </a:p>
                    <a:p>
                      <a:pPr marL="0" algn="l" defTabSz="914400" rtl="0" eaLnBrk="1" latinLnBrk="0" hangingPunct="1">
                        <a:lnSpc>
                          <a:spcPts val="1200"/>
                        </a:lnSpc>
                        <a:spcAft>
                          <a:spcPts val="0"/>
                        </a:spcAft>
                      </a:pPr>
                      <a:r>
                        <a:rPr lang="pt-BR" sz="1600" b="1" kern="1200" dirty="0" smtClean="0">
                          <a:solidFill>
                            <a:schemeClr val="dk1"/>
                          </a:solidFill>
                          <a:effectLst/>
                          <a:latin typeface="+mn-lt"/>
                          <a:ea typeface="+mn-ea"/>
                          <a:cs typeface="+mn-cs"/>
                        </a:rPr>
                        <a:t>Principal.</a:t>
                      </a:r>
                    </a:p>
                    <a:p>
                      <a:pPr marL="0" algn="l" defTabSz="914400" rtl="0" eaLnBrk="1" latinLnBrk="0" hangingPunct="1">
                        <a:lnSpc>
                          <a:spcPts val="1200"/>
                        </a:lnSpc>
                        <a:spcAft>
                          <a:spcPts val="0"/>
                        </a:spcAft>
                      </a:pPr>
                      <a:endParaRPr lang="pt-BR" sz="1600" b="1" kern="1200" dirty="0">
                        <a:solidFill>
                          <a:schemeClr val="dk1"/>
                        </a:solidFill>
                        <a:effectLst/>
                        <a:latin typeface="+mn-lt"/>
                        <a:ea typeface="+mn-ea"/>
                        <a:cs typeface="+mn-cs"/>
                      </a:endParaRPr>
                    </a:p>
                  </a:txBody>
                  <a:tcPr marL="68580" marR="68580" marT="0" marB="0"/>
                </a:tc>
                <a:tc>
                  <a:txBody>
                    <a:bodyPr/>
                    <a:lstStyle/>
                    <a:p>
                      <a:pPr marL="0" algn="l" defTabSz="914400" rtl="0" eaLnBrk="1" latinLnBrk="0" hangingPunct="1">
                        <a:lnSpc>
                          <a:spcPts val="1200"/>
                        </a:lnSpc>
                        <a:spcAft>
                          <a:spcPts val="0"/>
                        </a:spcAft>
                      </a:pPr>
                      <a:r>
                        <a:rPr lang="pt-BR" sz="1600" b="1" kern="1200" dirty="0">
                          <a:solidFill>
                            <a:schemeClr val="dk1"/>
                          </a:solidFill>
                          <a:effectLst/>
                          <a:latin typeface="+mn-lt"/>
                          <a:ea typeface="+mn-ea"/>
                          <a:cs typeface="+mn-cs"/>
                        </a:rPr>
                        <a:t> </a:t>
                      </a:r>
                    </a:p>
                  </a:txBody>
                  <a:tcPr marL="68580" marR="68580" marT="0" marB="0"/>
                </a:tc>
                <a:extLst>
                  <a:ext uri="{0D108BD9-81ED-4DB2-BD59-A6C34878D82A}">
                    <a16:rowId xmlns:a16="http://schemas.microsoft.com/office/drawing/2014/main" val="3658321777"/>
                  </a:ext>
                </a:extLst>
              </a:tr>
            </a:tbl>
          </a:graphicData>
        </a:graphic>
      </p:graphicFrame>
    </p:spTree>
    <p:extLst>
      <p:ext uri="{BB962C8B-B14F-4D97-AF65-F5344CB8AC3E}">
        <p14:creationId xmlns:p14="http://schemas.microsoft.com/office/powerpoint/2010/main" val="3206598721"/>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ela 1"/>
          <p:cNvGraphicFramePr>
            <a:graphicFrameLocks noGrp="1"/>
          </p:cNvGraphicFramePr>
          <p:nvPr>
            <p:extLst>
              <p:ext uri="{D42A27DB-BD31-4B8C-83A1-F6EECF244321}">
                <p14:modId xmlns:p14="http://schemas.microsoft.com/office/powerpoint/2010/main" val="2505773391"/>
              </p:ext>
            </p:extLst>
          </p:nvPr>
        </p:nvGraphicFramePr>
        <p:xfrm>
          <a:off x="1455373" y="386172"/>
          <a:ext cx="8860220" cy="6004560"/>
        </p:xfrm>
        <a:graphic>
          <a:graphicData uri="http://schemas.openxmlformats.org/drawingml/2006/table">
            <a:tbl>
              <a:tblPr firstRow="1" bandRow="1">
                <a:tableStyleId>{5C22544A-7EE6-4342-B048-85BDC9FD1C3A}</a:tableStyleId>
              </a:tblPr>
              <a:tblGrid>
                <a:gridCol w="3615559">
                  <a:extLst>
                    <a:ext uri="{9D8B030D-6E8A-4147-A177-3AD203B41FA5}">
                      <a16:colId xmlns:a16="http://schemas.microsoft.com/office/drawing/2014/main" val="3320736483"/>
                    </a:ext>
                  </a:extLst>
                </a:gridCol>
                <a:gridCol w="5244661">
                  <a:extLst>
                    <a:ext uri="{9D8B030D-6E8A-4147-A177-3AD203B41FA5}">
                      <a16:colId xmlns:a16="http://schemas.microsoft.com/office/drawing/2014/main" val="1835205347"/>
                    </a:ext>
                  </a:extLst>
                </a:gridCol>
              </a:tblGrid>
              <a:tr h="358879">
                <a:tc gridSpan="2">
                  <a:txBody>
                    <a:bodyPr/>
                    <a:lstStyle/>
                    <a:p>
                      <a:r>
                        <a:rPr lang="pt-BR" dirty="0" smtClean="0"/>
                        <a:t>Fluxo</a:t>
                      </a:r>
                      <a:r>
                        <a:rPr lang="pt-BR" baseline="0" dirty="0" smtClean="0"/>
                        <a:t> Alternativo C – Alterar PCD</a:t>
                      </a:r>
                      <a:endParaRPr lang="pt-BR" dirty="0"/>
                    </a:p>
                  </a:txBody>
                  <a:tcPr>
                    <a:solidFill>
                      <a:schemeClr val="tx2">
                        <a:lumMod val="75000"/>
                      </a:schemeClr>
                    </a:solidFill>
                  </a:tcPr>
                </a:tc>
                <a:tc hMerge="1">
                  <a:txBody>
                    <a:bodyPr/>
                    <a:lstStyle/>
                    <a:p>
                      <a:endParaRPr lang="pt-BR" dirty="0"/>
                    </a:p>
                  </a:txBody>
                  <a:tcPr>
                    <a:solidFill>
                      <a:schemeClr val="tx2">
                        <a:lumMod val="75000"/>
                      </a:schemeClr>
                    </a:solidFill>
                  </a:tcPr>
                </a:tc>
                <a:extLst>
                  <a:ext uri="{0D108BD9-81ED-4DB2-BD59-A6C34878D82A}">
                    <a16:rowId xmlns:a16="http://schemas.microsoft.com/office/drawing/2014/main" val="2310161392"/>
                  </a:ext>
                </a:extLst>
              </a:tr>
              <a:tr h="2654718">
                <a:tc>
                  <a:txBody>
                    <a:bodyPr/>
                    <a:lstStyle/>
                    <a:p>
                      <a:pPr marL="0" algn="l" defTabSz="914400" rtl="0" eaLnBrk="1" latinLnBrk="0" hangingPunct="1">
                        <a:lnSpc>
                          <a:spcPts val="1200"/>
                        </a:lnSpc>
                        <a:spcAft>
                          <a:spcPts val="0"/>
                        </a:spcAft>
                      </a:pPr>
                      <a:endParaRPr lang="pt-BR" sz="1400" b="1" kern="1200" dirty="0" smtClean="0">
                        <a:solidFill>
                          <a:schemeClr val="dk1"/>
                        </a:solidFill>
                        <a:effectLst/>
                        <a:latin typeface="+mn-lt"/>
                        <a:ea typeface="+mn-ea"/>
                        <a:cs typeface="+mn-cs"/>
                      </a:endParaRPr>
                    </a:p>
                    <a:p>
                      <a:pPr marL="0" algn="l" defTabSz="914400" rtl="0" eaLnBrk="1" latinLnBrk="0" hangingPunct="1">
                        <a:lnSpc>
                          <a:spcPts val="1200"/>
                        </a:lnSpc>
                        <a:spcAft>
                          <a:spcPts val="0"/>
                        </a:spcAft>
                      </a:pPr>
                      <a:r>
                        <a:rPr lang="pt-BR" sz="1400" b="1" kern="1200" dirty="0" smtClean="0">
                          <a:solidFill>
                            <a:schemeClr val="dk1"/>
                          </a:solidFill>
                          <a:effectLst/>
                          <a:latin typeface="+mn-lt"/>
                          <a:ea typeface="+mn-ea"/>
                          <a:cs typeface="+mn-cs"/>
                        </a:rPr>
                        <a:t>3</a:t>
                      </a:r>
                      <a:r>
                        <a:rPr lang="pt-BR" sz="1400" b="1" kern="1200" dirty="0">
                          <a:solidFill>
                            <a:schemeClr val="dk1"/>
                          </a:solidFill>
                          <a:effectLst/>
                          <a:latin typeface="+mn-lt"/>
                          <a:ea typeface="+mn-ea"/>
                          <a:cs typeface="+mn-cs"/>
                        </a:rPr>
                        <a:t>. Selecionar “Alterar PCD” no </a:t>
                      </a:r>
                      <a:r>
                        <a:rPr lang="pt-BR" sz="1400" b="1" kern="1200" dirty="0" smtClean="0">
                          <a:solidFill>
                            <a:schemeClr val="dk1"/>
                          </a:solidFill>
                          <a:effectLst/>
                          <a:latin typeface="+mn-lt"/>
                          <a:ea typeface="+mn-ea"/>
                          <a:cs typeface="+mn-cs"/>
                        </a:rPr>
                        <a:t>sub-</a:t>
                      </a:r>
                    </a:p>
                    <a:p>
                      <a:pPr marL="0" algn="l" defTabSz="914400" rtl="0" eaLnBrk="1" latinLnBrk="0" hangingPunct="1">
                        <a:lnSpc>
                          <a:spcPts val="1200"/>
                        </a:lnSpc>
                        <a:spcAft>
                          <a:spcPts val="0"/>
                        </a:spcAft>
                      </a:pPr>
                      <a:endParaRPr lang="pt-BR" sz="1400" b="1" kern="1200" dirty="0" smtClean="0">
                        <a:solidFill>
                          <a:schemeClr val="dk1"/>
                        </a:solidFill>
                        <a:effectLst/>
                        <a:latin typeface="+mn-lt"/>
                        <a:ea typeface="+mn-ea"/>
                        <a:cs typeface="+mn-cs"/>
                      </a:endParaRPr>
                    </a:p>
                    <a:p>
                      <a:pPr marL="0" algn="l" defTabSz="914400" rtl="0" eaLnBrk="1" latinLnBrk="0" hangingPunct="1">
                        <a:lnSpc>
                          <a:spcPts val="1200"/>
                        </a:lnSpc>
                        <a:spcAft>
                          <a:spcPts val="0"/>
                        </a:spcAft>
                      </a:pPr>
                      <a:r>
                        <a:rPr lang="pt-BR" sz="1400" b="1" kern="1200" dirty="0" smtClean="0">
                          <a:solidFill>
                            <a:schemeClr val="dk1"/>
                          </a:solidFill>
                          <a:effectLst/>
                          <a:latin typeface="+mn-lt"/>
                          <a:ea typeface="+mn-ea"/>
                          <a:cs typeface="+mn-cs"/>
                        </a:rPr>
                        <a:t>menu</a:t>
                      </a:r>
                      <a:r>
                        <a:rPr lang="pt-BR" sz="1400" b="1" kern="1200" dirty="0">
                          <a:solidFill>
                            <a:schemeClr val="dk1"/>
                          </a:solidFill>
                          <a:effectLst/>
                          <a:latin typeface="+mn-lt"/>
                          <a:ea typeface="+mn-ea"/>
                          <a:cs typeface="+mn-cs"/>
                        </a:rPr>
                        <a:t>.</a:t>
                      </a:r>
                    </a:p>
                  </a:txBody>
                  <a:tcPr marL="68580" marR="68580" marT="0" marB="0"/>
                </a:tc>
                <a:tc>
                  <a:txBody>
                    <a:bodyPr/>
                    <a:lstStyle/>
                    <a:p>
                      <a:pPr marL="0" algn="l" defTabSz="914400" rtl="0" eaLnBrk="1" latinLnBrk="0" hangingPunct="1">
                        <a:lnSpc>
                          <a:spcPts val="1200"/>
                        </a:lnSpc>
                        <a:spcAft>
                          <a:spcPts val="0"/>
                        </a:spcAft>
                      </a:pPr>
                      <a:endParaRPr lang="pt-BR" sz="1400" b="1" kern="1200" dirty="0" smtClean="0">
                        <a:solidFill>
                          <a:schemeClr val="dk1"/>
                        </a:solidFill>
                        <a:effectLst/>
                        <a:latin typeface="+mn-lt"/>
                        <a:ea typeface="+mn-ea"/>
                        <a:cs typeface="+mn-cs"/>
                      </a:endParaRPr>
                    </a:p>
                    <a:p>
                      <a:pPr marL="0" algn="l" defTabSz="914400" rtl="0" eaLnBrk="1" latinLnBrk="0" hangingPunct="1">
                        <a:lnSpc>
                          <a:spcPts val="1200"/>
                        </a:lnSpc>
                        <a:spcAft>
                          <a:spcPts val="0"/>
                        </a:spcAft>
                      </a:pPr>
                      <a:r>
                        <a:rPr lang="pt-BR" sz="1400" b="1" kern="1200" dirty="0" smtClean="0">
                          <a:solidFill>
                            <a:schemeClr val="dk1"/>
                          </a:solidFill>
                          <a:effectLst/>
                          <a:latin typeface="+mn-lt"/>
                          <a:ea typeface="+mn-ea"/>
                          <a:cs typeface="+mn-cs"/>
                        </a:rPr>
                        <a:t>4</a:t>
                      </a:r>
                      <a:r>
                        <a:rPr lang="pt-BR" sz="1400" b="1" kern="1200" dirty="0">
                          <a:solidFill>
                            <a:schemeClr val="dk1"/>
                          </a:solidFill>
                          <a:effectLst/>
                          <a:latin typeface="+mn-lt"/>
                          <a:ea typeface="+mn-ea"/>
                          <a:cs typeface="+mn-cs"/>
                        </a:rPr>
                        <a:t>. Exibe uma tela de Alterar PCD, </a:t>
                      </a:r>
                      <a:endParaRPr lang="pt-BR" sz="1400" b="1" kern="1200" dirty="0" smtClean="0">
                        <a:solidFill>
                          <a:schemeClr val="dk1"/>
                        </a:solidFill>
                        <a:effectLst/>
                        <a:latin typeface="+mn-lt"/>
                        <a:ea typeface="+mn-ea"/>
                        <a:cs typeface="+mn-cs"/>
                      </a:endParaRPr>
                    </a:p>
                    <a:p>
                      <a:pPr marL="0" algn="l" defTabSz="914400" rtl="0" eaLnBrk="1" latinLnBrk="0" hangingPunct="1">
                        <a:lnSpc>
                          <a:spcPts val="1200"/>
                        </a:lnSpc>
                        <a:spcAft>
                          <a:spcPts val="0"/>
                        </a:spcAft>
                      </a:pPr>
                      <a:endParaRPr lang="pt-BR" sz="1400" b="1" kern="1200" dirty="0" smtClean="0">
                        <a:solidFill>
                          <a:schemeClr val="dk1"/>
                        </a:solidFill>
                        <a:effectLst/>
                        <a:latin typeface="+mn-lt"/>
                        <a:ea typeface="+mn-ea"/>
                        <a:cs typeface="+mn-cs"/>
                      </a:endParaRPr>
                    </a:p>
                    <a:p>
                      <a:pPr marL="0" algn="l" defTabSz="914400" rtl="0" eaLnBrk="1" latinLnBrk="0" hangingPunct="1">
                        <a:lnSpc>
                          <a:spcPts val="1200"/>
                        </a:lnSpc>
                        <a:spcAft>
                          <a:spcPts val="0"/>
                        </a:spcAft>
                      </a:pPr>
                      <a:r>
                        <a:rPr lang="pt-BR" sz="1400" b="1" kern="1200" dirty="0" smtClean="0">
                          <a:solidFill>
                            <a:schemeClr val="dk1"/>
                          </a:solidFill>
                          <a:effectLst/>
                          <a:latin typeface="+mn-lt"/>
                          <a:ea typeface="+mn-ea"/>
                          <a:cs typeface="+mn-cs"/>
                        </a:rPr>
                        <a:t>com </a:t>
                      </a:r>
                      <a:r>
                        <a:rPr lang="pt-BR" sz="1400" b="1" kern="1200" dirty="0">
                          <a:solidFill>
                            <a:schemeClr val="dk1"/>
                          </a:solidFill>
                          <a:effectLst/>
                          <a:latin typeface="+mn-lt"/>
                          <a:ea typeface="+mn-ea"/>
                          <a:cs typeface="+mn-cs"/>
                        </a:rPr>
                        <a:t>a caixa de combinação:</a:t>
                      </a:r>
                      <a:br>
                        <a:rPr lang="pt-BR" sz="1400" b="1" kern="1200" dirty="0">
                          <a:solidFill>
                            <a:schemeClr val="dk1"/>
                          </a:solidFill>
                          <a:effectLst/>
                          <a:latin typeface="+mn-lt"/>
                          <a:ea typeface="+mn-ea"/>
                          <a:cs typeface="+mn-cs"/>
                        </a:rPr>
                      </a:br>
                      <a:endParaRPr lang="pt-BR" sz="1400" b="1" kern="1200" dirty="0" smtClean="0">
                        <a:solidFill>
                          <a:schemeClr val="dk1"/>
                        </a:solidFill>
                        <a:effectLst/>
                        <a:latin typeface="+mn-lt"/>
                        <a:ea typeface="+mn-ea"/>
                        <a:cs typeface="+mn-cs"/>
                      </a:endParaRPr>
                    </a:p>
                    <a:p>
                      <a:pPr marL="0" algn="l" defTabSz="914400" rtl="0" eaLnBrk="1" latinLnBrk="0" hangingPunct="1">
                        <a:lnSpc>
                          <a:spcPts val="1200"/>
                        </a:lnSpc>
                        <a:spcAft>
                          <a:spcPts val="0"/>
                        </a:spcAft>
                      </a:pPr>
                      <a:r>
                        <a:rPr lang="pt-BR" sz="1400" b="1" kern="1200" dirty="0" smtClean="0">
                          <a:solidFill>
                            <a:schemeClr val="dk1"/>
                          </a:solidFill>
                          <a:effectLst/>
                          <a:latin typeface="+mn-lt"/>
                          <a:ea typeface="+mn-ea"/>
                          <a:cs typeface="+mn-cs"/>
                        </a:rPr>
                        <a:t>-</a:t>
                      </a:r>
                      <a:r>
                        <a:rPr lang="pt-BR" sz="1400" b="1" kern="1200" dirty="0">
                          <a:solidFill>
                            <a:schemeClr val="dk1"/>
                          </a:solidFill>
                          <a:effectLst/>
                          <a:latin typeface="+mn-lt"/>
                          <a:ea typeface="+mn-ea"/>
                          <a:cs typeface="+mn-cs"/>
                        </a:rPr>
                        <a:t>Nome da Cidade em que a PCD </a:t>
                      </a:r>
                      <a:endParaRPr lang="pt-BR" sz="1400" b="1" kern="1200" dirty="0" smtClean="0">
                        <a:solidFill>
                          <a:schemeClr val="dk1"/>
                        </a:solidFill>
                        <a:effectLst/>
                        <a:latin typeface="+mn-lt"/>
                        <a:ea typeface="+mn-ea"/>
                        <a:cs typeface="+mn-cs"/>
                      </a:endParaRPr>
                    </a:p>
                    <a:p>
                      <a:pPr marL="0" algn="l" defTabSz="914400" rtl="0" eaLnBrk="1" latinLnBrk="0" hangingPunct="1">
                        <a:lnSpc>
                          <a:spcPts val="1200"/>
                        </a:lnSpc>
                        <a:spcAft>
                          <a:spcPts val="0"/>
                        </a:spcAft>
                      </a:pPr>
                      <a:endParaRPr lang="pt-BR" sz="1400" b="1" kern="1200" dirty="0" smtClean="0">
                        <a:solidFill>
                          <a:schemeClr val="dk1"/>
                        </a:solidFill>
                        <a:effectLst/>
                        <a:latin typeface="+mn-lt"/>
                        <a:ea typeface="+mn-ea"/>
                        <a:cs typeface="+mn-cs"/>
                      </a:endParaRPr>
                    </a:p>
                    <a:p>
                      <a:pPr marL="0" algn="l" defTabSz="914400" rtl="0" eaLnBrk="1" latinLnBrk="0" hangingPunct="1">
                        <a:lnSpc>
                          <a:spcPts val="1200"/>
                        </a:lnSpc>
                        <a:spcAft>
                          <a:spcPts val="0"/>
                        </a:spcAft>
                      </a:pPr>
                      <a:r>
                        <a:rPr lang="pt-BR" sz="1400" b="1" kern="1200" dirty="0" smtClean="0">
                          <a:solidFill>
                            <a:schemeClr val="dk1"/>
                          </a:solidFill>
                          <a:effectLst/>
                          <a:latin typeface="+mn-lt"/>
                          <a:ea typeface="+mn-ea"/>
                          <a:cs typeface="+mn-cs"/>
                        </a:rPr>
                        <a:t>estará </a:t>
                      </a:r>
                      <a:r>
                        <a:rPr lang="pt-BR" sz="1400" b="1" kern="1200" dirty="0">
                          <a:solidFill>
                            <a:schemeClr val="dk1"/>
                          </a:solidFill>
                          <a:effectLst/>
                          <a:latin typeface="+mn-lt"/>
                          <a:ea typeface="+mn-ea"/>
                          <a:cs typeface="+mn-cs"/>
                        </a:rPr>
                        <a:t>localizada;</a:t>
                      </a:r>
                    </a:p>
                    <a:p>
                      <a:pPr marL="0" algn="l" defTabSz="914400" rtl="0" eaLnBrk="1" latinLnBrk="0" hangingPunct="1">
                        <a:lnSpc>
                          <a:spcPts val="1200"/>
                        </a:lnSpc>
                        <a:spcAft>
                          <a:spcPts val="0"/>
                        </a:spcAft>
                      </a:pPr>
                      <a:endParaRPr lang="pt-BR" sz="1400" b="1" kern="1200" dirty="0" smtClean="0">
                        <a:solidFill>
                          <a:schemeClr val="dk1"/>
                        </a:solidFill>
                        <a:effectLst/>
                        <a:latin typeface="+mn-lt"/>
                        <a:ea typeface="+mn-ea"/>
                        <a:cs typeface="+mn-cs"/>
                      </a:endParaRPr>
                    </a:p>
                    <a:p>
                      <a:pPr marL="0" algn="l" defTabSz="914400" rtl="0" eaLnBrk="1" latinLnBrk="0" hangingPunct="1">
                        <a:lnSpc>
                          <a:spcPts val="1200"/>
                        </a:lnSpc>
                        <a:spcAft>
                          <a:spcPts val="0"/>
                        </a:spcAft>
                      </a:pPr>
                      <a:r>
                        <a:rPr lang="pt-BR" sz="1400" b="1" kern="1200" dirty="0" smtClean="0">
                          <a:solidFill>
                            <a:schemeClr val="dk1"/>
                          </a:solidFill>
                          <a:effectLst/>
                          <a:latin typeface="+mn-lt"/>
                          <a:ea typeface="+mn-ea"/>
                          <a:cs typeface="+mn-cs"/>
                        </a:rPr>
                        <a:t>-</a:t>
                      </a:r>
                      <a:r>
                        <a:rPr lang="pt-BR" sz="1400" b="1" kern="1200" dirty="0">
                          <a:solidFill>
                            <a:schemeClr val="dk1"/>
                          </a:solidFill>
                          <a:effectLst/>
                          <a:latin typeface="+mn-lt"/>
                          <a:ea typeface="+mn-ea"/>
                          <a:cs typeface="+mn-cs"/>
                        </a:rPr>
                        <a:t>Estado;</a:t>
                      </a:r>
                    </a:p>
                    <a:p>
                      <a:pPr marL="0" algn="l" defTabSz="914400" rtl="0" eaLnBrk="1" latinLnBrk="0" hangingPunct="1">
                        <a:lnSpc>
                          <a:spcPts val="1200"/>
                        </a:lnSpc>
                        <a:spcAft>
                          <a:spcPts val="0"/>
                        </a:spcAft>
                      </a:pPr>
                      <a:endParaRPr lang="pt-BR" sz="1400" b="1" kern="1200" dirty="0" smtClean="0">
                        <a:solidFill>
                          <a:schemeClr val="dk1"/>
                        </a:solidFill>
                        <a:effectLst/>
                        <a:latin typeface="+mn-lt"/>
                        <a:ea typeface="+mn-ea"/>
                        <a:cs typeface="+mn-cs"/>
                      </a:endParaRPr>
                    </a:p>
                    <a:p>
                      <a:pPr marL="0" algn="l" defTabSz="914400" rtl="0" eaLnBrk="1" latinLnBrk="0" hangingPunct="1">
                        <a:lnSpc>
                          <a:spcPts val="1200"/>
                        </a:lnSpc>
                        <a:spcAft>
                          <a:spcPts val="0"/>
                        </a:spcAft>
                      </a:pPr>
                      <a:r>
                        <a:rPr lang="pt-BR" sz="1400" b="1" kern="1200" dirty="0" smtClean="0">
                          <a:solidFill>
                            <a:schemeClr val="dk1"/>
                          </a:solidFill>
                          <a:effectLst/>
                          <a:latin typeface="+mn-lt"/>
                          <a:ea typeface="+mn-ea"/>
                          <a:cs typeface="+mn-cs"/>
                        </a:rPr>
                        <a:t>-</a:t>
                      </a:r>
                      <a:r>
                        <a:rPr lang="pt-BR" sz="1400" b="1" kern="1200" dirty="0">
                          <a:solidFill>
                            <a:schemeClr val="dk1"/>
                          </a:solidFill>
                          <a:effectLst/>
                          <a:latin typeface="+mn-lt"/>
                          <a:ea typeface="+mn-ea"/>
                          <a:cs typeface="+mn-cs"/>
                        </a:rPr>
                        <a:t>País;</a:t>
                      </a:r>
                    </a:p>
                    <a:p>
                      <a:pPr marL="0" algn="l" defTabSz="914400" rtl="0" eaLnBrk="1" latinLnBrk="0" hangingPunct="1">
                        <a:lnSpc>
                          <a:spcPts val="1200"/>
                        </a:lnSpc>
                        <a:spcAft>
                          <a:spcPts val="0"/>
                        </a:spcAft>
                      </a:pPr>
                      <a:endParaRPr lang="pt-BR" sz="1400" b="1" kern="1200" dirty="0" smtClean="0">
                        <a:solidFill>
                          <a:schemeClr val="dk1"/>
                        </a:solidFill>
                        <a:effectLst/>
                        <a:latin typeface="+mn-lt"/>
                        <a:ea typeface="+mn-ea"/>
                        <a:cs typeface="+mn-cs"/>
                      </a:endParaRPr>
                    </a:p>
                    <a:p>
                      <a:pPr marL="0" algn="l" defTabSz="914400" rtl="0" eaLnBrk="1" latinLnBrk="0" hangingPunct="1">
                        <a:lnSpc>
                          <a:spcPts val="1200"/>
                        </a:lnSpc>
                        <a:spcAft>
                          <a:spcPts val="0"/>
                        </a:spcAft>
                      </a:pPr>
                      <a:r>
                        <a:rPr lang="pt-BR" sz="1400" b="1" kern="1200" dirty="0" smtClean="0">
                          <a:solidFill>
                            <a:schemeClr val="dk1"/>
                          </a:solidFill>
                          <a:effectLst/>
                          <a:latin typeface="+mn-lt"/>
                          <a:ea typeface="+mn-ea"/>
                          <a:cs typeface="+mn-cs"/>
                        </a:rPr>
                        <a:t>-</a:t>
                      </a:r>
                      <a:r>
                        <a:rPr lang="pt-BR" sz="1400" b="1" kern="1200" dirty="0">
                          <a:solidFill>
                            <a:schemeClr val="dk1"/>
                          </a:solidFill>
                          <a:effectLst/>
                          <a:latin typeface="+mn-lt"/>
                          <a:ea typeface="+mn-ea"/>
                          <a:cs typeface="+mn-cs"/>
                        </a:rPr>
                        <a:t>Código de Identificação;</a:t>
                      </a:r>
                    </a:p>
                    <a:p>
                      <a:pPr marL="0" algn="l" defTabSz="914400" rtl="0" eaLnBrk="1" latinLnBrk="0" hangingPunct="1">
                        <a:lnSpc>
                          <a:spcPts val="1200"/>
                        </a:lnSpc>
                        <a:spcAft>
                          <a:spcPts val="0"/>
                        </a:spcAft>
                      </a:pPr>
                      <a:endParaRPr lang="pt-BR" sz="1400" b="1" kern="1200" dirty="0" smtClean="0">
                        <a:solidFill>
                          <a:schemeClr val="dk1"/>
                        </a:solidFill>
                        <a:effectLst/>
                        <a:latin typeface="+mn-lt"/>
                        <a:ea typeface="+mn-ea"/>
                        <a:cs typeface="+mn-cs"/>
                      </a:endParaRPr>
                    </a:p>
                    <a:p>
                      <a:pPr marL="0" algn="l" defTabSz="914400" rtl="0" eaLnBrk="1" latinLnBrk="0" hangingPunct="1">
                        <a:lnSpc>
                          <a:spcPts val="1200"/>
                        </a:lnSpc>
                        <a:spcAft>
                          <a:spcPts val="0"/>
                        </a:spcAft>
                      </a:pPr>
                      <a:r>
                        <a:rPr lang="pt-BR" sz="1400" b="1" kern="1200" dirty="0" smtClean="0">
                          <a:solidFill>
                            <a:schemeClr val="dk1"/>
                          </a:solidFill>
                          <a:effectLst/>
                          <a:latin typeface="+mn-lt"/>
                          <a:ea typeface="+mn-ea"/>
                          <a:cs typeface="+mn-cs"/>
                        </a:rPr>
                        <a:t>-</a:t>
                      </a:r>
                      <a:r>
                        <a:rPr lang="pt-BR" sz="1400" b="1" kern="1200" dirty="0">
                          <a:solidFill>
                            <a:schemeClr val="dk1"/>
                          </a:solidFill>
                          <a:effectLst/>
                          <a:latin typeface="+mn-lt"/>
                          <a:ea typeface="+mn-ea"/>
                          <a:cs typeface="+mn-cs"/>
                        </a:rPr>
                        <a:t>Localização(latitude e longitude);</a:t>
                      </a:r>
                    </a:p>
                    <a:p>
                      <a:pPr marL="0" algn="l" defTabSz="914400" rtl="0" eaLnBrk="1" latinLnBrk="0" hangingPunct="1">
                        <a:lnSpc>
                          <a:spcPts val="1200"/>
                        </a:lnSpc>
                        <a:spcAft>
                          <a:spcPts val="0"/>
                        </a:spcAft>
                      </a:pPr>
                      <a:endParaRPr lang="pt-BR" sz="1400" b="1" kern="1200" dirty="0" smtClean="0">
                        <a:solidFill>
                          <a:schemeClr val="dk1"/>
                        </a:solidFill>
                        <a:effectLst/>
                        <a:latin typeface="+mn-lt"/>
                        <a:ea typeface="+mn-ea"/>
                        <a:cs typeface="+mn-cs"/>
                      </a:endParaRPr>
                    </a:p>
                    <a:p>
                      <a:pPr marL="0" algn="l" defTabSz="914400" rtl="0" eaLnBrk="1" latinLnBrk="0" hangingPunct="1">
                        <a:lnSpc>
                          <a:spcPts val="1200"/>
                        </a:lnSpc>
                        <a:spcAft>
                          <a:spcPts val="0"/>
                        </a:spcAft>
                      </a:pPr>
                      <a:r>
                        <a:rPr lang="pt-BR" sz="1400" b="1" kern="1200" dirty="0" smtClean="0">
                          <a:solidFill>
                            <a:schemeClr val="dk1"/>
                          </a:solidFill>
                          <a:effectLst/>
                          <a:latin typeface="+mn-lt"/>
                          <a:ea typeface="+mn-ea"/>
                          <a:cs typeface="+mn-cs"/>
                        </a:rPr>
                        <a:t>-</a:t>
                      </a:r>
                      <a:r>
                        <a:rPr lang="pt-BR" sz="1400" b="1" kern="1200" dirty="0">
                          <a:solidFill>
                            <a:schemeClr val="dk1"/>
                          </a:solidFill>
                          <a:effectLst/>
                          <a:latin typeface="+mn-lt"/>
                          <a:ea typeface="+mn-ea"/>
                          <a:cs typeface="+mn-cs"/>
                        </a:rPr>
                        <a:t>Fotos.</a:t>
                      </a:r>
                    </a:p>
                  </a:txBody>
                  <a:tcPr marL="68580" marR="68580" marT="0" marB="0"/>
                </a:tc>
                <a:extLst>
                  <a:ext uri="{0D108BD9-81ED-4DB2-BD59-A6C34878D82A}">
                    <a16:rowId xmlns:a16="http://schemas.microsoft.com/office/drawing/2014/main" val="2389329236"/>
                  </a:ext>
                </a:extLst>
              </a:tr>
              <a:tr h="2654718">
                <a:tc>
                  <a:txBody>
                    <a:bodyPr/>
                    <a:lstStyle/>
                    <a:p>
                      <a:pPr marL="0" algn="l" defTabSz="914400" rtl="0" eaLnBrk="1" latinLnBrk="0" hangingPunct="1">
                        <a:lnSpc>
                          <a:spcPts val="1200"/>
                        </a:lnSpc>
                        <a:spcAft>
                          <a:spcPts val="0"/>
                        </a:spcAft>
                      </a:pPr>
                      <a:endParaRPr lang="pt-BR" sz="1400" b="1" kern="1200" dirty="0" smtClean="0">
                        <a:solidFill>
                          <a:schemeClr val="dk1"/>
                        </a:solidFill>
                        <a:effectLst/>
                        <a:latin typeface="+mn-lt"/>
                        <a:ea typeface="+mn-ea"/>
                        <a:cs typeface="+mn-cs"/>
                      </a:endParaRPr>
                    </a:p>
                    <a:p>
                      <a:pPr marL="0" algn="l" defTabSz="914400" rtl="0" eaLnBrk="1" latinLnBrk="0" hangingPunct="1">
                        <a:lnSpc>
                          <a:spcPts val="1200"/>
                        </a:lnSpc>
                        <a:spcAft>
                          <a:spcPts val="0"/>
                        </a:spcAft>
                      </a:pPr>
                      <a:r>
                        <a:rPr lang="pt-BR" sz="1400" b="1" kern="1200" dirty="0" smtClean="0">
                          <a:solidFill>
                            <a:schemeClr val="dk1"/>
                          </a:solidFill>
                          <a:effectLst/>
                          <a:latin typeface="+mn-lt"/>
                          <a:ea typeface="+mn-ea"/>
                          <a:cs typeface="+mn-cs"/>
                        </a:rPr>
                        <a:t>5</a:t>
                      </a:r>
                      <a:r>
                        <a:rPr lang="pt-BR" sz="1400" b="1" kern="1200" dirty="0">
                          <a:solidFill>
                            <a:schemeClr val="dk1"/>
                          </a:solidFill>
                          <a:effectLst/>
                          <a:latin typeface="+mn-lt"/>
                          <a:ea typeface="+mn-ea"/>
                          <a:cs typeface="+mn-cs"/>
                        </a:rPr>
                        <a:t>. Selecionar o Código de </a:t>
                      </a:r>
                      <a:endParaRPr lang="pt-BR" sz="1400" b="1" kern="1200" dirty="0" smtClean="0">
                        <a:solidFill>
                          <a:schemeClr val="dk1"/>
                        </a:solidFill>
                        <a:effectLst/>
                        <a:latin typeface="+mn-lt"/>
                        <a:ea typeface="+mn-ea"/>
                        <a:cs typeface="+mn-cs"/>
                      </a:endParaRPr>
                    </a:p>
                    <a:p>
                      <a:pPr marL="0" algn="l" defTabSz="914400" rtl="0" eaLnBrk="1" latinLnBrk="0" hangingPunct="1">
                        <a:lnSpc>
                          <a:spcPts val="1200"/>
                        </a:lnSpc>
                        <a:spcAft>
                          <a:spcPts val="0"/>
                        </a:spcAft>
                      </a:pPr>
                      <a:endParaRPr lang="pt-BR" sz="1400" b="1" kern="1200" dirty="0" smtClean="0">
                        <a:solidFill>
                          <a:schemeClr val="dk1"/>
                        </a:solidFill>
                        <a:effectLst/>
                        <a:latin typeface="+mn-lt"/>
                        <a:ea typeface="+mn-ea"/>
                        <a:cs typeface="+mn-cs"/>
                      </a:endParaRPr>
                    </a:p>
                    <a:p>
                      <a:pPr marL="0" algn="l" defTabSz="914400" rtl="0" eaLnBrk="1" latinLnBrk="0" hangingPunct="1">
                        <a:lnSpc>
                          <a:spcPts val="1200"/>
                        </a:lnSpc>
                        <a:spcAft>
                          <a:spcPts val="0"/>
                        </a:spcAft>
                      </a:pPr>
                      <a:r>
                        <a:rPr lang="pt-BR" sz="1400" b="1" kern="1200" dirty="0" smtClean="0">
                          <a:solidFill>
                            <a:schemeClr val="dk1"/>
                          </a:solidFill>
                          <a:effectLst/>
                          <a:latin typeface="+mn-lt"/>
                          <a:ea typeface="+mn-ea"/>
                          <a:cs typeface="+mn-cs"/>
                        </a:rPr>
                        <a:t>Identificação</a:t>
                      </a:r>
                      <a:r>
                        <a:rPr lang="pt-BR" sz="1400" b="1" kern="1200" dirty="0">
                          <a:solidFill>
                            <a:schemeClr val="dk1"/>
                          </a:solidFill>
                          <a:effectLst/>
                          <a:latin typeface="+mn-lt"/>
                          <a:ea typeface="+mn-ea"/>
                          <a:cs typeface="+mn-cs"/>
                        </a:rPr>
                        <a:t>.</a:t>
                      </a:r>
                    </a:p>
                  </a:txBody>
                  <a:tcPr marL="68580" marR="68580" marT="0" marB="0"/>
                </a:tc>
                <a:tc>
                  <a:txBody>
                    <a:bodyPr/>
                    <a:lstStyle/>
                    <a:p>
                      <a:pPr marL="0" algn="l" defTabSz="914400" rtl="0" eaLnBrk="1" latinLnBrk="0" hangingPunct="1">
                        <a:lnSpc>
                          <a:spcPts val="1200"/>
                        </a:lnSpc>
                        <a:spcAft>
                          <a:spcPts val="0"/>
                        </a:spcAft>
                      </a:pPr>
                      <a:endParaRPr lang="pt-BR" sz="1400" b="1" kern="1200" dirty="0" smtClean="0">
                        <a:solidFill>
                          <a:schemeClr val="dk1"/>
                        </a:solidFill>
                        <a:effectLst/>
                        <a:latin typeface="+mn-lt"/>
                        <a:ea typeface="+mn-ea"/>
                        <a:cs typeface="+mn-cs"/>
                      </a:endParaRPr>
                    </a:p>
                    <a:p>
                      <a:pPr marL="0" algn="l" defTabSz="914400" rtl="0" eaLnBrk="1" latinLnBrk="0" hangingPunct="1">
                        <a:lnSpc>
                          <a:spcPts val="1200"/>
                        </a:lnSpc>
                        <a:spcAft>
                          <a:spcPts val="0"/>
                        </a:spcAft>
                      </a:pPr>
                      <a:r>
                        <a:rPr lang="pt-BR" sz="1400" b="1" kern="1200" dirty="0" smtClean="0">
                          <a:solidFill>
                            <a:schemeClr val="dk1"/>
                          </a:solidFill>
                          <a:effectLst/>
                          <a:latin typeface="+mn-lt"/>
                          <a:ea typeface="+mn-ea"/>
                          <a:cs typeface="+mn-cs"/>
                        </a:rPr>
                        <a:t>6</a:t>
                      </a:r>
                      <a:r>
                        <a:rPr lang="pt-BR" sz="1400" b="1" kern="1200" dirty="0">
                          <a:solidFill>
                            <a:schemeClr val="dk1"/>
                          </a:solidFill>
                          <a:effectLst/>
                          <a:latin typeface="+mn-lt"/>
                          <a:ea typeface="+mn-ea"/>
                          <a:cs typeface="+mn-cs"/>
                        </a:rPr>
                        <a:t>. Alterar os campos:</a:t>
                      </a:r>
                    </a:p>
                    <a:p>
                      <a:pPr marL="0" algn="l" defTabSz="914400" rtl="0" eaLnBrk="1" latinLnBrk="0" hangingPunct="1">
                        <a:lnSpc>
                          <a:spcPts val="1200"/>
                        </a:lnSpc>
                        <a:spcAft>
                          <a:spcPts val="0"/>
                        </a:spcAft>
                      </a:pPr>
                      <a:endParaRPr lang="pt-BR" sz="1400" b="1" kern="1200" dirty="0" smtClean="0">
                        <a:solidFill>
                          <a:schemeClr val="dk1"/>
                        </a:solidFill>
                        <a:effectLst/>
                        <a:latin typeface="+mn-lt"/>
                        <a:ea typeface="+mn-ea"/>
                        <a:cs typeface="+mn-cs"/>
                      </a:endParaRPr>
                    </a:p>
                    <a:p>
                      <a:pPr marL="0" algn="l" defTabSz="914400" rtl="0" eaLnBrk="1" latinLnBrk="0" hangingPunct="1">
                        <a:lnSpc>
                          <a:spcPts val="1200"/>
                        </a:lnSpc>
                        <a:spcAft>
                          <a:spcPts val="0"/>
                        </a:spcAft>
                      </a:pPr>
                      <a:r>
                        <a:rPr lang="pt-BR" sz="1400" b="1" kern="1200" dirty="0" smtClean="0">
                          <a:solidFill>
                            <a:schemeClr val="dk1"/>
                          </a:solidFill>
                          <a:effectLst/>
                          <a:latin typeface="+mn-lt"/>
                          <a:ea typeface="+mn-ea"/>
                          <a:cs typeface="+mn-cs"/>
                        </a:rPr>
                        <a:t>-</a:t>
                      </a:r>
                      <a:r>
                        <a:rPr lang="pt-BR" sz="1400" b="1" kern="1200" dirty="0">
                          <a:solidFill>
                            <a:schemeClr val="dk1"/>
                          </a:solidFill>
                          <a:effectLst/>
                          <a:latin typeface="+mn-lt"/>
                          <a:ea typeface="+mn-ea"/>
                          <a:cs typeface="+mn-cs"/>
                        </a:rPr>
                        <a:t>Nome da Cidade onde está </a:t>
                      </a:r>
                      <a:endParaRPr lang="pt-BR" sz="1400" b="1" kern="1200" dirty="0" smtClean="0">
                        <a:solidFill>
                          <a:schemeClr val="dk1"/>
                        </a:solidFill>
                        <a:effectLst/>
                        <a:latin typeface="+mn-lt"/>
                        <a:ea typeface="+mn-ea"/>
                        <a:cs typeface="+mn-cs"/>
                      </a:endParaRPr>
                    </a:p>
                    <a:p>
                      <a:pPr marL="0" algn="l" defTabSz="914400" rtl="0" eaLnBrk="1" latinLnBrk="0" hangingPunct="1">
                        <a:lnSpc>
                          <a:spcPts val="1200"/>
                        </a:lnSpc>
                        <a:spcAft>
                          <a:spcPts val="0"/>
                        </a:spcAft>
                      </a:pPr>
                      <a:endParaRPr lang="pt-BR" sz="1400" b="1" kern="1200" dirty="0" smtClean="0">
                        <a:solidFill>
                          <a:schemeClr val="dk1"/>
                        </a:solidFill>
                        <a:effectLst/>
                        <a:latin typeface="+mn-lt"/>
                        <a:ea typeface="+mn-ea"/>
                        <a:cs typeface="+mn-cs"/>
                      </a:endParaRPr>
                    </a:p>
                    <a:p>
                      <a:pPr marL="0" algn="l" defTabSz="914400" rtl="0" eaLnBrk="1" latinLnBrk="0" hangingPunct="1">
                        <a:lnSpc>
                          <a:spcPts val="1200"/>
                        </a:lnSpc>
                        <a:spcAft>
                          <a:spcPts val="0"/>
                        </a:spcAft>
                      </a:pPr>
                      <a:r>
                        <a:rPr lang="pt-BR" sz="1400" b="1" kern="1200" dirty="0" smtClean="0">
                          <a:solidFill>
                            <a:schemeClr val="dk1"/>
                          </a:solidFill>
                          <a:effectLst/>
                          <a:latin typeface="+mn-lt"/>
                          <a:ea typeface="+mn-ea"/>
                          <a:cs typeface="+mn-cs"/>
                        </a:rPr>
                        <a:t>localizada </a:t>
                      </a:r>
                      <a:r>
                        <a:rPr lang="pt-BR" sz="1400" b="1" kern="1200" dirty="0">
                          <a:solidFill>
                            <a:schemeClr val="dk1"/>
                          </a:solidFill>
                          <a:effectLst/>
                          <a:latin typeface="+mn-lt"/>
                          <a:ea typeface="+mn-ea"/>
                          <a:cs typeface="+mn-cs"/>
                        </a:rPr>
                        <a:t>a PCD;</a:t>
                      </a:r>
                    </a:p>
                    <a:p>
                      <a:pPr marL="0" algn="l" defTabSz="914400" rtl="0" eaLnBrk="1" latinLnBrk="0" hangingPunct="1">
                        <a:lnSpc>
                          <a:spcPts val="1200"/>
                        </a:lnSpc>
                        <a:spcAft>
                          <a:spcPts val="0"/>
                        </a:spcAft>
                      </a:pPr>
                      <a:endParaRPr lang="pt-BR" sz="1400" b="1" kern="1200" dirty="0" smtClean="0">
                        <a:solidFill>
                          <a:schemeClr val="dk1"/>
                        </a:solidFill>
                        <a:effectLst/>
                        <a:latin typeface="+mn-lt"/>
                        <a:ea typeface="+mn-ea"/>
                        <a:cs typeface="+mn-cs"/>
                      </a:endParaRPr>
                    </a:p>
                    <a:p>
                      <a:pPr marL="0" algn="l" defTabSz="914400" rtl="0" eaLnBrk="1" latinLnBrk="0" hangingPunct="1">
                        <a:lnSpc>
                          <a:spcPts val="1200"/>
                        </a:lnSpc>
                        <a:spcAft>
                          <a:spcPts val="0"/>
                        </a:spcAft>
                      </a:pPr>
                      <a:r>
                        <a:rPr lang="pt-BR" sz="1400" b="1" kern="1200" dirty="0" smtClean="0">
                          <a:solidFill>
                            <a:schemeClr val="dk1"/>
                          </a:solidFill>
                          <a:effectLst/>
                          <a:latin typeface="+mn-lt"/>
                          <a:ea typeface="+mn-ea"/>
                          <a:cs typeface="+mn-cs"/>
                        </a:rPr>
                        <a:t>-</a:t>
                      </a:r>
                      <a:r>
                        <a:rPr lang="pt-BR" sz="1400" b="1" kern="1200" dirty="0">
                          <a:solidFill>
                            <a:schemeClr val="dk1"/>
                          </a:solidFill>
                          <a:effectLst/>
                          <a:latin typeface="+mn-lt"/>
                          <a:ea typeface="+mn-ea"/>
                          <a:cs typeface="+mn-cs"/>
                        </a:rPr>
                        <a:t>Estado;</a:t>
                      </a:r>
                    </a:p>
                    <a:p>
                      <a:pPr marL="0" algn="l" defTabSz="914400" rtl="0" eaLnBrk="1" latinLnBrk="0" hangingPunct="1">
                        <a:lnSpc>
                          <a:spcPts val="1200"/>
                        </a:lnSpc>
                        <a:spcAft>
                          <a:spcPts val="0"/>
                        </a:spcAft>
                      </a:pPr>
                      <a:endParaRPr lang="pt-BR" sz="1400" b="1" kern="1200" dirty="0" smtClean="0">
                        <a:solidFill>
                          <a:schemeClr val="dk1"/>
                        </a:solidFill>
                        <a:effectLst/>
                        <a:latin typeface="+mn-lt"/>
                        <a:ea typeface="+mn-ea"/>
                        <a:cs typeface="+mn-cs"/>
                      </a:endParaRPr>
                    </a:p>
                    <a:p>
                      <a:pPr marL="0" algn="l" defTabSz="914400" rtl="0" eaLnBrk="1" latinLnBrk="0" hangingPunct="1">
                        <a:lnSpc>
                          <a:spcPts val="1200"/>
                        </a:lnSpc>
                        <a:spcAft>
                          <a:spcPts val="0"/>
                        </a:spcAft>
                      </a:pPr>
                      <a:r>
                        <a:rPr lang="pt-BR" sz="1400" b="1" kern="1200" dirty="0" smtClean="0">
                          <a:solidFill>
                            <a:schemeClr val="dk1"/>
                          </a:solidFill>
                          <a:effectLst/>
                          <a:latin typeface="+mn-lt"/>
                          <a:ea typeface="+mn-ea"/>
                          <a:cs typeface="+mn-cs"/>
                        </a:rPr>
                        <a:t>-</a:t>
                      </a:r>
                      <a:r>
                        <a:rPr lang="pt-BR" sz="1400" b="1" kern="1200" dirty="0">
                          <a:solidFill>
                            <a:schemeClr val="dk1"/>
                          </a:solidFill>
                          <a:effectLst/>
                          <a:latin typeface="+mn-lt"/>
                          <a:ea typeface="+mn-ea"/>
                          <a:cs typeface="+mn-cs"/>
                        </a:rPr>
                        <a:t>País;</a:t>
                      </a:r>
                      <a:br>
                        <a:rPr lang="pt-BR" sz="1400" b="1" kern="1200" dirty="0">
                          <a:solidFill>
                            <a:schemeClr val="dk1"/>
                          </a:solidFill>
                          <a:effectLst/>
                          <a:latin typeface="+mn-lt"/>
                          <a:ea typeface="+mn-ea"/>
                          <a:cs typeface="+mn-cs"/>
                        </a:rPr>
                      </a:br>
                      <a:endParaRPr lang="pt-BR" sz="1400" b="1" kern="1200" dirty="0" smtClean="0">
                        <a:solidFill>
                          <a:schemeClr val="dk1"/>
                        </a:solidFill>
                        <a:effectLst/>
                        <a:latin typeface="+mn-lt"/>
                        <a:ea typeface="+mn-ea"/>
                        <a:cs typeface="+mn-cs"/>
                      </a:endParaRPr>
                    </a:p>
                    <a:p>
                      <a:pPr marL="0" algn="l" defTabSz="914400" rtl="0" eaLnBrk="1" latinLnBrk="0" hangingPunct="1">
                        <a:lnSpc>
                          <a:spcPts val="1200"/>
                        </a:lnSpc>
                        <a:spcAft>
                          <a:spcPts val="0"/>
                        </a:spcAft>
                      </a:pPr>
                      <a:r>
                        <a:rPr lang="pt-BR" sz="1400" b="1" kern="1200" dirty="0" smtClean="0">
                          <a:solidFill>
                            <a:schemeClr val="dk1"/>
                          </a:solidFill>
                          <a:effectLst/>
                          <a:latin typeface="+mn-lt"/>
                          <a:ea typeface="+mn-ea"/>
                          <a:cs typeface="+mn-cs"/>
                        </a:rPr>
                        <a:t>-</a:t>
                      </a:r>
                      <a:r>
                        <a:rPr lang="pt-BR" sz="1400" b="1" kern="1200" dirty="0">
                          <a:solidFill>
                            <a:schemeClr val="dk1"/>
                          </a:solidFill>
                          <a:effectLst/>
                          <a:latin typeface="+mn-lt"/>
                          <a:ea typeface="+mn-ea"/>
                          <a:cs typeface="+mn-cs"/>
                        </a:rPr>
                        <a:t>Código de Identificação.</a:t>
                      </a:r>
                      <a:br>
                        <a:rPr lang="pt-BR" sz="1400" b="1" kern="1200" dirty="0">
                          <a:solidFill>
                            <a:schemeClr val="dk1"/>
                          </a:solidFill>
                          <a:effectLst/>
                          <a:latin typeface="+mn-lt"/>
                          <a:ea typeface="+mn-ea"/>
                          <a:cs typeface="+mn-cs"/>
                        </a:rPr>
                      </a:br>
                      <a:endParaRPr lang="pt-BR" sz="1400" b="1" kern="1200" dirty="0" smtClean="0">
                        <a:solidFill>
                          <a:schemeClr val="dk1"/>
                        </a:solidFill>
                        <a:effectLst/>
                        <a:latin typeface="+mn-lt"/>
                        <a:ea typeface="+mn-ea"/>
                        <a:cs typeface="+mn-cs"/>
                      </a:endParaRPr>
                    </a:p>
                    <a:p>
                      <a:pPr marL="0" algn="l" defTabSz="914400" rtl="0" eaLnBrk="1" latinLnBrk="0" hangingPunct="1">
                        <a:lnSpc>
                          <a:spcPts val="1200"/>
                        </a:lnSpc>
                        <a:spcAft>
                          <a:spcPts val="0"/>
                        </a:spcAft>
                      </a:pPr>
                      <a:r>
                        <a:rPr lang="pt-BR" sz="1400" b="1" kern="1200" dirty="0" smtClean="0">
                          <a:solidFill>
                            <a:schemeClr val="dk1"/>
                          </a:solidFill>
                          <a:effectLst/>
                          <a:latin typeface="+mn-lt"/>
                          <a:ea typeface="+mn-ea"/>
                          <a:cs typeface="+mn-cs"/>
                        </a:rPr>
                        <a:t>-</a:t>
                      </a:r>
                      <a:r>
                        <a:rPr lang="pt-BR" sz="1400" b="1" kern="1200" dirty="0">
                          <a:solidFill>
                            <a:schemeClr val="dk1"/>
                          </a:solidFill>
                          <a:effectLst/>
                          <a:latin typeface="+mn-lt"/>
                          <a:ea typeface="+mn-ea"/>
                          <a:cs typeface="+mn-cs"/>
                        </a:rPr>
                        <a:t>Localização(latitude e longitude);</a:t>
                      </a:r>
                    </a:p>
                    <a:p>
                      <a:pPr marL="0" algn="l" defTabSz="914400" rtl="0" eaLnBrk="1" latinLnBrk="0" hangingPunct="1">
                        <a:lnSpc>
                          <a:spcPts val="1200"/>
                        </a:lnSpc>
                        <a:spcAft>
                          <a:spcPts val="0"/>
                        </a:spcAft>
                      </a:pPr>
                      <a:endParaRPr lang="pt-BR" sz="1400" b="1" kern="1200" dirty="0" smtClean="0">
                        <a:solidFill>
                          <a:schemeClr val="dk1"/>
                        </a:solidFill>
                        <a:effectLst/>
                        <a:latin typeface="+mn-lt"/>
                        <a:ea typeface="+mn-ea"/>
                        <a:cs typeface="+mn-cs"/>
                      </a:endParaRPr>
                    </a:p>
                    <a:p>
                      <a:pPr marL="0" algn="l" defTabSz="914400" rtl="0" eaLnBrk="1" latinLnBrk="0" hangingPunct="1">
                        <a:lnSpc>
                          <a:spcPts val="1200"/>
                        </a:lnSpc>
                        <a:spcAft>
                          <a:spcPts val="0"/>
                        </a:spcAft>
                      </a:pPr>
                      <a:r>
                        <a:rPr lang="pt-BR" sz="1400" b="1" kern="1200" dirty="0" smtClean="0">
                          <a:solidFill>
                            <a:schemeClr val="dk1"/>
                          </a:solidFill>
                          <a:effectLst/>
                          <a:latin typeface="+mn-lt"/>
                          <a:ea typeface="+mn-ea"/>
                          <a:cs typeface="+mn-cs"/>
                        </a:rPr>
                        <a:t>-</a:t>
                      </a:r>
                      <a:r>
                        <a:rPr lang="pt-BR" sz="1400" b="1" kern="1200" dirty="0">
                          <a:solidFill>
                            <a:schemeClr val="dk1"/>
                          </a:solidFill>
                          <a:effectLst/>
                          <a:latin typeface="+mn-lt"/>
                          <a:ea typeface="+mn-ea"/>
                          <a:cs typeface="+mn-cs"/>
                        </a:rPr>
                        <a:t>Fotos.</a:t>
                      </a:r>
                    </a:p>
                    <a:p>
                      <a:pPr marL="0" algn="l" defTabSz="914400" rtl="0" eaLnBrk="1" latinLnBrk="0" hangingPunct="1">
                        <a:lnSpc>
                          <a:spcPts val="1200"/>
                        </a:lnSpc>
                        <a:spcAft>
                          <a:spcPts val="0"/>
                        </a:spcAft>
                      </a:pPr>
                      <a:endParaRPr lang="pt-BR" sz="1400" b="1" kern="1200" dirty="0" smtClean="0">
                        <a:solidFill>
                          <a:schemeClr val="dk1"/>
                        </a:solidFill>
                        <a:effectLst/>
                        <a:latin typeface="+mn-lt"/>
                        <a:ea typeface="+mn-ea"/>
                        <a:cs typeface="+mn-cs"/>
                      </a:endParaRPr>
                    </a:p>
                    <a:p>
                      <a:pPr marL="0" algn="l" defTabSz="914400" rtl="0" eaLnBrk="1" latinLnBrk="0" hangingPunct="1">
                        <a:lnSpc>
                          <a:spcPts val="1200"/>
                        </a:lnSpc>
                        <a:spcAft>
                          <a:spcPts val="0"/>
                        </a:spcAft>
                      </a:pPr>
                      <a:r>
                        <a:rPr lang="pt-BR" sz="1400" b="1" kern="1200" dirty="0" smtClean="0">
                          <a:solidFill>
                            <a:schemeClr val="dk1"/>
                          </a:solidFill>
                          <a:effectLst/>
                          <a:latin typeface="+mn-lt"/>
                          <a:ea typeface="+mn-ea"/>
                          <a:cs typeface="+mn-cs"/>
                        </a:rPr>
                        <a:t>Com </a:t>
                      </a:r>
                      <a:r>
                        <a:rPr lang="pt-BR" sz="1400" b="1" kern="1200" dirty="0">
                          <a:solidFill>
                            <a:schemeClr val="dk1"/>
                          </a:solidFill>
                          <a:effectLst/>
                          <a:latin typeface="+mn-lt"/>
                          <a:ea typeface="+mn-ea"/>
                          <a:cs typeface="+mn-cs"/>
                        </a:rPr>
                        <a:t>as informações da PCD selecionada</a:t>
                      </a:r>
                      <a:r>
                        <a:rPr lang="pt-BR" sz="1400" b="1" kern="1200" dirty="0" smtClean="0">
                          <a:solidFill>
                            <a:schemeClr val="dk1"/>
                          </a:solidFill>
                          <a:effectLst/>
                          <a:latin typeface="+mn-lt"/>
                          <a:ea typeface="+mn-ea"/>
                          <a:cs typeface="+mn-cs"/>
                        </a:rPr>
                        <a:t>.</a:t>
                      </a:r>
                    </a:p>
                    <a:p>
                      <a:pPr marL="0" algn="l" defTabSz="914400" rtl="0" eaLnBrk="1" latinLnBrk="0" hangingPunct="1">
                        <a:lnSpc>
                          <a:spcPts val="1200"/>
                        </a:lnSpc>
                        <a:spcAft>
                          <a:spcPts val="0"/>
                        </a:spcAft>
                      </a:pPr>
                      <a:endParaRPr lang="pt-BR" sz="1400" b="1" kern="1200" dirty="0">
                        <a:solidFill>
                          <a:schemeClr val="dk1"/>
                        </a:solidFill>
                        <a:effectLst/>
                        <a:latin typeface="+mn-lt"/>
                        <a:ea typeface="+mn-ea"/>
                        <a:cs typeface="+mn-cs"/>
                      </a:endParaRPr>
                    </a:p>
                  </a:txBody>
                  <a:tcPr marL="68580" marR="68580" marT="0" marB="0"/>
                </a:tc>
                <a:extLst>
                  <a:ext uri="{0D108BD9-81ED-4DB2-BD59-A6C34878D82A}">
                    <a16:rowId xmlns:a16="http://schemas.microsoft.com/office/drawing/2014/main" val="3292739406"/>
                  </a:ext>
                </a:extLst>
              </a:tr>
            </a:tbl>
          </a:graphicData>
        </a:graphic>
      </p:graphicFrame>
    </p:spTree>
    <p:extLst>
      <p:ext uri="{BB962C8B-B14F-4D97-AF65-F5344CB8AC3E}">
        <p14:creationId xmlns:p14="http://schemas.microsoft.com/office/powerpoint/2010/main" val="3366319426"/>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ela 3"/>
          <p:cNvGraphicFramePr>
            <a:graphicFrameLocks noGrp="1"/>
          </p:cNvGraphicFramePr>
          <p:nvPr>
            <p:extLst>
              <p:ext uri="{D42A27DB-BD31-4B8C-83A1-F6EECF244321}">
                <p14:modId xmlns:p14="http://schemas.microsoft.com/office/powerpoint/2010/main" val="649190828"/>
              </p:ext>
            </p:extLst>
          </p:nvPr>
        </p:nvGraphicFramePr>
        <p:xfrm>
          <a:off x="2032000" y="973666"/>
          <a:ext cx="8128000" cy="1621616"/>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749066052"/>
                    </a:ext>
                  </a:extLst>
                </a:gridCol>
                <a:gridCol w="4064000">
                  <a:extLst>
                    <a:ext uri="{9D8B030D-6E8A-4147-A177-3AD203B41FA5}">
                      <a16:colId xmlns:a16="http://schemas.microsoft.com/office/drawing/2014/main" val="2715860902"/>
                    </a:ext>
                  </a:extLst>
                </a:gridCol>
              </a:tblGrid>
              <a:tr h="810808">
                <a:tc>
                  <a:txBody>
                    <a:bodyPr/>
                    <a:lstStyle/>
                    <a:p>
                      <a:pPr marL="0" algn="l" defTabSz="914400" rtl="0" eaLnBrk="1" latinLnBrk="0" hangingPunct="1">
                        <a:lnSpc>
                          <a:spcPts val="1200"/>
                        </a:lnSpc>
                        <a:spcAft>
                          <a:spcPts val="0"/>
                        </a:spcAft>
                      </a:pPr>
                      <a:endParaRPr lang="pt-BR" sz="1600" b="1" kern="1200" dirty="0" smtClean="0">
                        <a:solidFill>
                          <a:schemeClr val="dk1"/>
                        </a:solidFill>
                        <a:effectLst/>
                        <a:latin typeface="+mn-lt"/>
                        <a:ea typeface="+mn-ea"/>
                        <a:cs typeface="+mn-cs"/>
                      </a:endParaRPr>
                    </a:p>
                    <a:p>
                      <a:pPr marL="0" algn="l" defTabSz="914400" rtl="0" eaLnBrk="1" latinLnBrk="0" hangingPunct="1">
                        <a:lnSpc>
                          <a:spcPts val="1200"/>
                        </a:lnSpc>
                        <a:spcAft>
                          <a:spcPts val="0"/>
                        </a:spcAft>
                      </a:pPr>
                      <a:r>
                        <a:rPr lang="pt-BR" sz="1600" b="1" kern="1200" dirty="0" smtClean="0">
                          <a:solidFill>
                            <a:schemeClr val="dk1"/>
                          </a:solidFill>
                          <a:effectLst/>
                          <a:latin typeface="+mn-lt"/>
                          <a:ea typeface="+mn-ea"/>
                          <a:cs typeface="+mn-cs"/>
                        </a:rPr>
                        <a:t>7</a:t>
                      </a:r>
                      <a:r>
                        <a:rPr lang="pt-BR" sz="1600" b="1" kern="1200" dirty="0">
                          <a:solidFill>
                            <a:schemeClr val="dk1"/>
                          </a:solidFill>
                          <a:effectLst/>
                          <a:latin typeface="+mn-lt"/>
                          <a:ea typeface="+mn-ea"/>
                          <a:cs typeface="+mn-cs"/>
                        </a:rPr>
                        <a:t>. Clicar no botão salvar.</a:t>
                      </a:r>
                    </a:p>
                  </a:txBody>
                  <a:tcPr marL="68580" marR="68580" marT="0" marB="0">
                    <a:solidFill>
                      <a:schemeClr val="accent4">
                        <a:lumMod val="40000"/>
                        <a:lumOff val="60000"/>
                      </a:schemeClr>
                    </a:solidFill>
                  </a:tcPr>
                </a:tc>
                <a:tc>
                  <a:txBody>
                    <a:bodyPr/>
                    <a:lstStyle/>
                    <a:p>
                      <a:pPr marL="0" algn="l" defTabSz="914400" rtl="0" eaLnBrk="1" latinLnBrk="0" hangingPunct="1">
                        <a:lnSpc>
                          <a:spcPts val="1200"/>
                        </a:lnSpc>
                        <a:spcAft>
                          <a:spcPts val="0"/>
                        </a:spcAft>
                      </a:pPr>
                      <a:endParaRPr lang="pt-BR" sz="1600" b="1" kern="1200" dirty="0" smtClean="0">
                        <a:solidFill>
                          <a:schemeClr val="dk1"/>
                        </a:solidFill>
                        <a:effectLst/>
                        <a:latin typeface="+mn-lt"/>
                        <a:ea typeface="+mn-ea"/>
                        <a:cs typeface="+mn-cs"/>
                      </a:endParaRPr>
                    </a:p>
                    <a:p>
                      <a:pPr marL="0" algn="l" defTabSz="914400" rtl="0" eaLnBrk="1" latinLnBrk="0" hangingPunct="1">
                        <a:lnSpc>
                          <a:spcPts val="1200"/>
                        </a:lnSpc>
                        <a:spcAft>
                          <a:spcPts val="0"/>
                        </a:spcAft>
                      </a:pPr>
                      <a:r>
                        <a:rPr lang="pt-BR" sz="1600" b="1" kern="1200" dirty="0" smtClean="0">
                          <a:solidFill>
                            <a:schemeClr val="dk1"/>
                          </a:solidFill>
                          <a:effectLst/>
                          <a:latin typeface="+mn-lt"/>
                          <a:ea typeface="+mn-ea"/>
                          <a:cs typeface="+mn-cs"/>
                        </a:rPr>
                        <a:t>8</a:t>
                      </a:r>
                      <a:r>
                        <a:rPr lang="pt-BR" sz="1600" b="1" kern="1200" dirty="0">
                          <a:solidFill>
                            <a:schemeClr val="dk1"/>
                          </a:solidFill>
                          <a:effectLst/>
                          <a:latin typeface="+mn-lt"/>
                          <a:ea typeface="+mn-ea"/>
                          <a:cs typeface="+mn-cs"/>
                        </a:rPr>
                        <a:t>. Altera as informações da PCD </a:t>
                      </a:r>
                      <a:endParaRPr lang="pt-BR" sz="1600" b="1" kern="1200" dirty="0" smtClean="0">
                        <a:solidFill>
                          <a:schemeClr val="dk1"/>
                        </a:solidFill>
                        <a:effectLst/>
                        <a:latin typeface="+mn-lt"/>
                        <a:ea typeface="+mn-ea"/>
                        <a:cs typeface="+mn-cs"/>
                      </a:endParaRPr>
                    </a:p>
                    <a:p>
                      <a:pPr marL="0" algn="l" defTabSz="914400" rtl="0" eaLnBrk="1" latinLnBrk="0" hangingPunct="1">
                        <a:lnSpc>
                          <a:spcPts val="1200"/>
                        </a:lnSpc>
                        <a:spcAft>
                          <a:spcPts val="0"/>
                        </a:spcAft>
                      </a:pPr>
                      <a:endParaRPr lang="pt-BR" sz="1600" b="1" kern="1200" dirty="0" smtClean="0">
                        <a:solidFill>
                          <a:schemeClr val="dk1"/>
                        </a:solidFill>
                        <a:effectLst/>
                        <a:latin typeface="+mn-lt"/>
                        <a:ea typeface="+mn-ea"/>
                        <a:cs typeface="+mn-cs"/>
                      </a:endParaRPr>
                    </a:p>
                    <a:p>
                      <a:pPr marL="0" algn="l" defTabSz="914400" rtl="0" eaLnBrk="1" latinLnBrk="0" hangingPunct="1">
                        <a:lnSpc>
                          <a:spcPts val="1200"/>
                        </a:lnSpc>
                        <a:spcAft>
                          <a:spcPts val="0"/>
                        </a:spcAft>
                      </a:pPr>
                      <a:r>
                        <a:rPr lang="pt-BR" sz="1600" b="1" kern="1200" dirty="0" smtClean="0">
                          <a:solidFill>
                            <a:schemeClr val="dk1"/>
                          </a:solidFill>
                          <a:effectLst/>
                          <a:latin typeface="+mn-lt"/>
                          <a:ea typeface="+mn-ea"/>
                          <a:cs typeface="+mn-cs"/>
                        </a:rPr>
                        <a:t>selecionada </a:t>
                      </a:r>
                      <a:r>
                        <a:rPr lang="pt-BR" sz="1600" b="1" kern="1200" dirty="0">
                          <a:solidFill>
                            <a:schemeClr val="dk1"/>
                          </a:solidFill>
                          <a:effectLst/>
                          <a:latin typeface="+mn-lt"/>
                          <a:ea typeface="+mn-ea"/>
                          <a:cs typeface="+mn-cs"/>
                        </a:rPr>
                        <a:t>no Banco de Dados.</a:t>
                      </a:r>
                    </a:p>
                  </a:txBody>
                  <a:tcPr marL="68580" marR="68580" marT="0" marB="0">
                    <a:solidFill>
                      <a:schemeClr val="accent4">
                        <a:lumMod val="40000"/>
                        <a:lumOff val="60000"/>
                      </a:schemeClr>
                    </a:solidFill>
                  </a:tcPr>
                </a:tc>
                <a:extLst>
                  <a:ext uri="{0D108BD9-81ED-4DB2-BD59-A6C34878D82A}">
                    <a16:rowId xmlns:a16="http://schemas.microsoft.com/office/drawing/2014/main" val="3693187094"/>
                  </a:ext>
                </a:extLst>
              </a:tr>
              <a:tr h="810808">
                <a:tc>
                  <a:txBody>
                    <a:bodyPr/>
                    <a:lstStyle/>
                    <a:p>
                      <a:pPr marL="0" algn="l" defTabSz="914400" rtl="0" eaLnBrk="1" latinLnBrk="0" hangingPunct="1">
                        <a:lnSpc>
                          <a:spcPts val="1200"/>
                        </a:lnSpc>
                        <a:spcAft>
                          <a:spcPts val="0"/>
                        </a:spcAft>
                      </a:pPr>
                      <a:endParaRPr lang="pt-BR" sz="1600" b="1" kern="1200" dirty="0" smtClean="0">
                        <a:solidFill>
                          <a:schemeClr val="dk1"/>
                        </a:solidFill>
                        <a:effectLst/>
                        <a:latin typeface="+mn-lt"/>
                        <a:ea typeface="+mn-ea"/>
                        <a:cs typeface="+mn-cs"/>
                      </a:endParaRPr>
                    </a:p>
                    <a:p>
                      <a:pPr marL="0" algn="l" defTabSz="914400" rtl="0" eaLnBrk="1" latinLnBrk="0" hangingPunct="1">
                        <a:lnSpc>
                          <a:spcPts val="1200"/>
                        </a:lnSpc>
                        <a:spcAft>
                          <a:spcPts val="0"/>
                        </a:spcAft>
                      </a:pPr>
                      <a:r>
                        <a:rPr lang="pt-BR" sz="1600" b="1" kern="1200" dirty="0" smtClean="0">
                          <a:solidFill>
                            <a:schemeClr val="dk1"/>
                          </a:solidFill>
                          <a:effectLst/>
                          <a:latin typeface="+mn-lt"/>
                          <a:ea typeface="+mn-ea"/>
                          <a:cs typeface="+mn-cs"/>
                        </a:rPr>
                        <a:t>9</a:t>
                      </a:r>
                      <a:r>
                        <a:rPr lang="pt-BR" sz="1600" b="1" kern="1200" dirty="0">
                          <a:solidFill>
                            <a:schemeClr val="dk1"/>
                          </a:solidFill>
                          <a:effectLst/>
                          <a:latin typeface="+mn-lt"/>
                          <a:ea typeface="+mn-ea"/>
                          <a:cs typeface="+mn-cs"/>
                        </a:rPr>
                        <a:t>. Retornar ao passo 3 do Fluxo </a:t>
                      </a:r>
                      <a:endParaRPr lang="pt-BR" sz="1600" b="1" kern="1200" dirty="0" smtClean="0">
                        <a:solidFill>
                          <a:schemeClr val="dk1"/>
                        </a:solidFill>
                        <a:effectLst/>
                        <a:latin typeface="+mn-lt"/>
                        <a:ea typeface="+mn-ea"/>
                        <a:cs typeface="+mn-cs"/>
                      </a:endParaRPr>
                    </a:p>
                    <a:p>
                      <a:pPr marL="0" algn="l" defTabSz="914400" rtl="0" eaLnBrk="1" latinLnBrk="0" hangingPunct="1">
                        <a:lnSpc>
                          <a:spcPts val="1200"/>
                        </a:lnSpc>
                        <a:spcAft>
                          <a:spcPts val="0"/>
                        </a:spcAft>
                      </a:pPr>
                      <a:endParaRPr lang="pt-BR" sz="1600" b="1" kern="1200" dirty="0" smtClean="0">
                        <a:solidFill>
                          <a:schemeClr val="dk1"/>
                        </a:solidFill>
                        <a:effectLst/>
                        <a:latin typeface="+mn-lt"/>
                        <a:ea typeface="+mn-ea"/>
                        <a:cs typeface="+mn-cs"/>
                      </a:endParaRPr>
                    </a:p>
                    <a:p>
                      <a:pPr marL="0" algn="l" defTabSz="914400" rtl="0" eaLnBrk="1" latinLnBrk="0" hangingPunct="1">
                        <a:lnSpc>
                          <a:spcPts val="1200"/>
                        </a:lnSpc>
                        <a:spcAft>
                          <a:spcPts val="0"/>
                        </a:spcAft>
                      </a:pPr>
                      <a:r>
                        <a:rPr lang="pt-BR" sz="1600" b="1" kern="1200" dirty="0" smtClean="0">
                          <a:solidFill>
                            <a:schemeClr val="dk1"/>
                          </a:solidFill>
                          <a:effectLst/>
                          <a:latin typeface="+mn-lt"/>
                          <a:ea typeface="+mn-ea"/>
                          <a:cs typeface="+mn-cs"/>
                        </a:rPr>
                        <a:t>Principal</a:t>
                      </a:r>
                      <a:r>
                        <a:rPr lang="pt-BR" sz="1600" b="1" kern="1200" dirty="0">
                          <a:solidFill>
                            <a:schemeClr val="dk1"/>
                          </a:solidFill>
                          <a:effectLst/>
                          <a:latin typeface="+mn-lt"/>
                          <a:ea typeface="+mn-ea"/>
                          <a:cs typeface="+mn-cs"/>
                        </a:rPr>
                        <a:t>.</a:t>
                      </a:r>
                    </a:p>
                  </a:txBody>
                  <a:tcPr marL="68580" marR="68580" marT="0" marB="0">
                    <a:solidFill>
                      <a:schemeClr val="accent4">
                        <a:lumMod val="40000"/>
                        <a:lumOff val="60000"/>
                      </a:schemeClr>
                    </a:solidFill>
                  </a:tcPr>
                </a:tc>
                <a:tc>
                  <a:txBody>
                    <a:bodyPr/>
                    <a:lstStyle/>
                    <a:p>
                      <a:pPr marL="0" algn="l" defTabSz="914400" rtl="0" eaLnBrk="1" latinLnBrk="0" hangingPunct="1">
                        <a:lnSpc>
                          <a:spcPts val="1200"/>
                        </a:lnSpc>
                        <a:spcAft>
                          <a:spcPts val="0"/>
                        </a:spcAft>
                      </a:pPr>
                      <a:r>
                        <a:rPr lang="pt-BR" sz="1600" b="1" kern="1200" dirty="0">
                          <a:solidFill>
                            <a:schemeClr val="dk1"/>
                          </a:solidFill>
                          <a:effectLst/>
                          <a:latin typeface="+mn-lt"/>
                          <a:ea typeface="+mn-ea"/>
                          <a:cs typeface="+mn-cs"/>
                        </a:rPr>
                        <a:t> </a:t>
                      </a:r>
                    </a:p>
                  </a:txBody>
                  <a:tcPr marL="68580" marR="68580" marT="0" marB="0">
                    <a:solidFill>
                      <a:schemeClr val="accent4">
                        <a:lumMod val="40000"/>
                        <a:lumOff val="60000"/>
                      </a:schemeClr>
                    </a:solidFill>
                  </a:tcPr>
                </a:tc>
                <a:extLst>
                  <a:ext uri="{0D108BD9-81ED-4DB2-BD59-A6C34878D82A}">
                    <a16:rowId xmlns:a16="http://schemas.microsoft.com/office/drawing/2014/main" val="1632930932"/>
                  </a:ext>
                </a:extLst>
              </a:tr>
            </a:tbl>
          </a:graphicData>
        </a:graphic>
      </p:graphicFrame>
    </p:spTree>
    <p:extLst>
      <p:ext uri="{BB962C8B-B14F-4D97-AF65-F5344CB8AC3E}">
        <p14:creationId xmlns:p14="http://schemas.microsoft.com/office/powerpoint/2010/main" val="2395473630"/>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ela 3"/>
          <p:cNvGraphicFramePr>
            <a:graphicFrameLocks noGrp="1"/>
          </p:cNvGraphicFramePr>
          <p:nvPr>
            <p:extLst>
              <p:ext uri="{D42A27DB-BD31-4B8C-83A1-F6EECF244321}">
                <p14:modId xmlns:p14="http://schemas.microsoft.com/office/powerpoint/2010/main" val="3369748164"/>
              </p:ext>
            </p:extLst>
          </p:nvPr>
        </p:nvGraphicFramePr>
        <p:xfrm>
          <a:off x="1709270" y="585196"/>
          <a:ext cx="8128000" cy="296164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1443983152"/>
                    </a:ext>
                  </a:extLst>
                </a:gridCol>
                <a:gridCol w="4064000">
                  <a:extLst>
                    <a:ext uri="{9D8B030D-6E8A-4147-A177-3AD203B41FA5}">
                      <a16:colId xmlns:a16="http://schemas.microsoft.com/office/drawing/2014/main" val="1141603903"/>
                    </a:ext>
                  </a:extLst>
                </a:gridCol>
              </a:tblGrid>
              <a:tr h="370840">
                <a:tc gridSpan="2">
                  <a:txBody>
                    <a:bodyPr/>
                    <a:lstStyle/>
                    <a:p>
                      <a:r>
                        <a:rPr lang="pt-BR" dirty="0" smtClean="0"/>
                        <a:t>Fluxo</a:t>
                      </a:r>
                      <a:r>
                        <a:rPr lang="pt-BR" baseline="0" dirty="0" smtClean="0"/>
                        <a:t> Alternativo D – Pesquisar PCD</a:t>
                      </a:r>
                      <a:endParaRPr lang="pt-BR" dirty="0"/>
                    </a:p>
                  </a:txBody>
                  <a:tcPr>
                    <a:solidFill>
                      <a:schemeClr val="tx2">
                        <a:lumMod val="75000"/>
                      </a:schemeClr>
                    </a:solidFill>
                  </a:tcPr>
                </a:tc>
                <a:tc hMerge="1">
                  <a:txBody>
                    <a:bodyPr/>
                    <a:lstStyle/>
                    <a:p>
                      <a:endParaRPr lang="pt-BR" dirty="0"/>
                    </a:p>
                  </a:txBody>
                  <a:tcPr>
                    <a:solidFill>
                      <a:schemeClr val="tx2">
                        <a:lumMod val="75000"/>
                      </a:schemeClr>
                    </a:solidFill>
                  </a:tcPr>
                </a:tc>
                <a:extLst>
                  <a:ext uri="{0D108BD9-81ED-4DB2-BD59-A6C34878D82A}">
                    <a16:rowId xmlns:a16="http://schemas.microsoft.com/office/drawing/2014/main" val="3444109947"/>
                  </a:ext>
                </a:extLst>
              </a:tr>
              <a:tr h="370840">
                <a:tc>
                  <a:txBody>
                    <a:bodyPr/>
                    <a:lstStyle/>
                    <a:p>
                      <a:pPr marL="0" algn="l" defTabSz="914400" rtl="0" eaLnBrk="1" latinLnBrk="0" hangingPunct="1">
                        <a:lnSpc>
                          <a:spcPts val="1200"/>
                        </a:lnSpc>
                        <a:spcAft>
                          <a:spcPts val="0"/>
                        </a:spcAft>
                      </a:pPr>
                      <a:endParaRPr lang="pt-BR" sz="1600" b="1" kern="1200" dirty="0" smtClean="0">
                        <a:solidFill>
                          <a:schemeClr val="dk1"/>
                        </a:solidFill>
                        <a:effectLst/>
                        <a:latin typeface="+mn-lt"/>
                        <a:ea typeface="+mn-ea"/>
                        <a:cs typeface="+mn-cs"/>
                      </a:endParaRPr>
                    </a:p>
                    <a:p>
                      <a:pPr marL="342900" indent="-342900" algn="l" defTabSz="914400" rtl="0" eaLnBrk="1" latinLnBrk="0" hangingPunct="1">
                        <a:lnSpc>
                          <a:spcPts val="1200"/>
                        </a:lnSpc>
                        <a:spcAft>
                          <a:spcPts val="0"/>
                        </a:spcAft>
                        <a:buAutoNum type="arabicPeriod" startAt="3"/>
                      </a:pPr>
                      <a:r>
                        <a:rPr lang="pt-BR" sz="1600" b="1" kern="1200" dirty="0" smtClean="0">
                          <a:solidFill>
                            <a:schemeClr val="dk1"/>
                          </a:solidFill>
                          <a:effectLst/>
                          <a:latin typeface="+mn-lt"/>
                          <a:ea typeface="+mn-ea"/>
                          <a:cs typeface="+mn-cs"/>
                        </a:rPr>
                        <a:t>Selecionar </a:t>
                      </a:r>
                      <a:r>
                        <a:rPr lang="pt-BR" sz="1600" b="1" kern="1200" dirty="0">
                          <a:solidFill>
                            <a:schemeClr val="dk1"/>
                          </a:solidFill>
                          <a:effectLst/>
                          <a:latin typeface="+mn-lt"/>
                          <a:ea typeface="+mn-ea"/>
                          <a:cs typeface="+mn-cs"/>
                        </a:rPr>
                        <a:t>“Pesquisar” no </a:t>
                      </a:r>
                      <a:r>
                        <a:rPr lang="pt-BR" sz="1600" b="1" kern="1200" dirty="0" smtClean="0">
                          <a:solidFill>
                            <a:schemeClr val="dk1"/>
                          </a:solidFill>
                          <a:effectLst/>
                          <a:latin typeface="+mn-lt"/>
                          <a:ea typeface="+mn-ea"/>
                          <a:cs typeface="+mn-cs"/>
                        </a:rPr>
                        <a:t>sub-</a:t>
                      </a:r>
                    </a:p>
                    <a:p>
                      <a:pPr marL="0" indent="0" algn="l" defTabSz="914400" rtl="0" eaLnBrk="1" latinLnBrk="0" hangingPunct="1">
                        <a:lnSpc>
                          <a:spcPts val="1200"/>
                        </a:lnSpc>
                        <a:spcAft>
                          <a:spcPts val="0"/>
                        </a:spcAft>
                        <a:buNone/>
                      </a:pPr>
                      <a:endParaRPr lang="pt-BR" sz="1600" b="1" kern="1200" dirty="0" smtClean="0">
                        <a:solidFill>
                          <a:schemeClr val="dk1"/>
                        </a:solidFill>
                        <a:effectLst/>
                        <a:latin typeface="+mn-lt"/>
                        <a:ea typeface="+mn-ea"/>
                        <a:cs typeface="+mn-cs"/>
                      </a:endParaRPr>
                    </a:p>
                    <a:p>
                      <a:pPr marL="0" indent="0" algn="l" defTabSz="914400" rtl="0" eaLnBrk="1" latinLnBrk="0" hangingPunct="1">
                        <a:lnSpc>
                          <a:spcPts val="1200"/>
                        </a:lnSpc>
                        <a:spcAft>
                          <a:spcPts val="0"/>
                        </a:spcAft>
                        <a:buNone/>
                      </a:pPr>
                      <a:r>
                        <a:rPr lang="pt-BR" sz="1600" b="1" kern="1200" dirty="0" smtClean="0">
                          <a:solidFill>
                            <a:schemeClr val="dk1"/>
                          </a:solidFill>
                          <a:effectLst/>
                          <a:latin typeface="+mn-lt"/>
                          <a:ea typeface="+mn-ea"/>
                          <a:cs typeface="+mn-cs"/>
                        </a:rPr>
                        <a:t>menu.</a:t>
                      </a:r>
                      <a:endParaRPr lang="pt-BR" sz="1600" b="1" kern="1200" dirty="0">
                        <a:solidFill>
                          <a:schemeClr val="dk1"/>
                        </a:solidFill>
                        <a:effectLst/>
                        <a:latin typeface="+mn-lt"/>
                        <a:ea typeface="+mn-ea"/>
                        <a:cs typeface="+mn-cs"/>
                      </a:endParaRPr>
                    </a:p>
                  </a:txBody>
                  <a:tcPr marL="68580" marR="68580" marT="0" marB="0"/>
                </a:tc>
                <a:tc>
                  <a:txBody>
                    <a:bodyPr/>
                    <a:lstStyle/>
                    <a:p>
                      <a:pPr marL="0" algn="l" defTabSz="914400" rtl="0" eaLnBrk="1" latinLnBrk="0" hangingPunct="1">
                        <a:lnSpc>
                          <a:spcPts val="1200"/>
                        </a:lnSpc>
                        <a:spcAft>
                          <a:spcPts val="0"/>
                        </a:spcAft>
                      </a:pPr>
                      <a:endParaRPr lang="pt-BR" sz="1600" b="1" kern="1200" dirty="0" smtClean="0">
                        <a:solidFill>
                          <a:schemeClr val="dk1"/>
                        </a:solidFill>
                        <a:effectLst/>
                        <a:latin typeface="+mn-lt"/>
                        <a:ea typeface="+mn-ea"/>
                        <a:cs typeface="+mn-cs"/>
                      </a:endParaRPr>
                    </a:p>
                    <a:p>
                      <a:pPr marL="0" algn="l" defTabSz="914400" rtl="0" eaLnBrk="1" latinLnBrk="0" hangingPunct="1">
                        <a:lnSpc>
                          <a:spcPts val="1200"/>
                        </a:lnSpc>
                        <a:spcAft>
                          <a:spcPts val="0"/>
                        </a:spcAft>
                      </a:pPr>
                      <a:r>
                        <a:rPr lang="pt-BR" sz="1600" b="1" kern="1200" dirty="0" smtClean="0">
                          <a:solidFill>
                            <a:schemeClr val="dk1"/>
                          </a:solidFill>
                          <a:effectLst/>
                          <a:latin typeface="+mn-lt"/>
                          <a:ea typeface="+mn-ea"/>
                          <a:cs typeface="+mn-cs"/>
                        </a:rPr>
                        <a:t>4</a:t>
                      </a:r>
                      <a:r>
                        <a:rPr lang="pt-BR" sz="1600" b="1" kern="1200" dirty="0">
                          <a:solidFill>
                            <a:schemeClr val="dk1"/>
                          </a:solidFill>
                          <a:effectLst/>
                          <a:latin typeface="+mn-lt"/>
                          <a:ea typeface="+mn-ea"/>
                          <a:cs typeface="+mn-cs"/>
                        </a:rPr>
                        <a:t>. Exibe uma janela com um botão de </a:t>
                      </a:r>
                      <a:endParaRPr lang="pt-BR" sz="1600" b="1" kern="1200" dirty="0" smtClean="0">
                        <a:solidFill>
                          <a:schemeClr val="dk1"/>
                        </a:solidFill>
                        <a:effectLst/>
                        <a:latin typeface="+mn-lt"/>
                        <a:ea typeface="+mn-ea"/>
                        <a:cs typeface="+mn-cs"/>
                      </a:endParaRPr>
                    </a:p>
                    <a:p>
                      <a:pPr marL="0" algn="l" defTabSz="914400" rtl="0" eaLnBrk="1" latinLnBrk="0" hangingPunct="1">
                        <a:lnSpc>
                          <a:spcPts val="1200"/>
                        </a:lnSpc>
                        <a:spcAft>
                          <a:spcPts val="0"/>
                        </a:spcAft>
                      </a:pPr>
                      <a:endParaRPr lang="pt-BR" sz="1600" b="1" kern="1200" dirty="0" smtClean="0">
                        <a:solidFill>
                          <a:schemeClr val="dk1"/>
                        </a:solidFill>
                        <a:effectLst/>
                        <a:latin typeface="+mn-lt"/>
                        <a:ea typeface="+mn-ea"/>
                        <a:cs typeface="+mn-cs"/>
                      </a:endParaRPr>
                    </a:p>
                    <a:p>
                      <a:pPr marL="0" algn="l" defTabSz="914400" rtl="0" eaLnBrk="1" latinLnBrk="0" hangingPunct="1">
                        <a:lnSpc>
                          <a:spcPts val="1200"/>
                        </a:lnSpc>
                        <a:spcAft>
                          <a:spcPts val="0"/>
                        </a:spcAft>
                      </a:pPr>
                      <a:r>
                        <a:rPr lang="pt-BR" sz="1600" b="1" kern="1200" dirty="0" smtClean="0">
                          <a:solidFill>
                            <a:schemeClr val="dk1"/>
                          </a:solidFill>
                          <a:effectLst/>
                          <a:latin typeface="+mn-lt"/>
                          <a:ea typeface="+mn-ea"/>
                          <a:cs typeface="+mn-cs"/>
                        </a:rPr>
                        <a:t>rádio</a:t>
                      </a:r>
                      <a:r>
                        <a:rPr lang="pt-BR" sz="1600" b="1" kern="1200" dirty="0">
                          <a:solidFill>
                            <a:schemeClr val="dk1"/>
                          </a:solidFill>
                          <a:effectLst/>
                          <a:latin typeface="+mn-lt"/>
                          <a:ea typeface="+mn-ea"/>
                          <a:cs typeface="+mn-cs"/>
                        </a:rPr>
                        <a:t>:</a:t>
                      </a:r>
                    </a:p>
                    <a:p>
                      <a:pPr marL="0" algn="l" defTabSz="914400" rtl="0" eaLnBrk="1" latinLnBrk="0" hangingPunct="1">
                        <a:lnSpc>
                          <a:spcPts val="1200"/>
                        </a:lnSpc>
                        <a:spcAft>
                          <a:spcPts val="0"/>
                        </a:spcAft>
                      </a:pPr>
                      <a:endParaRPr lang="pt-BR" sz="1600" b="1" kern="1200" dirty="0" smtClean="0">
                        <a:solidFill>
                          <a:schemeClr val="dk1"/>
                        </a:solidFill>
                        <a:effectLst/>
                        <a:latin typeface="+mn-lt"/>
                        <a:ea typeface="+mn-ea"/>
                        <a:cs typeface="+mn-cs"/>
                      </a:endParaRPr>
                    </a:p>
                    <a:p>
                      <a:pPr marL="0" algn="l" defTabSz="914400" rtl="0" eaLnBrk="1" latinLnBrk="0" hangingPunct="1">
                        <a:lnSpc>
                          <a:spcPts val="1200"/>
                        </a:lnSpc>
                        <a:spcAft>
                          <a:spcPts val="0"/>
                        </a:spcAft>
                      </a:pPr>
                      <a:r>
                        <a:rPr lang="pt-BR" sz="1600" b="1" kern="1200" dirty="0" smtClean="0">
                          <a:solidFill>
                            <a:schemeClr val="dk1"/>
                          </a:solidFill>
                          <a:effectLst/>
                          <a:latin typeface="+mn-lt"/>
                          <a:ea typeface="+mn-ea"/>
                          <a:cs typeface="+mn-cs"/>
                        </a:rPr>
                        <a:t>-</a:t>
                      </a:r>
                      <a:r>
                        <a:rPr lang="pt-BR" sz="1600" b="1" kern="1200" dirty="0">
                          <a:solidFill>
                            <a:schemeClr val="dk1"/>
                          </a:solidFill>
                          <a:effectLst/>
                          <a:latin typeface="+mn-lt"/>
                          <a:ea typeface="+mn-ea"/>
                          <a:cs typeface="+mn-cs"/>
                        </a:rPr>
                        <a:t>Pesquisar por Código de </a:t>
                      </a:r>
                      <a:endParaRPr lang="pt-BR" sz="1600" b="1" kern="1200" dirty="0" smtClean="0">
                        <a:solidFill>
                          <a:schemeClr val="dk1"/>
                        </a:solidFill>
                        <a:effectLst/>
                        <a:latin typeface="+mn-lt"/>
                        <a:ea typeface="+mn-ea"/>
                        <a:cs typeface="+mn-cs"/>
                      </a:endParaRPr>
                    </a:p>
                    <a:p>
                      <a:pPr marL="0" algn="l" defTabSz="914400" rtl="0" eaLnBrk="1" latinLnBrk="0" hangingPunct="1">
                        <a:lnSpc>
                          <a:spcPts val="1200"/>
                        </a:lnSpc>
                        <a:spcAft>
                          <a:spcPts val="0"/>
                        </a:spcAft>
                      </a:pPr>
                      <a:endParaRPr lang="pt-BR" sz="1600" b="1" kern="1200" dirty="0" smtClean="0">
                        <a:solidFill>
                          <a:schemeClr val="dk1"/>
                        </a:solidFill>
                        <a:effectLst/>
                        <a:latin typeface="+mn-lt"/>
                        <a:ea typeface="+mn-ea"/>
                        <a:cs typeface="+mn-cs"/>
                      </a:endParaRPr>
                    </a:p>
                    <a:p>
                      <a:pPr marL="0" algn="l" defTabSz="914400" rtl="0" eaLnBrk="1" latinLnBrk="0" hangingPunct="1">
                        <a:lnSpc>
                          <a:spcPts val="1200"/>
                        </a:lnSpc>
                        <a:spcAft>
                          <a:spcPts val="0"/>
                        </a:spcAft>
                      </a:pPr>
                      <a:r>
                        <a:rPr lang="pt-BR" sz="1600" b="1" kern="1200" dirty="0" smtClean="0">
                          <a:solidFill>
                            <a:schemeClr val="dk1"/>
                          </a:solidFill>
                          <a:effectLst/>
                          <a:latin typeface="+mn-lt"/>
                          <a:ea typeface="+mn-ea"/>
                          <a:cs typeface="+mn-cs"/>
                        </a:rPr>
                        <a:t>Identificação</a:t>
                      </a:r>
                      <a:r>
                        <a:rPr lang="pt-BR" sz="1600" b="1" kern="1200" dirty="0">
                          <a:solidFill>
                            <a:schemeClr val="dk1"/>
                          </a:solidFill>
                          <a:effectLst/>
                          <a:latin typeface="+mn-lt"/>
                          <a:ea typeface="+mn-ea"/>
                          <a:cs typeface="+mn-cs"/>
                        </a:rPr>
                        <a:t>. </a:t>
                      </a:r>
                      <a:br>
                        <a:rPr lang="pt-BR" sz="1600" b="1" kern="1200" dirty="0">
                          <a:solidFill>
                            <a:schemeClr val="dk1"/>
                          </a:solidFill>
                          <a:effectLst/>
                          <a:latin typeface="+mn-lt"/>
                          <a:ea typeface="+mn-ea"/>
                          <a:cs typeface="+mn-cs"/>
                        </a:rPr>
                      </a:br>
                      <a:endParaRPr lang="pt-BR" sz="1600" b="1" kern="1200" dirty="0" smtClean="0">
                        <a:solidFill>
                          <a:schemeClr val="dk1"/>
                        </a:solidFill>
                        <a:effectLst/>
                        <a:latin typeface="+mn-lt"/>
                        <a:ea typeface="+mn-ea"/>
                        <a:cs typeface="+mn-cs"/>
                      </a:endParaRPr>
                    </a:p>
                    <a:p>
                      <a:pPr marL="0" algn="l" defTabSz="914400" rtl="0" eaLnBrk="1" latinLnBrk="0" hangingPunct="1">
                        <a:lnSpc>
                          <a:spcPts val="1200"/>
                        </a:lnSpc>
                        <a:spcAft>
                          <a:spcPts val="0"/>
                        </a:spcAft>
                      </a:pPr>
                      <a:r>
                        <a:rPr lang="pt-BR" sz="1600" b="1" kern="1200" dirty="0" smtClean="0">
                          <a:solidFill>
                            <a:schemeClr val="dk1"/>
                          </a:solidFill>
                          <a:effectLst/>
                          <a:latin typeface="+mn-lt"/>
                          <a:ea typeface="+mn-ea"/>
                          <a:cs typeface="+mn-cs"/>
                        </a:rPr>
                        <a:t>-</a:t>
                      </a:r>
                      <a:r>
                        <a:rPr lang="pt-BR" sz="1600" b="1" kern="1200" dirty="0">
                          <a:solidFill>
                            <a:schemeClr val="dk1"/>
                          </a:solidFill>
                          <a:effectLst/>
                          <a:latin typeface="+mn-lt"/>
                          <a:ea typeface="+mn-ea"/>
                          <a:cs typeface="+mn-cs"/>
                        </a:rPr>
                        <a:t>Cidade;</a:t>
                      </a:r>
                      <a:br>
                        <a:rPr lang="pt-BR" sz="1600" b="1" kern="1200" dirty="0">
                          <a:solidFill>
                            <a:schemeClr val="dk1"/>
                          </a:solidFill>
                          <a:effectLst/>
                          <a:latin typeface="+mn-lt"/>
                          <a:ea typeface="+mn-ea"/>
                          <a:cs typeface="+mn-cs"/>
                        </a:rPr>
                      </a:br>
                      <a:endParaRPr lang="pt-BR" sz="1600" b="1" kern="1200" dirty="0" smtClean="0">
                        <a:solidFill>
                          <a:schemeClr val="dk1"/>
                        </a:solidFill>
                        <a:effectLst/>
                        <a:latin typeface="+mn-lt"/>
                        <a:ea typeface="+mn-ea"/>
                        <a:cs typeface="+mn-cs"/>
                      </a:endParaRPr>
                    </a:p>
                    <a:p>
                      <a:pPr marL="0" algn="l" defTabSz="914400" rtl="0" eaLnBrk="1" latinLnBrk="0" hangingPunct="1">
                        <a:lnSpc>
                          <a:spcPts val="1200"/>
                        </a:lnSpc>
                        <a:spcAft>
                          <a:spcPts val="0"/>
                        </a:spcAft>
                      </a:pPr>
                      <a:r>
                        <a:rPr lang="pt-BR" sz="1600" b="1" kern="1200" dirty="0" smtClean="0">
                          <a:solidFill>
                            <a:schemeClr val="dk1"/>
                          </a:solidFill>
                          <a:effectLst/>
                          <a:latin typeface="+mn-lt"/>
                          <a:ea typeface="+mn-ea"/>
                          <a:cs typeface="+mn-cs"/>
                        </a:rPr>
                        <a:t>-</a:t>
                      </a:r>
                      <a:r>
                        <a:rPr lang="pt-BR" sz="1600" b="1" kern="1200" dirty="0">
                          <a:solidFill>
                            <a:schemeClr val="dk1"/>
                          </a:solidFill>
                          <a:effectLst/>
                          <a:latin typeface="+mn-lt"/>
                          <a:ea typeface="+mn-ea"/>
                          <a:cs typeface="+mn-cs"/>
                        </a:rPr>
                        <a:t>Estado;</a:t>
                      </a:r>
                    </a:p>
                  </a:txBody>
                  <a:tcPr marL="68580" marR="68580" marT="0" marB="0"/>
                </a:tc>
                <a:extLst>
                  <a:ext uri="{0D108BD9-81ED-4DB2-BD59-A6C34878D82A}">
                    <a16:rowId xmlns:a16="http://schemas.microsoft.com/office/drawing/2014/main" val="2031381358"/>
                  </a:ext>
                </a:extLst>
              </a:tr>
              <a:tr h="370840">
                <a:tc>
                  <a:txBody>
                    <a:bodyPr/>
                    <a:lstStyle/>
                    <a:p>
                      <a:pPr marL="0" algn="l" defTabSz="914400" rtl="0" eaLnBrk="1" latinLnBrk="0" hangingPunct="1">
                        <a:lnSpc>
                          <a:spcPts val="1200"/>
                        </a:lnSpc>
                        <a:spcAft>
                          <a:spcPts val="0"/>
                        </a:spcAft>
                      </a:pPr>
                      <a:endParaRPr lang="pt-BR" sz="1600" b="1" kern="1200" dirty="0" smtClean="0">
                        <a:solidFill>
                          <a:schemeClr val="dk1"/>
                        </a:solidFill>
                        <a:effectLst/>
                        <a:latin typeface="+mn-lt"/>
                        <a:ea typeface="+mn-ea"/>
                        <a:cs typeface="+mn-cs"/>
                      </a:endParaRPr>
                    </a:p>
                    <a:p>
                      <a:pPr marL="0" algn="l" defTabSz="914400" rtl="0" eaLnBrk="1" latinLnBrk="0" hangingPunct="1">
                        <a:lnSpc>
                          <a:spcPts val="1200"/>
                        </a:lnSpc>
                        <a:spcAft>
                          <a:spcPts val="0"/>
                        </a:spcAft>
                      </a:pPr>
                      <a:r>
                        <a:rPr lang="pt-BR" sz="1600" b="1" kern="1200" dirty="0" smtClean="0">
                          <a:solidFill>
                            <a:schemeClr val="dk1"/>
                          </a:solidFill>
                          <a:effectLst/>
                          <a:latin typeface="+mn-lt"/>
                          <a:ea typeface="+mn-ea"/>
                          <a:cs typeface="+mn-cs"/>
                        </a:rPr>
                        <a:t>5</a:t>
                      </a:r>
                      <a:r>
                        <a:rPr lang="pt-BR" sz="1600" b="1" kern="1200" dirty="0">
                          <a:solidFill>
                            <a:schemeClr val="dk1"/>
                          </a:solidFill>
                          <a:effectLst/>
                          <a:latin typeface="+mn-lt"/>
                          <a:ea typeface="+mn-ea"/>
                          <a:cs typeface="+mn-cs"/>
                        </a:rPr>
                        <a:t>. Retornar ao passo 3 do Fluxo </a:t>
                      </a:r>
                      <a:endParaRPr lang="pt-BR" sz="1600" b="1" kern="1200" dirty="0" smtClean="0">
                        <a:solidFill>
                          <a:schemeClr val="dk1"/>
                        </a:solidFill>
                        <a:effectLst/>
                        <a:latin typeface="+mn-lt"/>
                        <a:ea typeface="+mn-ea"/>
                        <a:cs typeface="+mn-cs"/>
                      </a:endParaRPr>
                    </a:p>
                    <a:p>
                      <a:pPr marL="0" algn="l" defTabSz="914400" rtl="0" eaLnBrk="1" latinLnBrk="0" hangingPunct="1">
                        <a:lnSpc>
                          <a:spcPts val="1200"/>
                        </a:lnSpc>
                        <a:spcAft>
                          <a:spcPts val="0"/>
                        </a:spcAft>
                      </a:pPr>
                      <a:endParaRPr lang="pt-BR" sz="1600" b="1" kern="1200" dirty="0" smtClean="0">
                        <a:solidFill>
                          <a:schemeClr val="dk1"/>
                        </a:solidFill>
                        <a:effectLst/>
                        <a:latin typeface="+mn-lt"/>
                        <a:ea typeface="+mn-ea"/>
                        <a:cs typeface="+mn-cs"/>
                      </a:endParaRPr>
                    </a:p>
                    <a:p>
                      <a:pPr marL="0" algn="l" defTabSz="914400" rtl="0" eaLnBrk="1" latinLnBrk="0" hangingPunct="1">
                        <a:lnSpc>
                          <a:spcPts val="1200"/>
                        </a:lnSpc>
                        <a:spcAft>
                          <a:spcPts val="0"/>
                        </a:spcAft>
                      </a:pPr>
                      <a:r>
                        <a:rPr lang="pt-BR" sz="1600" b="1" kern="1200" dirty="0" smtClean="0">
                          <a:solidFill>
                            <a:schemeClr val="dk1"/>
                          </a:solidFill>
                          <a:effectLst/>
                          <a:latin typeface="+mn-lt"/>
                          <a:ea typeface="+mn-ea"/>
                          <a:cs typeface="+mn-cs"/>
                        </a:rPr>
                        <a:t>Principal.</a:t>
                      </a:r>
                    </a:p>
                    <a:p>
                      <a:pPr marL="0" algn="l" defTabSz="914400" rtl="0" eaLnBrk="1" latinLnBrk="0" hangingPunct="1">
                        <a:lnSpc>
                          <a:spcPts val="1200"/>
                        </a:lnSpc>
                        <a:spcAft>
                          <a:spcPts val="0"/>
                        </a:spcAft>
                      </a:pPr>
                      <a:endParaRPr lang="pt-BR" sz="1600" b="1" kern="1200" dirty="0">
                        <a:solidFill>
                          <a:schemeClr val="dk1"/>
                        </a:solidFill>
                        <a:effectLst/>
                        <a:latin typeface="+mn-lt"/>
                        <a:ea typeface="+mn-ea"/>
                        <a:cs typeface="+mn-cs"/>
                      </a:endParaRPr>
                    </a:p>
                  </a:txBody>
                  <a:tcPr marL="68580" marR="68580" marT="0" marB="0"/>
                </a:tc>
                <a:tc>
                  <a:txBody>
                    <a:bodyPr/>
                    <a:lstStyle/>
                    <a:p>
                      <a:pPr marL="0" algn="l" defTabSz="914400" rtl="0" eaLnBrk="1" latinLnBrk="0" hangingPunct="1">
                        <a:lnSpc>
                          <a:spcPts val="1200"/>
                        </a:lnSpc>
                        <a:spcAft>
                          <a:spcPts val="0"/>
                        </a:spcAft>
                      </a:pPr>
                      <a:r>
                        <a:rPr lang="pt-BR" sz="1600" b="1" kern="1200" dirty="0">
                          <a:solidFill>
                            <a:schemeClr val="dk1"/>
                          </a:solidFill>
                          <a:effectLst/>
                          <a:latin typeface="+mn-lt"/>
                          <a:ea typeface="+mn-ea"/>
                          <a:cs typeface="+mn-cs"/>
                        </a:rPr>
                        <a:t> </a:t>
                      </a:r>
                    </a:p>
                  </a:txBody>
                  <a:tcPr marL="68580" marR="68580" marT="0" marB="0"/>
                </a:tc>
                <a:extLst>
                  <a:ext uri="{0D108BD9-81ED-4DB2-BD59-A6C34878D82A}">
                    <a16:rowId xmlns:a16="http://schemas.microsoft.com/office/drawing/2014/main" val="2176769624"/>
                  </a:ext>
                </a:extLst>
              </a:tr>
            </a:tbl>
          </a:graphicData>
        </a:graphic>
      </p:graphicFrame>
      <p:graphicFrame>
        <p:nvGraphicFramePr>
          <p:cNvPr id="5" name="Tabela 4"/>
          <p:cNvGraphicFramePr>
            <a:graphicFrameLocks noGrp="1"/>
          </p:cNvGraphicFramePr>
          <p:nvPr>
            <p:extLst>
              <p:ext uri="{D42A27DB-BD31-4B8C-83A1-F6EECF244321}">
                <p14:modId xmlns:p14="http://schemas.microsoft.com/office/powerpoint/2010/main" val="3709317108"/>
              </p:ext>
            </p:extLst>
          </p:nvPr>
        </p:nvGraphicFramePr>
        <p:xfrm>
          <a:off x="1709270" y="4025701"/>
          <a:ext cx="8128000" cy="143764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4220657675"/>
                    </a:ext>
                  </a:extLst>
                </a:gridCol>
                <a:gridCol w="4064000">
                  <a:extLst>
                    <a:ext uri="{9D8B030D-6E8A-4147-A177-3AD203B41FA5}">
                      <a16:colId xmlns:a16="http://schemas.microsoft.com/office/drawing/2014/main" val="4050301866"/>
                    </a:ext>
                  </a:extLst>
                </a:gridCol>
              </a:tblGrid>
              <a:tr h="135765">
                <a:tc gridSpan="2">
                  <a:txBody>
                    <a:bodyPr/>
                    <a:lstStyle/>
                    <a:p>
                      <a:pPr marL="0" algn="l" defTabSz="914400" rtl="0" eaLnBrk="1" latinLnBrk="0" hangingPunct="1">
                        <a:lnSpc>
                          <a:spcPts val="1200"/>
                        </a:lnSpc>
                        <a:spcAft>
                          <a:spcPts val="0"/>
                        </a:spcAft>
                      </a:pPr>
                      <a:endParaRPr lang="pt-BR" sz="1600" b="1" kern="1200" dirty="0" smtClean="0">
                        <a:solidFill>
                          <a:schemeClr val="bg1"/>
                        </a:solidFill>
                        <a:effectLst/>
                        <a:latin typeface="+mn-lt"/>
                        <a:ea typeface="+mn-ea"/>
                        <a:cs typeface="+mn-cs"/>
                      </a:endParaRPr>
                    </a:p>
                    <a:p>
                      <a:pPr marL="0" algn="l" defTabSz="914400" rtl="0" eaLnBrk="1" latinLnBrk="0" hangingPunct="1">
                        <a:lnSpc>
                          <a:spcPts val="1200"/>
                        </a:lnSpc>
                        <a:spcAft>
                          <a:spcPts val="0"/>
                        </a:spcAft>
                      </a:pPr>
                      <a:r>
                        <a:rPr lang="pt-BR" sz="1600" b="1" kern="1200" dirty="0" smtClean="0">
                          <a:solidFill>
                            <a:schemeClr val="bg1"/>
                          </a:solidFill>
                          <a:effectLst/>
                          <a:latin typeface="+mn-lt"/>
                          <a:ea typeface="+mn-ea"/>
                          <a:cs typeface="+mn-cs"/>
                        </a:rPr>
                        <a:t>Fluxo Alternativo E – PCD já cadastrada</a:t>
                      </a:r>
                      <a:endParaRPr lang="pt-BR" sz="1600" b="1" kern="1200" dirty="0">
                        <a:solidFill>
                          <a:schemeClr val="bg1"/>
                        </a:solidFill>
                        <a:effectLst/>
                        <a:latin typeface="+mn-lt"/>
                        <a:ea typeface="+mn-ea"/>
                        <a:cs typeface="+mn-cs"/>
                      </a:endParaRPr>
                    </a:p>
                  </a:txBody>
                  <a:tcPr marL="68580" marR="68580" marT="0" marB="0">
                    <a:solidFill>
                      <a:schemeClr val="tx2">
                        <a:lumMod val="75000"/>
                      </a:schemeClr>
                    </a:solidFill>
                  </a:tcPr>
                </a:tc>
                <a:tc hMerge="1">
                  <a:txBody>
                    <a:bodyPr/>
                    <a:lstStyle/>
                    <a:p>
                      <a:endParaRPr lang="pt-BR"/>
                    </a:p>
                  </a:txBody>
                  <a:tcPr>
                    <a:solidFill>
                      <a:schemeClr val="tx2">
                        <a:lumMod val="75000"/>
                      </a:schemeClr>
                    </a:solidFill>
                  </a:tcPr>
                </a:tc>
                <a:extLst>
                  <a:ext uri="{0D108BD9-81ED-4DB2-BD59-A6C34878D82A}">
                    <a16:rowId xmlns:a16="http://schemas.microsoft.com/office/drawing/2014/main" val="3560847555"/>
                  </a:ext>
                </a:extLst>
              </a:tr>
              <a:tr h="370840">
                <a:tc>
                  <a:txBody>
                    <a:bodyPr/>
                    <a:lstStyle/>
                    <a:p>
                      <a:pPr marL="0" algn="l" defTabSz="914400" rtl="0" eaLnBrk="1" latinLnBrk="0" hangingPunct="1">
                        <a:lnSpc>
                          <a:spcPts val="1200"/>
                        </a:lnSpc>
                        <a:spcAft>
                          <a:spcPts val="0"/>
                        </a:spcAft>
                      </a:pPr>
                      <a:r>
                        <a:rPr lang="pt-BR" sz="1600" b="1" kern="1200" dirty="0">
                          <a:solidFill>
                            <a:schemeClr val="dk1"/>
                          </a:solidFill>
                          <a:effectLst/>
                          <a:latin typeface="+mn-lt"/>
                          <a:ea typeface="+mn-ea"/>
                          <a:cs typeface="+mn-cs"/>
                        </a:rPr>
                        <a:t> </a:t>
                      </a:r>
                    </a:p>
                  </a:txBody>
                  <a:tcPr marL="68580" marR="68580" marT="0" marB="0"/>
                </a:tc>
                <a:tc>
                  <a:txBody>
                    <a:bodyPr/>
                    <a:lstStyle/>
                    <a:p>
                      <a:pPr marL="0" algn="l" defTabSz="914400" rtl="0" eaLnBrk="1" latinLnBrk="0" hangingPunct="1">
                        <a:lnSpc>
                          <a:spcPts val="1200"/>
                        </a:lnSpc>
                        <a:spcAft>
                          <a:spcPts val="0"/>
                        </a:spcAft>
                      </a:pPr>
                      <a:endParaRPr lang="pt-BR" sz="1600" b="1" kern="1200" dirty="0" smtClean="0">
                        <a:solidFill>
                          <a:schemeClr val="dk1"/>
                        </a:solidFill>
                        <a:effectLst/>
                        <a:latin typeface="+mn-lt"/>
                        <a:ea typeface="+mn-ea"/>
                        <a:cs typeface="+mn-cs"/>
                      </a:endParaRPr>
                    </a:p>
                    <a:p>
                      <a:pPr marL="0" algn="l" defTabSz="914400" rtl="0" eaLnBrk="1" latinLnBrk="0" hangingPunct="1">
                        <a:lnSpc>
                          <a:spcPts val="1200"/>
                        </a:lnSpc>
                        <a:spcAft>
                          <a:spcPts val="0"/>
                        </a:spcAft>
                      </a:pPr>
                      <a:r>
                        <a:rPr lang="pt-BR" sz="1600" b="1" kern="1200" dirty="0" smtClean="0">
                          <a:solidFill>
                            <a:schemeClr val="dk1"/>
                          </a:solidFill>
                          <a:effectLst/>
                          <a:latin typeface="+mn-lt"/>
                          <a:ea typeface="+mn-ea"/>
                          <a:cs typeface="+mn-cs"/>
                        </a:rPr>
                        <a:t>3</a:t>
                      </a:r>
                      <a:r>
                        <a:rPr lang="pt-BR" sz="1600" b="1" kern="1200" dirty="0">
                          <a:solidFill>
                            <a:schemeClr val="dk1"/>
                          </a:solidFill>
                          <a:effectLst/>
                          <a:latin typeface="+mn-lt"/>
                          <a:ea typeface="+mn-ea"/>
                          <a:cs typeface="+mn-cs"/>
                        </a:rPr>
                        <a:t>. Exibe a mensagem “PCD já existe”.</a:t>
                      </a:r>
                    </a:p>
                  </a:txBody>
                  <a:tcPr marL="68580" marR="68580" marT="0" marB="0"/>
                </a:tc>
                <a:extLst>
                  <a:ext uri="{0D108BD9-81ED-4DB2-BD59-A6C34878D82A}">
                    <a16:rowId xmlns:a16="http://schemas.microsoft.com/office/drawing/2014/main" val="710875364"/>
                  </a:ext>
                </a:extLst>
              </a:tr>
              <a:tr h="370840">
                <a:tc>
                  <a:txBody>
                    <a:bodyPr/>
                    <a:lstStyle/>
                    <a:p>
                      <a:pPr marL="0" algn="l" defTabSz="914400" rtl="0" eaLnBrk="1" latinLnBrk="0" hangingPunct="1">
                        <a:lnSpc>
                          <a:spcPts val="1200"/>
                        </a:lnSpc>
                        <a:spcAft>
                          <a:spcPts val="0"/>
                        </a:spcAft>
                      </a:pPr>
                      <a:endParaRPr lang="pt-BR" sz="1600" b="1" kern="1200" dirty="0" smtClean="0">
                        <a:solidFill>
                          <a:schemeClr val="dk1"/>
                        </a:solidFill>
                        <a:effectLst/>
                        <a:latin typeface="+mn-lt"/>
                        <a:ea typeface="+mn-ea"/>
                        <a:cs typeface="+mn-cs"/>
                      </a:endParaRPr>
                    </a:p>
                    <a:p>
                      <a:pPr marL="0" algn="l" defTabSz="914400" rtl="0" eaLnBrk="1" latinLnBrk="0" hangingPunct="1">
                        <a:lnSpc>
                          <a:spcPts val="1200"/>
                        </a:lnSpc>
                        <a:spcAft>
                          <a:spcPts val="0"/>
                        </a:spcAft>
                      </a:pPr>
                      <a:r>
                        <a:rPr lang="pt-BR" sz="1600" b="1" kern="1200" dirty="0" smtClean="0">
                          <a:solidFill>
                            <a:schemeClr val="dk1"/>
                          </a:solidFill>
                          <a:effectLst/>
                          <a:latin typeface="+mn-lt"/>
                          <a:ea typeface="+mn-ea"/>
                          <a:cs typeface="+mn-cs"/>
                        </a:rPr>
                        <a:t>4</a:t>
                      </a:r>
                      <a:r>
                        <a:rPr lang="pt-BR" sz="1600" b="1" kern="1200" dirty="0">
                          <a:solidFill>
                            <a:schemeClr val="dk1"/>
                          </a:solidFill>
                          <a:effectLst/>
                          <a:latin typeface="+mn-lt"/>
                          <a:ea typeface="+mn-ea"/>
                          <a:cs typeface="+mn-cs"/>
                        </a:rPr>
                        <a:t>. Retornar ao passo 7 do Fluxo </a:t>
                      </a:r>
                      <a:endParaRPr lang="pt-BR" sz="1600" b="1" kern="1200" dirty="0" smtClean="0">
                        <a:solidFill>
                          <a:schemeClr val="dk1"/>
                        </a:solidFill>
                        <a:effectLst/>
                        <a:latin typeface="+mn-lt"/>
                        <a:ea typeface="+mn-ea"/>
                        <a:cs typeface="+mn-cs"/>
                      </a:endParaRPr>
                    </a:p>
                    <a:p>
                      <a:pPr marL="0" algn="l" defTabSz="914400" rtl="0" eaLnBrk="1" latinLnBrk="0" hangingPunct="1">
                        <a:lnSpc>
                          <a:spcPts val="1200"/>
                        </a:lnSpc>
                        <a:spcAft>
                          <a:spcPts val="0"/>
                        </a:spcAft>
                      </a:pPr>
                      <a:endParaRPr lang="pt-BR" sz="1600" b="1" kern="1200" dirty="0" smtClean="0">
                        <a:solidFill>
                          <a:schemeClr val="dk1"/>
                        </a:solidFill>
                        <a:effectLst/>
                        <a:latin typeface="+mn-lt"/>
                        <a:ea typeface="+mn-ea"/>
                        <a:cs typeface="+mn-cs"/>
                      </a:endParaRPr>
                    </a:p>
                    <a:p>
                      <a:pPr marL="0" algn="l" defTabSz="914400" rtl="0" eaLnBrk="1" latinLnBrk="0" hangingPunct="1">
                        <a:lnSpc>
                          <a:spcPts val="1200"/>
                        </a:lnSpc>
                        <a:spcAft>
                          <a:spcPts val="0"/>
                        </a:spcAft>
                      </a:pPr>
                      <a:r>
                        <a:rPr lang="pt-BR" sz="1600" b="1" kern="1200" dirty="0" smtClean="0">
                          <a:solidFill>
                            <a:schemeClr val="dk1"/>
                          </a:solidFill>
                          <a:effectLst/>
                          <a:latin typeface="+mn-lt"/>
                          <a:ea typeface="+mn-ea"/>
                          <a:cs typeface="+mn-cs"/>
                        </a:rPr>
                        <a:t>Principal.</a:t>
                      </a:r>
                    </a:p>
                    <a:p>
                      <a:pPr marL="0" algn="l" defTabSz="914400" rtl="0" eaLnBrk="1" latinLnBrk="0" hangingPunct="1">
                        <a:lnSpc>
                          <a:spcPts val="1200"/>
                        </a:lnSpc>
                        <a:spcAft>
                          <a:spcPts val="0"/>
                        </a:spcAft>
                      </a:pPr>
                      <a:endParaRPr lang="pt-BR" sz="1600" b="1" kern="1200" dirty="0">
                        <a:solidFill>
                          <a:schemeClr val="dk1"/>
                        </a:solidFill>
                        <a:effectLst/>
                        <a:latin typeface="+mn-lt"/>
                        <a:ea typeface="+mn-ea"/>
                        <a:cs typeface="+mn-cs"/>
                      </a:endParaRPr>
                    </a:p>
                  </a:txBody>
                  <a:tcPr marL="68580" marR="68580" marT="0" marB="0"/>
                </a:tc>
                <a:tc>
                  <a:txBody>
                    <a:bodyPr/>
                    <a:lstStyle/>
                    <a:p>
                      <a:pPr marL="0" algn="l" defTabSz="914400" rtl="0" eaLnBrk="1" latinLnBrk="0" hangingPunct="1">
                        <a:lnSpc>
                          <a:spcPts val="1200"/>
                        </a:lnSpc>
                        <a:spcAft>
                          <a:spcPts val="0"/>
                        </a:spcAft>
                      </a:pPr>
                      <a:r>
                        <a:rPr lang="pt-BR" sz="1600" b="1" kern="1200" dirty="0">
                          <a:solidFill>
                            <a:schemeClr val="dk1"/>
                          </a:solidFill>
                          <a:effectLst/>
                          <a:latin typeface="+mn-lt"/>
                          <a:ea typeface="+mn-ea"/>
                          <a:cs typeface="+mn-cs"/>
                        </a:rPr>
                        <a:t> </a:t>
                      </a:r>
                    </a:p>
                  </a:txBody>
                  <a:tcPr marL="68580" marR="68580" marT="0" marB="0"/>
                </a:tc>
                <a:extLst>
                  <a:ext uri="{0D108BD9-81ED-4DB2-BD59-A6C34878D82A}">
                    <a16:rowId xmlns:a16="http://schemas.microsoft.com/office/drawing/2014/main" val="4056940463"/>
                  </a:ext>
                </a:extLst>
              </a:tr>
            </a:tbl>
          </a:graphicData>
        </a:graphic>
      </p:graphicFrame>
    </p:spTree>
    <p:extLst>
      <p:ext uri="{BB962C8B-B14F-4D97-AF65-F5344CB8AC3E}">
        <p14:creationId xmlns:p14="http://schemas.microsoft.com/office/powerpoint/2010/main" val="253959544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262063" y="415834"/>
            <a:ext cx="9692640" cy="929322"/>
          </a:xfrm>
        </p:spPr>
        <p:txBody>
          <a:bodyPr/>
          <a:lstStyle/>
          <a:p>
            <a:r>
              <a:rPr lang="pt-BR" dirty="0"/>
              <a:t>Grupo 01 – Protótipo </a:t>
            </a:r>
            <a:r>
              <a:rPr lang="pt-BR" dirty="0" err="1"/>
              <a:t>Template</a:t>
            </a:r>
            <a:endParaRPr lang="pt-BR" dirty="0"/>
          </a:p>
        </p:txBody>
      </p:sp>
      <p:pic>
        <p:nvPicPr>
          <p:cNvPr id="6" name="Imagem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pic>
        <p:nvPicPr>
          <p:cNvPr id="8" name="Espaço Reservado para Conteúdo 7" descr="freelancer 3.png"/>
          <p:cNvPicPr>
            <a:picLocks noGrp="1" noChangeAspect="1"/>
          </p:cNvPicPr>
          <p:nvPr>
            <p:ph idx="1"/>
          </p:nvPr>
        </p:nvPicPr>
        <p:blipFill>
          <a:blip r:embed="rId3" cstate="print"/>
          <a:stretch>
            <a:fillRect/>
          </a:stretch>
        </p:blipFill>
        <p:spPr>
          <a:xfrm>
            <a:off x="1689681" y="1828800"/>
            <a:ext cx="7739489" cy="4351338"/>
          </a:xfrm>
        </p:spPr>
      </p:pic>
    </p:spTree>
    <p:extLst>
      <p:ext uri="{BB962C8B-B14F-4D97-AF65-F5344CB8AC3E}">
        <p14:creationId xmlns:p14="http://schemas.microsoft.com/office/powerpoint/2010/main" val="3194020074"/>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ela 3"/>
          <p:cNvGraphicFramePr>
            <a:graphicFrameLocks noGrp="1"/>
          </p:cNvGraphicFramePr>
          <p:nvPr>
            <p:extLst>
              <p:ext uri="{D42A27DB-BD31-4B8C-83A1-F6EECF244321}">
                <p14:modId xmlns:p14="http://schemas.microsoft.com/office/powerpoint/2010/main" val="2849494578"/>
              </p:ext>
            </p:extLst>
          </p:nvPr>
        </p:nvGraphicFramePr>
        <p:xfrm>
          <a:off x="2032000" y="719666"/>
          <a:ext cx="8128000" cy="333248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2601735962"/>
                    </a:ext>
                  </a:extLst>
                </a:gridCol>
                <a:gridCol w="4064000">
                  <a:extLst>
                    <a:ext uri="{9D8B030D-6E8A-4147-A177-3AD203B41FA5}">
                      <a16:colId xmlns:a16="http://schemas.microsoft.com/office/drawing/2014/main" val="4095166518"/>
                    </a:ext>
                  </a:extLst>
                </a:gridCol>
              </a:tblGrid>
              <a:tr h="370840">
                <a:tc gridSpan="2">
                  <a:txBody>
                    <a:bodyPr/>
                    <a:lstStyle/>
                    <a:p>
                      <a:r>
                        <a:rPr lang="pt-BR" dirty="0" smtClean="0"/>
                        <a:t>Fluxo Alternativo F -  Campo em Branco</a:t>
                      </a:r>
                      <a:endParaRPr lang="pt-BR" dirty="0"/>
                    </a:p>
                  </a:txBody>
                  <a:tcPr>
                    <a:solidFill>
                      <a:schemeClr val="tx2">
                        <a:lumMod val="75000"/>
                      </a:schemeClr>
                    </a:solidFill>
                  </a:tcPr>
                </a:tc>
                <a:tc hMerge="1">
                  <a:txBody>
                    <a:bodyPr/>
                    <a:lstStyle/>
                    <a:p>
                      <a:endParaRPr lang="pt-BR" dirty="0"/>
                    </a:p>
                  </a:txBody>
                  <a:tcPr>
                    <a:solidFill>
                      <a:schemeClr val="tx2">
                        <a:lumMod val="75000"/>
                      </a:schemeClr>
                    </a:solidFill>
                  </a:tcPr>
                </a:tc>
                <a:extLst>
                  <a:ext uri="{0D108BD9-81ED-4DB2-BD59-A6C34878D82A}">
                    <a16:rowId xmlns:a16="http://schemas.microsoft.com/office/drawing/2014/main" val="3971403673"/>
                  </a:ext>
                </a:extLst>
              </a:tr>
              <a:tr h="370840">
                <a:tc>
                  <a:txBody>
                    <a:bodyPr/>
                    <a:lstStyle/>
                    <a:p>
                      <a:pPr marL="0" algn="l" defTabSz="914400" rtl="0" eaLnBrk="1" latinLnBrk="0" hangingPunct="1">
                        <a:lnSpc>
                          <a:spcPts val="1200"/>
                        </a:lnSpc>
                        <a:spcAft>
                          <a:spcPts val="0"/>
                        </a:spcAft>
                      </a:pPr>
                      <a:r>
                        <a:rPr lang="pt-BR" sz="1600" b="1" kern="1200" dirty="0">
                          <a:solidFill>
                            <a:schemeClr val="dk1"/>
                          </a:solidFill>
                          <a:effectLst/>
                          <a:latin typeface="+mn-lt"/>
                          <a:ea typeface="+mn-ea"/>
                          <a:cs typeface="+mn-cs"/>
                        </a:rPr>
                        <a:t> </a:t>
                      </a:r>
                    </a:p>
                  </a:txBody>
                  <a:tcPr marL="68580" marR="68580" marT="0" marB="0"/>
                </a:tc>
                <a:tc>
                  <a:txBody>
                    <a:bodyPr/>
                    <a:lstStyle/>
                    <a:p>
                      <a:pPr marL="0" algn="l" defTabSz="914400" rtl="0" eaLnBrk="1" latinLnBrk="0" hangingPunct="1">
                        <a:lnSpc>
                          <a:spcPts val="1200"/>
                        </a:lnSpc>
                        <a:spcAft>
                          <a:spcPts val="0"/>
                        </a:spcAft>
                        <a:tabLst>
                          <a:tab pos="790575" algn="l"/>
                        </a:tabLst>
                      </a:pPr>
                      <a:endParaRPr lang="pt-BR" sz="1600" b="1" kern="1200" dirty="0" smtClean="0">
                        <a:solidFill>
                          <a:schemeClr val="dk1"/>
                        </a:solidFill>
                        <a:effectLst/>
                        <a:latin typeface="+mn-lt"/>
                        <a:ea typeface="+mn-ea"/>
                        <a:cs typeface="+mn-cs"/>
                      </a:endParaRPr>
                    </a:p>
                    <a:p>
                      <a:pPr marL="0" algn="l" defTabSz="914400" rtl="0" eaLnBrk="1" latinLnBrk="0" hangingPunct="1">
                        <a:lnSpc>
                          <a:spcPts val="1200"/>
                        </a:lnSpc>
                        <a:spcAft>
                          <a:spcPts val="0"/>
                        </a:spcAft>
                        <a:tabLst>
                          <a:tab pos="790575" algn="l"/>
                        </a:tabLst>
                      </a:pPr>
                      <a:r>
                        <a:rPr lang="pt-BR" sz="1600" b="1" kern="1200" dirty="0" smtClean="0">
                          <a:solidFill>
                            <a:schemeClr val="dk1"/>
                          </a:solidFill>
                          <a:effectLst/>
                          <a:latin typeface="+mn-lt"/>
                          <a:ea typeface="+mn-ea"/>
                          <a:cs typeface="+mn-cs"/>
                        </a:rPr>
                        <a:t>3</a:t>
                      </a:r>
                      <a:r>
                        <a:rPr lang="pt-BR" sz="1600" b="1" kern="1200" dirty="0">
                          <a:solidFill>
                            <a:schemeClr val="dk1"/>
                          </a:solidFill>
                          <a:effectLst/>
                          <a:latin typeface="+mn-lt"/>
                          <a:ea typeface="+mn-ea"/>
                          <a:cs typeface="+mn-cs"/>
                        </a:rPr>
                        <a:t>. Exibe a mensagem “Campos em </a:t>
                      </a:r>
                      <a:endParaRPr lang="pt-BR" sz="1600" b="1" kern="1200" dirty="0" smtClean="0">
                        <a:solidFill>
                          <a:schemeClr val="dk1"/>
                        </a:solidFill>
                        <a:effectLst/>
                        <a:latin typeface="+mn-lt"/>
                        <a:ea typeface="+mn-ea"/>
                        <a:cs typeface="+mn-cs"/>
                      </a:endParaRPr>
                    </a:p>
                    <a:p>
                      <a:pPr marL="0" algn="l" defTabSz="914400" rtl="0" eaLnBrk="1" latinLnBrk="0" hangingPunct="1">
                        <a:lnSpc>
                          <a:spcPts val="1200"/>
                        </a:lnSpc>
                        <a:spcAft>
                          <a:spcPts val="0"/>
                        </a:spcAft>
                        <a:tabLst>
                          <a:tab pos="790575" algn="l"/>
                        </a:tabLst>
                      </a:pPr>
                      <a:endParaRPr lang="pt-BR" sz="1600" b="1" kern="1200" dirty="0" smtClean="0">
                        <a:solidFill>
                          <a:schemeClr val="dk1"/>
                        </a:solidFill>
                        <a:effectLst/>
                        <a:latin typeface="+mn-lt"/>
                        <a:ea typeface="+mn-ea"/>
                        <a:cs typeface="+mn-cs"/>
                      </a:endParaRPr>
                    </a:p>
                    <a:p>
                      <a:pPr marL="0" algn="l" defTabSz="914400" rtl="0" eaLnBrk="1" latinLnBrk="0" hangingPunct="1">
                        <a:lnSpc>
                          <a:spcPts val="1200"/>
                        </a:lnSpc>
                        <a:spcAft>
                          <a:spcPts val="0"/>
                        </a:spcAft>
                        <a:tabLst>
                          <a:tab pos="790575" algn="l"/>
                        </a:tabLst>
                      </a:pPr>
                      <a:r>
                        <a:rPr lang="pt-BR" sz="1600" b="1" kern="1200" dirty="0" smtClean="0">
                          <a:solidFill>
                            <a:schemeClr val="dk1"/>
                          </a:solidFill>
                          <a:effectLst/>
                          <a:latin typeface="+mn-lt"/>
                          <a:ea typeface="+mn-ea"/>
                          <a:cs typeface="+mn-cs"/>
                        </a:rPr>
                        <a:t>branco</a:t>
                      </a:r>
                      <a:r>
                        <a:rPr lang="pt-BR" sz="1600" b="1" kern="1200" dirty="0">
                          <a:solidFill>
                            <a:schemeClr val="dk1"/>
                          </a:solidFill>
                          <a:effectLst/>
                          <a:latin typeface="+mn-lt"/>
                          <a:ea typeface="+mn-ea"/>
                          <a:cs typeface="+mn-cs"/>
                        </a:rPr>
                        <a:t>”.</a:t>
                      </a:r>
                    </a:p>
                  </a:txBody>
                  <a:tcPr marL="68580" marR="68580" marT="0" marB="0"/>
                </a:tc>
                <a:extLst>
                  <a:ext uri="{0D108BD9-81ED-4DB2-BD59-A6C34878D82A}">
                    <a16:rowId xmlns:a16="http://schemas.microsoft.com/office/drawing/2014/main" val="1885728025"/>
                  </a:ext>
                </a:extLst>
              </a:tr>
              <a:tr h="370840">
                <a:tc>
                  <a:txBody>
                    <a:bodyPr/>
                    <a:lstStyle/>
                    <a:p>
                      <a:pPr marL="0" algn="l" defTabSz="914400" rtl="0" eaLnBrk="1" latinLnBrk="0" hangingPunct="1">
                        <a:lnSpc>
                          <a:spcPts val="1200"/>
                        </a:lnSpc>
                        <a:spcAft>
                          <a:spcPts val="0"/>
                        </a:spcAft>
                      </a:pPr>
                      <a:endParaRPr lang="pt-BR" sz="1600" b="1" kern="1200" dirty="0" smtClean="0">
                        <a:solidFill>
                          <a:schemeClr val="dk1"/>
                        </a:solidFill>
                        <a:effectLst/>
                        <a:latin typeface="+mn-lt"/>
                        <a:ea typeface="+mn-ea"/>
                        <a:cs typeface="+mn-cs"/>
                      </a:endParaRPr>
                    </a:p>
                    <a:p>
                      <a:pPr marL="0" algn="l" defTabSz="914400" rtl="0" eaLnBrk="1" latinLnBrk="0" hangingPunct="1">
                        <a:lnSpc>
                          <a:spcPts val="1200"/>
                        </a:lnSpc>
                        <a:spcAft>
                          <a:spcPts val="0"/>
                        </a:spcAft>
                      </a:pPr>
                      <a:r>
                        <a:rPr lang="pt-BR" sz="1600" b="1" kern="1200" dirty="0" smtClean="0">
                          <a:solidFill>
                            <a:schemeClr val="dk1"/>
                          </a:solidFill>
                          <a:effectLst/>
                          <a:latin typeface="+mn-lt"/>
                          <a:ea typeface="+mn-ea"/>
                          <a:cs typeface="+mn-cs"/>
                        </a:rPr>
                        <a:t>4</a:t>
                      </a:r>
                      <a:r>
                        <a:rPr lang="pt-BR" sz="1600" b="1" kern="1200" dirty="0">
                          <a:solidFill>
                            <a:schemeClr val="dk1"/>
                          </a:solidFill>
                          <a:effectLst/>
                          <a:latin typeface="+mn-lt"/>
                          <a:ea typeface="+mn-ea"/>
                          <a:cs typeface="+mn-cs"/>
                        </a:rPr>
                        <a:t>. Retornar ao passo 5 do Fluxo </a:t>
                      </a:r>
                      <a:endParaRPr lang="pt-BR" sz="1600" b="1" kern="1200" dirty="0" smtClean="0">
                        <a:solidFill>
                          <a:schemeClr val="dk1"/>
                        </a:solidFill>
                        <a:effectLst/>
                        <a:latin typeface="+mn-lt"/>
                        <a:ea typeface="+mn-ea"/>
                        <a:cs typeface="+mn-cs"/>
                      </a:endParaRPr>
                    </a:p>
                    <a:p>
                      <a:pPr marL="0" algn="l" defTabSz="914400" rtl="0" eaLnBrk="1" latinLnBrk="0" hangingPunct="1">
                        <a:lnSpc>
                          <a:spcPts val="1200"/>
                        </a:lnSpc>
                        <a:spcAft>
                          <a:spcPts val="0"/>
                        </a:spcAft>
                      </a:pPr>
                      <a:endParaRPr lang="pt-BR" sz="1600" b="1" kern="1200" dirty="0" smtClean="0">
                        <a:solidFill>
                          <a:schemeClr val="dk1"/>
                        </a:solidFill>
                        <a:effectLst/>
                        <a:latin typeface="+mn-lt"/>
                        <a:ea typeface="+mn-ea"/>
                        <a:cs typeface="+mn-cs"/>
                      </a:endParaRPr>
                    </a:p>
                    <a:p>
                      <a:pPr marL="0" algn="l" defTabSz="914400" rtl="0" eaLnBrk="1" latinLnBrk="0" hangingPunct="1">
                        <a:lnSpc>
                          <a:spcPts val="1200"/>
                        </a:lnSpc>
                        <a:spcAft>
                          <a:spcPts val="0"/>
                        </a:spcAft>
                      </a:pPr>
                      <a:r>
                        <a:rPr lang="pt-BR" sz="1600" b="1" kern="1200" dirty="0" smtClean="0">
                          <a:solidFill>
                            <a:schemeClr val="dk1"/>
                          </a:solidFill>
                          <a:effectLst/>
                          <a:latin typeface="+mn-lt"/>
                          <a:ea typeface="+mn-ea"/>
                          <a:cs typeface="+mn-cs"/>
                        </a:rPr>
                        <a:t>Alternativo </a:t>
                      </a:r>
                      <a:r>
                        <a:rPr lang="pt-BR" sz="1600" b="1" kern="1200" dirty="0">
                          <a:solidFill>
                            <a:schemeClr val="dk1"/>
                          </a:solidFill>
                          <a:effectLst/>
                          <a:latin typeface="+mn-lt"/>
                          <a:ea typeface="+mn-ea"/>
                          <a:cs typeface="+mn-cs"/>
                        </a:rPr>
                        <a:t>A.</a:t>
                      </a:r>
                    </a:p>
                  </a:txBody>
                  <a:tcPr marL="68580" marR="68580" marT="0" marB="0"/>
                </a:tc>
                <a:tc>
                  <a:txBody>
                    <a:bodyPr/>
                    <a:lstStyle/>
                    <a:p>
                      <a:pPr marL="0" algn="l" defTabSz="914400" rtl="0" eaLnBrk="1" latinLnBrk="0" hangingPunct="1">
                        <a:lnSpc>
                          <a:spcPts val="1200"/>
                        </a:lnSpc>
                        <a:spcAft>
                          <a:spcPts val="0"/>
                        </a:spcAft>
                        <a:tabLst>
                          <a:tab pos="790575" algn="l"/>
                        </a:tabLst>
                      </a:pPr>
                      <a:r>
                        <a:rPr lang="pt-BR" sz="1600" b="1" kern="1200" dirty="0">
                          <a:solidFill>
                            <a:schemeClr val="dk1"/>
                          </a:solidFill>
                          <a:effectLst/>
                          <a:latin typeface="+mn-lt"/>
                          <a:ea typeface="+mn-ea"/>
                          <a:cs typeface="+mn-cs"/>
                        </a:rPr>
                        <a:t> </a:t>
                      </a:r>
                    </a:p>
                  </a:txBody>
                  <a:tcPr marL="68580" marR="68580" marT="0" marB="0"/>
                </a:tc>
                <a:extLst>
                  <a:ext uri="{0D108BD9-81ED-4DB2-BD59-A6C34878D82A}">
                    <a16:rowId xmlns:a16="http://schemas.microsoft.com/office/drawing/2014/main" val="911649916"/>
                  </a:ext>
                </a:extLst>
              </a:tr>
              <a:tr h="370840">
                <a:tc>
                  <a:txBody>
                    <a:bodyPr/>
                    <a:lstStyle/>
                    <a:p>
                      <a:pPr marL="0" algn="l" defTabSz="914400" rtl="0" eaLnBrk="1" latinLnBrk="0" hangingPunct="1">
                        <a:lnSpc>
                          <a:spcPts val="1200"/>
                        </a:lnSpc>
                        <a:spcAft>
                          <a:spcPts val="0"/>
                        </a:spcAft>
                      </a:pPr>
                      <a:endParaRPr lang="pt-BR" sz="1600" b="1" kern="1200" dirty="0" smtClean="0">
                        <a:solidFill>
                          <a:schemeClr val="dk1"/>
                        </a:solidFill>
                        <a:effectLst/>
                        <a:latin typeface="+mn-lt"/>
                        <a:ea typeface="+mn-ea"/>
                        <a:cs typeface="+mn-cs"/>
                      </a:endParaRPr>
                    </a:p>
                    <a:p>
                      <a:pPr marL="0" algn="l" defTabSz="914400" rtl="0" eaLnBrk="1" latinLnBrk="0" hangingPunct="1">
                        <a:lnSpc>
                          <a:spcPts val="1200"/>
                        </a:lnSpc>
                        <a:spcAft>
                          <a:spcPts val="0"/>
                        </a:spcAft>
                      </a:pPr>
                      <a:r>
                        <a:rPr lang="pt-BR" sz="1600" b="1" kern="1200" dirty="0" smtClean="0">
                          <a:solidFill>
                            <a:schemeClr val="dk1"/>
                          </a:solidFill>
                          <a:effectLst/>
                          <a:latin typeface="+mn-lt"/>
                          <a:ea typeface="+mn-ea"/>
                          <a:cs typeface="+mn-cs"/>
                        </a:rPr>
                        <a:t>Pós-Condição</a:t>
                      </a:r>
                      <a:r>
                        <a:rPr lang="pt-BR" sz="1600" b="1" kern="1200" dirty="0">
                          <a:solidFill>
                            <a:schemeClr val="dk1"/>
                          </a:solidFill>
                          <a:effectLst/>
                          <a:latin typeface="+mn-lt"/>
                          <a:ea typeface="+mn-ea"/>
                          <a:cs typeface="+mn-cs"/>
                        </a:rPr>
                        <a:t>: </a:t>
                      </a:r>
                    </a:p>
                  </a:txBody>
                  <a:tcPr marL="68580" marR="68580" marT="0" marB="0"/>
                </a:tc>
                <a:tc>
                  <a:txBody>
                    <a:bodyPr/>
                    <a:lstStyle/>
                    <a:p>
                      <a:pPr marL="0" algn="l" defTabSz="914400" rtl="0" eaLnBrk="1" latinLnBrk="0" hangingPunct="1">
                        <a:lnSpc>
                          <a:spcPts val="1200"/>
                        </a:lnSpc>
                        <a:spcAft>
                          <a:spcPts val="0"/>
                        </a:spcAft>
                      </a:pPr>
                      <a:endParaRPr lang="pt-BR" sz="1600" b="1" kern="1200" dirty="0" smtClean="0">
                        <a:solidFill>
                          <a:schemeClr val="dk1"/>
                        </a:solidFill>
                        <a:effectLst/>
                        <a:latin typeface="+mn-lt"/>
                        <a:ea typeface="+mn-ea"/>
                        <a:cs typeface="+mn-cs"/>
                      </a:endParaRPr>
                    </a:p>
                    <a:p>
                      <a:pPr marL="0" algn="l" defTabSz="914400" rtl="0" eaLnBrk="1" latinLnBrk="0" hangingPunct="1">
                        <a:lnSpc>
                          <a:spcPts val="1200"/>
                        </a:lnSpc>
                        <a:spcAft>
                          <a:spcPts val="0"/>
                        </a:spcAft>
                      </a:pPr>
                      <a:r>
                        <a:rPr lang="pt-BR" sz="1600" b="1" kern="1200" dirty="0" smtClean="0">
                          <a:solidFill>
                            <a:schemeClr val="dk1"/>
                          </a:solidFill>
                          <a:effectLst/>
                          <a:latin typeface="+mn-lt"/>
                          <a:ea typeface="+mn-ea"/>
                          <a:cs typeface="+mn-cs"/>
                        </a:rPr>
                        <a:t>Limpar </a:t>
                      </a:r>
                      <a:r>
                        <a:rPr lang="pt-BR" sz="1600" b="1" kern="1200" dirty="0">
                          <a:solidFill>
                            <a:schemeClr val="dk1"/>
                          </a:solidFill>
                          <a:effectLst/>
                          <a:latin typeface="+mn-lt"/>
                          <a:ea typeface="+mn-ea"/>
                          <a:cs typeface="+mn-cs"/>
                        </a:rPr>
                        <a:t>Campos.</a:t>
                      </a:r>
                    </a:p>
                  </a:txBody>
                  <a:tcPr marL="68580" marR="68580" marT="0" marB="0"/>
                </a:tc>
                <a:extLst>
                  <a:ext uri="{0D108BD9-81ED-4DB2-BD59-A6C34878D82A}">
                    <a16:rowId xmlns:a16="http://schemas.microsoft.com/office/drawing/2014/main" val="2637595267"/>
                  </a:ext>
                </a:extLst>
              </a:tr>
              <a:tr h="370840">
                <a:tc>
                  <a:txBody>
                    <a:bodyPr/>
                    <a:lstStyle/>
                    <a:p>
                      <a:pPr marL="0" algn="l" defTabSz="914400" rtl="0" eaLnBrk="1" latinLnBrk="0" hangingPunct="1">
                        <a:lnSpc>
                          <a:spcPts val="1200"/>
                        </a:lnSpc>
                        <a:spcAft>
                          <a:spcPts val="0"/>
                        </a:spcAft>
                      </a:pPr>
                      <a:endParaRPr lang="pt-BR" sz="1600" b="1" kern="1200" dirty="0" smtClean="0">
                        <a:solidFill>
                          <a:schemeClr val="dk1"/>
                        </a:solidFill>
                        <a:effectLst/>
                        <a:latin typeface="+mn-lt"/>
                        <a:ea typeface="+mn-ea"/>
                        <a:cs typeface="+mn-cs"/>
                      </a:endParaRPr>
                    </a:p>
                    <a:p>
                      <a:pPr marL="0" algn="l" defTabSz="914400" rtl="0" eaLnBrk="1" latinLnBrk="0" hangingPunct="1">
                        <a:lnSpc>
                          <a:spcPts val="1200"/>
                        </a:lnSpc>
                        <a:spcAft>
                          <a:spcPts val="0"/>
                        </a:spcAft>
                      </a:pPr>
                      <a:r>
                        <a:rPr lang="pt-BR" sz="1600" b="1" kern="1200" dirty="0" smtClean="0">
                          <a:solidFill>
                            <a:schemeClr val="dk1"/>
                          </a:solidFill>
                          <a:effectLst/>
                          <a:latin typeface="+mn-lt"/>
                          <a:ea typeface="+mn-ea"/>
                          <a:cs typeface="+mn-cs"/>
                        </a:rPr>
                        <a:t>Regras </a:t>
                      </a:r>
                      <a:r>
                        <a:rPr lang="pt-BR" sz="1600" b="1" kern="1200" dirty="0">
                          <a:solidFill>
                            <a:schemeClr val="dk1"/>
                          </a:solidFill>
                          <a:effectLst/>
                          <a:latin typeface="+mn-lt"/>
                          <a:ea typeface="+mn-ea"/>
                          <a:cs typeface="+mn-cs"/>
                        </a:rPr>
                        <a:t>de Negócio:</a:t>
                      </a:r>
                    </a:p>
                  </a:txBody>
                  <a:tcPr marL="68580" marR="68580" marT="0" marB="0"/>
                </a:tc>
                <a:tc>
                  <a:txBody>
                    <a:bodyPr/>
                    <a:lstStyle/>
                    <a:p>
                      <a:pPr marL="0" algn="l" defTabSz="914400" rtl="0" eaLnBrk="1" latinLnBrk="0" hangingPunct="1">
                        <a:lnSpc>
                          <a:spcPts val="1200"/>
                        </a:lnSpc>
                        <a:spcAft>
                          <a:spcPts val="0"/>
                        </a:spcAft>
                      </a:pPr>
                      <a:endParaRPr lang="pt-BR" sz="1600" b="1" kern="1200" dirty="0" smtClean="0">
                        <a:solidFill>
                          <a:schemeClr val="dk1"/>
                        </a:solidFill>
                        <a:effectLst/>
                        <a:latin typeface="+mn-lt"/>
                        <a:ea typeface="+mn-ea"/>
                        <a:cs typeface="+mn-cs"/>
                      </a:endParaRPr>
                    </a:p>
                    <a:p>
                      <a:pPr marL="0" algn="l" defTabSz="914400" rtl="0" eaLnBrk="1" latinLnBrk="0" hangingPunct="1">
                        <a:lnSpc>
                          <a:spcPts val="1200"/>
                        </a:lnSpc>
                        <a:spcAft>
                          <a:spcPts val="0"/>
                        </a:spcAft>
                      </a:pPr>
                      <a:r>
                        <a:rPr lang="pt-BR" sz="1600" b="1" kern="1200" dirty="0" smtClean="0">
                          <a:solidFill>
                            <a:schemeClr val="dk1"/>
                          </a:solidFill>
                          <a:effectLst/>
                          <a:latin typeface="+mn-lt"/>
                          <a:ea typeface="+mn-ea"/>
                          <a:cs typeface="+mn-cs"/>
                        </a:rPr>
                        <a:t>RN01 </a:t>
                      </a:r>
                      <a:r>
                        <a:rPr lang="pt-BR" sz="1600" b="1" kern="1200" dirty="0">
                          <a:solidFill>
                            <a:schemeClr val="dk1"/>
                          </a:solidFill>
                          <a:effectLst/>
                          <a:latin typeface="+mn-lt"/>
                          <a:ea typeface="+mn-ea"/>
                          <a:cs typeface="+mn-cs"/>
                        </a:rPr>
                        <a:t>Os campos Nome da Cidade, </a:t>
                      </a:r>
                      <a:endParaRPr lang="pt-BR" sz="1600" b="1" kern="1200" dirty="0" smtClean="0">
                        <a:solidFill>
                          <a:schemeClr val="dk1"/>
                        </a:solidFill>
                        <a:effectLst/>
                        <a:latin typeface="+mn-lt"/>
                        <a:ea typeface="+mn-ea"/>
                        <a:cs typeface="+mn-cs"/>
                      </a:endParaRPr>
                    </a:p>
                    <a:p>
                      <a:pPr marL="0" algn="l" defTabSz="914400" rtl="0" eaLnBrk="1" latinLnBrk="0" hangingPunct="1">
                        <a:lnSpc>
                          <a:spcPts val="1200"/>
                        </a:lnSpc>
                        <a:spcAft>
                          <a:spcPts val="0"/>
                        </a:spcAft>
                      </a:pPr>
                      <a:endParaRPr lang="pt-BR" sz="1600" b="1" kern="1200" dirty="0" smtClean="0">
                        <a:solidFill>
                          <a:schemeClr val="dk1"/>
                        </a:solidFill>
                        <a:effectLst/>
                        <a:latin typeface="+mn-lt"/>
                        <a:ea typeface="+mn-ea"/>
                        <a:cs typeface="+mn-cs"/>
                      </a:endParaRPr>
                    </a:p>
                    <a:p>
                      <a:pPr marL="0" algn="l" defTabSz="914400" rtl="0" eaLnBrk="1" latinLnBrk="0" hangingPunct="1">
                        <a:lnSpc>
                          <a:spcPts val="1200"/>
                        </a:lnSpc>
                        <a:spcAft>
                          <a:spcPts val="0"/>
                        </a:spcAft>
                      </a:pPr>
                      <a:r>
                        <a:rPr lang="pt-BR" sz="1600" b="1" kern="1200" dirty="0" smtClean="0">
                          <a:solidFill>
                            <a:schemeClr val="dk1"/>
                          </a:solidFill>
                          <a:effectLst/>
                          <a:latin typeface="+mn-lt"/>
                          <a:ea typeface="+mn-ea"/>
                          <a:cs typeface="+mn-cs"/>
                        </a:rPr>
                        <a:t>Estado </a:t>
                      </a:r>
                      <a:r>
                        <a:rPr lang="pt-BR" sz="1600" b="1" kern="1200" dirty="0">
                          <a:solidFill>
                            <a:schemeClr val="dk1"/>
                          </a:solidFill>
                          <a:effectLst/>
                          <a:latin typeface="+mn-lt"/>
                          <a:ea typeface="+mn-ea"/>
                          <a:cs typeface="+mn-cs"/>
                        </a:rPr>
                        <a:t>e País são obrigatórios.</a:t>
                      </a:r>
                    </a:p>
                    <a:p>
                      <a:pPr marL="0" algn="l" defTabSz="914400" rtl="0" eaLnBrk="1" latinLnBrk="0" hangingPunct="1">
                        <a:lnSpc>
                          <a:spcPts val="1200"/>
                        </a:lnSpc>
                        <a:spcAft>
                          <a:spcPts val="0"/>
                        </a:spcAft>
                      </a:pPr>
                      <a:endParaRPr lang="pt-BR" sz="1600" b="1" kern="1200" dirty="0" smtClean="0">
                        <a:solidFill>
                          <a:schemeClr val="dk1"/>
                        </a:solidFill>
                        <a:effectLst/>
                        <a:latin typeface="+mn-lt"/>
                        <a:ea typeface="+mn-ea"/>
                        <a:cs typeface="+mn-cs"/>
                      </a:endParaRPr>
                    </a:p>
                    <a:p>
                      <a:pPr marL="0" algn="l" defTabSz="914400" rtl="0" eaLnBrk="1" latinLnBrk="0" hangingPunct="1">
                        <a:lnSpc>
                          <a:spcPts val="1200"/>
                        </a:lnSpc>
                        <a:spcAft>
                          <a:spcPts val="0"/>
                        </a:spcAft>
                      </a:pPr>
                      <a:r>
                        <a:rPr lang="pt-BR" sz="1600" b="1" kern="1200" dirty="0" smtClean="0">
                          <a:solidFill>
                            <a:schemeClr val="dk1"/>
                          </a:solidFill>
                          <a:effectLst/>
                          <a:latin typeface="+mn-lt"/>
                          <a:ea typeface="+mn-ea"/>
                          <a:cs typeface="+mn-cs"/>
                        </a:rPr>
                        <a:t>RN02 </a:t>
                      </a:r>
                      <a:r>
                        <a:rPr lang="pt-BR" sz="1600" b="1" kern="1200" dirty="0">
                          <a:solidFill>
                            <a:schemeClr val="dk1"/>
                          </a:solidFill>
                          <a:effectLst/>
                          <a:latin typeface="+mn-lt"/>
                          <a:ea typeface="+mn-ea"/>
                          <a:cs typeface="+mn-cs"/>
                        </a:rPr>
                        <a:t>O campo Código de </a:t>
                      </a:r>
                      <a:endParaRPr lang="pt-BR" sz="1600" b="1" kern="1200" dirty="0" smtClean="0">
                        <a:solidFill>
                          <a:schemeClr val="dk1"/>
                        </a:solidFill>
                        <a:effectLst/>
                        <a:latin typeface="+mn-lt"/>
                        <a:ea typeface="+mn-ea"/>
                        <a:cs typeface="+mn-cs"/>
                      </a:endParaRPr>
                    </a:p>
                    <a:p>
                      <a:pPr marL="0" algn="l" defTabSz="914400" rtl="0" eaLnBrk="1" latinLnBrk="0" hangingPunct="1">
                        <a:lnSpc>
                          <a:spcPts val="1200"/>
                        </a:lnSpc>
                        <a:spcAft>
                          <a:spcPts val="0"/>
                        </a:spcAft>
                      </a:pPr>
                      <a:endParaRPr lang="pt-BR" sz="1600" b="1" kern="1200" dirty="0" smtClean="0">
                        <a:solidFill>
                          <a:schemeClr val="dk1"/>
                        </a:solidFill>
                        <a:effectLst/>
                        <a:latin typeface="+mn-lt"/>
                        <a:ea typeface="+mn-ea"/>
                        <a:cs typeface="+mn-cs"/>
                      </a:endParaRPr>
                    </a:p>
                    <a:p>
                      <a:pPr marL="0" algn="l" defTabSz="914400" rtl="0" eaLnBrk="1" latinLnBrk="0" hangingPunct="1">
                        <a:lnSpc>
                          <a:spcPts val="1200"/>
                        </a:lnSpc>
                        <a:spcAft>
                          <a:spcPts val="0"/>
                        </a:spcAft>
                      </a:pPr>
                      <a:r>
                        <a:rPr lang="pt-BR" sz="1600" b="1" kern="1200" dirty="0" smtClean="0">
                          <a:solidFill>
                            <a:schemeClr val="dk1"/>
                          </a:solidFill>
                          <a:effectLst/>
                          <a:latin typeface="+mn-lt"/>
                          <a:ea typeface="+mn-ea"/>
                          <a:cs typeface="+mn-cs"/>
                        </a:rPr>
                        <a:t>Identificação </a:t>
                      </a:r>
                      <a:r>
                        <a:rPr lang="pt-BR" sz="1600" b="1" kern="1200" dirty="0">
                          <a:solidFill>
                            <a:schemeClr val="dk1"/>
                          </a:solidFill>
                          <a:effectLst/>
                          <a:latin typeface="+mn-lt"/>
                          <a:ea typeface="+mn-ea"/>
                          <a:cs typeface="+mn-cs"/>
                        </a:rPr>
                        <a:t>deve ser único.</a:t>
                      </a:r>
                    </a:p>
                    <a:p>
                      <a:pPr marL="0" algn="l" defTabSz="914400" rtl="0" eaLnBrk="1" latinLnBrk="0" hangingPunct="1">
                        <a:lnSpc>
                          <a:spcPts val="1200"/>
                        </a:lnSpc>
                        <a:spcAft>
                          <a:spcPts val="0"/>
                        </a:spcAft>
                      </a:pPr>
                      <a:r>
                        <a:rPr lang="pt-BR" sz="1600" b="1" kern="1200" dirty="0">
                          <a:solidFill>
                            <a:schemeClr val="dk1"/>
                          </a:solidFill>
                          <a:effectLst/>
                          <a:latin typeface="+mn-lt"/>
                          <a:ea typeface="+mn-ea"/>
                          <a:cs typeface="+mn-cs"/>
                        </a:rPr>
                        <a:t> </a:t>
                      </a:r>
                    </a:p>
                  </a:txBody>
                  <a:tcPr marL="68580" marR="68580" marT="0" marB="0"/>
                </a:tc>
                <a:extLst>
                  <a:ext uri="{0D108BD9-81ED-4DB2-BD59-A6C34878D82A}">
                    <a16:rowId xmlns:a16="http://schemas.microsoft.com/office/drawing/2014/main" val="3406948625"/>
                  </a:ext>
                </a:extLst>
              </a:tr>
            </a:tbl>
          </a:graphicData>
        </a:graphic>
      </p:graphicFrame>
    </p:spTree>
    <p:extLst>
      <p:ext uri="{BB962C8B-B14F-4D97-AF65-F5344CB8AC3E}">
        <p14:creationId xmlns:p14="http://schemas.microsoft.com/office/powerpoint/2010/main" val="1837931671"/>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261872" y="415834"/>
            <a:ext cx="9692640" cy="709687"/>
          </a:xfrm>
        </p:spPr>
        <p:txBody>
          <a:bodyPr/>
          <a:lstStyle/>
          <a:p>
            <a:r>
              <a:rPr lang="pt-BR" dirty="0"/>
              <a:t>Protótipo Relativo ao Caso de </a:t>
            </a:r>
            <a:r>
              <a:rPr lang="pt-BR" dirty="0" smtClean="0"/>
              <a:t>Uso 1</a:t>
            </a:r>
            <a:endParaRPr lang="pt-BR" dirty="0"/>
          </a:p>
        </p:txBody>
      </p:sp>
      <p:pic>
        <p:nvPicPr>
          <p:cNvPr id="4" name="Imagem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pic>
        <p:nvPicPr>
          <p:cNvPr id="9" name="Marcador de Posição de Conteúdo 8"/>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600250" y="1600199"/>
            <a:ext cx="6637880" cy="4925117"/>
          </a:xfrm>
        </p:spPr>
      </p:pic>
    </p:spTree>
    <p:extLst>
      <p:ext uri="{BB962C8B-B14F-4D97-AF65-F5344CB8AC3E}">
        <p14:creationId xmlns:p14="http://schemas.microsoft.com/office/powerpoint/2010/main" val="342045538"/>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pt-BR" sz="3600" dirty="0" smtClean="0"/>
              <a:t>Caso </a:t>
            </a:r>
            <a:r>
              <a:rPr lang="pt-BR" sz="3600" dirty="0"/>
              <a:t>de Uso </a:t>
            </a:r>
            <a:r>
              <a:rPr lang="pt-BR" sz="3600" dirty="0" smtClean="0"/>
              <a:t>2 – Gerenciamento de Sensores de PCDs</a:t>
            </a:r>
            <a:endParaRPr lang="pt-BR" sz="3600" dirty="0"/>
          </a:p>
        </p:txBody>
      </p:sp>
      <p:pic>
        <p:nvPicPr>
          <p:cNvPr id="4" name="Imagem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pic>
        <p:nvPicPr>
          <p:cNvPr id="9" name="Espaço Reservado para Conteúdo 8"/>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024459" y="1855127"/>
            <a:ext cx="3895860" cy="4636394"/>
          </a:xfrm>
        </p:spPr>
      </p:pic>
    </p:spTree>
    <p:extLst>
      <p:ext uri="{BB962C8B-B14F-4D97-AF65-F5344CB8AC3E}">
        <p14:creationId xmlns:p14="http://schemas.microsoft.com/office/powerpoint/2010/main" val="1755823302"/>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Documentação do Caso de Uso 2</a:t>
            </a:r>
          </a:p>
        </p:txBody>
      </p:sp>
      <p:graphicFrame>
        <p:nvGraphicFramePr>
          <p:cNvPr id="4" name="Marcador de Posição de Conteúdo 3"/>
          <p:cNvGraphicFramePr>
            <a:graphicFrameLocks noGrp="1"/>
          </p:cNvGraphicFramePr>
          <p:nvPr>
            <p:ph idx="1"/>
            <p:extLst>
              <p:ext uri="{D42A27DB-BD31-4B8C-83A1-F6EECF244321}">
                <p14:modId xmlns:p14="http://schemas.microsoft.com/office/powerpoint/2010/main" val="1455490608"/>
              </p:ext>
            </p:extLst>
          </p:nvPr>
        </p:nvGraphicFramePr>
        <p:xfrm>
          <a:off x="1678922" y="2070847"/>
          <a:ext cx="8594726" cy="3180080"/>
        </p:xfrm>
        <a:graphic>
          <a:graphicData uri="http://schemas.openxmlformats.org/drawingml/2006/table">
            <a:tbl>
              <a:tblPr firstRow="1" bandRow="1">
                <a:tableStyleId>{5C22544A-7EE6-4342-B048-85BDC9FD1C3A}</a:tableStyleId>
              </a:tblPr>
              <a:tblGrid>
                <a:gridCol w="4297363">
                  <a:extLst>
                    <a:ext uri="{9D8B030D-6E8A-4147-A177-3AD203B41FA5}">
                      <a16:colId xmlns:a16="http://schemas.microsoft.com/office/drawing/2014/main" val="4165864255"/>
                    </a:ext>
                  </a:extLst>
                </a:gridCol>
                <a:gridCol w="4297363">
                  <a:extLst>
                    <a:ext uri="{9D8B030D-6E8A-4147-A177-3AD203B41FA5}">
                      <a16:colId xmlns:a16="http://schemas.microsoft.com/office/drawing/2014/main" val="2479492982"/>
                    </a:ext>
                  </a:extLst>
                </a:gridCol>
              </a:tblGrid>
              <a:tr h="370840">
                <a:tc gridSpan="2">
                  <a:txBody>
                    <a:bodyPr/>
                    <a:lstStyle/>
                    <a:p>
                      <a:pPr marL="0" algn="l" defTabSz="914400" rtl="0" eaLnBrk="1" latinLnBrk="0" hangingPunct="1">
                        <a:lnSpc>
                          <a:spcPts val="1200"/>
                        </a:lnSpc>
                        <a:spcAft>
                          <a:spcPts val="0"/>
                        </a:spcAft>
                      </a:pPr>
                      <a:endParaRPr lang="pt-BR" sz="1600" b="1" kern="1200" dirty="0" smtClean="0">
                        <a:solidFill>
                          <a:schemeClr val="bg1"/>
                        </a:solidFill>
                        <a:effectLst/>
                        <a:latin typeface="+mn-lt"/>
                        <a:ea typeface="+mn-ea"/>
                        <a:cs typeface="+mn-cs"/>
                      </a:endParaRPr>
                    </a:p>
                    <a:p>
                      <a:pPr marL="0" algn="l" defTabSz="914400" rtl="0" eaLnBrk="1" latinLnBrk="0" hangingPunct="1">
                        <a:lnSpc>
                          <a:spcPts val="1200"/>
                        </a:lnSpc>
                        <a:spcAft>
                          <a:spcPts val="0"/>
                        </a:spcAft>
                      </a:pPr>
                      <a:r>
                        <a:rPr lang="pt-BR" sz="1600" b="1" kern="1200" dirty="0" smtClean="0">
                          <a:solidFill>
                            <a:schemeClr val="bg1"/>
                          </a:solidFill>
                          <a:effectLst/>
                          <a:latin typeface="+mn-lt"/>
                          <a:ea typeface="+mn-ea"/>
                          <a:cs typeface="+mn-cs"/>
                        </a:rPr>
                        <a:t>Nome </a:t>
                      </a:r>
                      <a:r>
                        <a:rPr lang="pt-BR" sz="1600" b="1" kern="1200" dirty="0">
                          <a:solidFill>
                            <a:schemeClr val="bg1"/>
                          </a:solidFill>
                          <a:effectLst/>
                          <a:latin typeface="+mn-lt"/>
                          <a:ea typeface="+mn-ea"/>
                          <a:cs typeface="+mn-cs"/>
                        </a:rPr>
                        <a:t>do Caso de Uso: Gerenciamento de Sensores</a:t>
                      </a:r>
                    </a:p>
                  </a:txBody>
                  <a:tcPr marL="68580" marR="68580" marT="0" marB="0">
                    <a:solidFill>
                      <a:schemeClr val="tx2">
                        <a:lumMod val="75000"/>
                      </a:schemeClr>
                    </a:solidFill>
                  </a:tcPr>
                </a:tc>
                <a:tc hMerge="1">
                  <a:txBody>
                    <a:bodyPr/>
                    <a:lstStyle/>
                    <a:p>
                      <a:endParaRPr lang="pt-BR"/>
                    </a:p>
                  </a:txBody>
                  <a:tcPr/>
                </a:tc>
                <a:extLst>
                  <a:ext uri="{0D108BD9-81ED-4DB2-BD59-A6C34878D82A}">
                    <a16:rowId xmlns:a16="http://schemas.microsoft.com/office/drawing/2014/main" val="3922695314"/>
                  </a:ext>
                </a:extLst>
              </a:tr>
              <a:tr h="370840">
                <a:tc>
                  <a:txBody>
                    <a:bodyPr/>
                    <a:lstStyle/>
                    <a:p>
                      <a:pPr marL="0" algn="l" defTabSz="914400" rtl="0" eaLnBrk="1" latinLnBrk="0" hangingPunct="1">
                        <a:lnSpc>
                          <a:spcPts val="1200"/>
                        </a:lnSpc>
                        <a:spcAft>
                          <a:spcPts val="0"/>
                        </a:spcAft>
                      </a:pPr>
                      <a:endParaRPr lang="pt-BR" sz="1600" b="1" kern="1200" dirty="0" smtClean="0">
                        <a:solidFill>
                          <a:schemeClr val="dk1"/>
                        </a:solidFill>
                        <a:effectLst/>
                        <a:latin typeface="+mn-lt"/>
                        <a:ea typeface="+mn-ea"/>
                        <a:cs typeface="+mn-cs"/>
                      </a:endParaRPr>
                    </a:p>
                    <a:p>
                      <a:pPr marL="0" algn="l" defTabSz="914400" rtl="0" eaLnBrk="1" latinLnBrk="0" hangingPunct="1">
                        <a:lnSpc>
                          <a:spcPts val="1200"/>
                        </a:lnSpc>
                        <a:spcAft>
                          <a:spcPts val="0"/>
                        </a:spcAft>
                      </a:pPr>
                      <a:r>
                        <a:rPr lang="pt-BR" sz="1600" b="1" kern="1200" dirty="0" smtClean="0">
                          <a:solidFill>
                            <a:schemeClr val="dk1"/>
                          </a:solidFill>
                          <a:effectLst/>
                          <a:latin typeface="+mn-lt"/>
                          <a:ea typeface="+mn-ea"/>
                          <a:cs typeface="+mn-cs"/>
                        </a:rPr>
                        <a:t>Breve </a:t>
                      </a:r>
                      <a:r>
                        <a:rPr lang="pt-BR" sz="1600" b="1" kern="1200" dirty="0">
                          <a:solidFill>
                            <a:schemeClr val="dk1"/>
                          </a:solidFill>
                          <a:effectLst/>
                          <a:latin typeface="+mn-lt"/>
                          <a:ea typeface="+mn-ea"/>
                          <a:cs typeface="+mn-cs"/>
                        </a:rPr>
                        <a:t>Descrição: </a:t>
                      </a:r>
                    </a:p>
                  </a:txBody>
                  <a:tcPr marL="68580" marR="68580" marT="0" marB="0"/>
                </a:tc>
                <a:tc>
                  <a:txBody>
                    <a:bodyPr/>
                    <a:lstStyle/>
                    <a:p>
                      <a:pPr marL="0" algn="l" defTabSz="914400" rtl="0" eaLnBrk="1" latinLnBrk="0" hangingPunct="1">
                        <a:lnSpc>
                          <a:spcPts val="1200"/>
                        </a:lnSpc>
                        <a:spcAft>
                          <a:spcPts val="0"/>
                        </a:spcAft>
                      </a:pPr>
                      <a:endParaRPr lang="pt-BR" sz="1600" b="1" kern="1200" dirty="0" smtClean="0">
                        <a:solidFill>
                          <a:schemeClr val="dk1"/>
                        </a:solidFill>
                        <a:effectLst/>
                        <a:latin typeface="+mn-lt"/>
                        <a:ea typeface="+mn-ea"/>
                        <a:cs typeface="+mn-cs"/>
                      </a:endParaRPr>
                    </a:p>
                    <a:p>
                      <a:pPr marL="0" algn="l" defTabSz="914400" rtl="0" eaLnBrk="1" latinLnBrk="0" hangingPunct="1">
                        <a:lnSpc>
                          <a:spcPts val="1200"/>
                        </a:lnSpc>
                        <a:spcAft>
                          <a:spcPts val="0"/>
                        </a:spcAft>
                      </a:pPr>
                      <a:r>
                        <a:rPr lang="pt-BR" sz="1600" b="1" kern="1200" dirty="0" smtClean="0">
                          <a:solidFill>
                            <a:schemeClr val="dk1"/>
                          </a:solidFill>
                          <a:effectLst/>
                          <a:latin typeface="+mn-lt"/>
                          <a:ea typeface="+mn-ea"/>
                          <a:cs typeface="+mn-cs"/>
                        </a:rPr>
                        <a:t>Este </a:t>
                      </a:r>
                      <a:r>
                        <a:rPr lang="pt-BR" sz="1600" b="1" kern="1200" dirty="0">
                          <a:solidFill>
                            <a:schemeClr val="dk1"/>
                          </a:solidFill>
                          <a:effectLst/>
                          <a:latin typeface="+mn-lt"/>
                          <a:ea typeface="+mn-ea"/>
                          <a:cs typeface="+mn-cs"/>
                        </a:rPr>
                        <a:t>Caso de Uso deve ocorrer sempre </a:t>
                      </a:r>
                      <a:endParaRPr lang="pt-BR" sz="1600" b="1" kern="1200" dirty="0" smtClean="0">
                        <a:solidFill>
                          <a:schemeClr val="dk1"/>
                        </a:solidFill>
                        <a:effectLst/>
                        <a:latin typeface="+mn-lt"/>
                        <a:ea typeface="+mn-ea"/>
                        <a:cs typeface="+mn-cs"/>
                      </a:endParaRPr>
                    </a:p>
                    <a:p>
                      <a:pPr marL="0" algn="l" defTabSz="914400" rtl="0" eaLnBrk="1" latinLnBrk="0" hangingPunct="1">
                        <a:lnSpc>
                          <a:spcPts val="1200"/>
                        </a:lnSpc>
                        <a:spcAft>
                          <a:spcPts val="0"/>
                        </a:spcAft>
                      </a:pPr>
                      <a:endParaRPr lang="pt-BR" sz="1600" b="1" kern="1200" dirty="0" smtClean="0">
                        <a:solidFill>
                          <a:schemeClr val="dk1"/>
                        </a:solidFill>
                        <a:effectLst/>
                        <a:latin typeface="+mn-lt"/>
                        <a:ea typeface="+mn-ea"/>
                        <a:cs typeface="+mn-cs"/>
                      </a:endParaRPr>
                    </a:p>
                    <a:p>
                      <a:pPr marL="0" algn="l" defTabSz="914400" rtl="0" eaLnBrk="1" latinLnBrk="0" hangingPunct="1">
                        <a:lnSpc>
                          <a:spcPts val="1200"/>
                        </a:lnSpc>
                        <a:spcAft>
                          <a:spcPts val="0"/>
                        </a:spcAft>
                      </a:pPr>
                      <a:r>
                        <a:rPr lang="pt-BR" sz="1600" b="1" kern="1200" dirty="0" smtClean="0">
                          <a:solidFill>
                            <a:schemeClr val="dk1"/>
                          </a:solidFill>
                          <a:effectLst/>
                          <a:latin typeface="+mn-lt"/>
                          <a:ea typeface="+mn-ea"/>
                          <a:cs typeface="+mn-cs"/>
                        </a:rPr>
                        <a:t>que </a:t>
                      </a:r>
                      <a:r>
                        <a:rPr lang="pt-BR" sz="1600" b="1" kern="1200" dirty="0">
                          <a:solidFill>
                            <a:schemeClr val="dk1"/>
                          </a:solidFill>
                          <a:effectLst/>
                          <a:latin typeface="+mn-lt"/>
                          <a:ea typeface="+mn-ea"/>
                          <a:cs typeface="+mn-cs"/>
                        </a:rPr>
                        <a:t>o método “Gerenciamento de </a:t>
                      </a:r>
                      <a:endParaRPr lang="pt-BR" sz="1600" b="1" kern="1200" dirty="0" smtClean="0">
                        <a:solidFill>
                          <a:schemeClr val="dk1"/>
                        </a:solidFill>
                        <a:effectLst/>
                        <a:latin typeface="+mn-lt"/>
                        <a:ea typeface="+mn-ea"/>
                        <a:cs typeface="+mn-cs"/>
                      </a:endParaRPr>
                    </a:p>
                    <a:p>
                      <a:pPr marL="0" algn="l" defTabSz="914400" rtl="0" eaLnBrk="1" latinLnBrk="0" hangingPunct="1">
                        <a:lnSpc>
                          <a:spcPts val="1200"/>
                        </a:lnSpc>
                        <a:spcAft>
                          <a:spcPts val="0"/>
                        </a:spcAft>
                      </a:pPr>
                      <a:endParaRPr lang="pt-BR" sz="1600" b="1" kern="1200" dirty="0" smtClean="0">
                        <a:solidFill>
                          <a:schemeClr val="dk1"/>
                        </a:solidFill>
                        <a:effectLst/>
                        <a:latin typeface="+mn-lt"/>
                        <a:ea typeface="+mn-ea"/>
                        <a:cs typeface="+mn-cs"/>
                      </a:endParaRPr>
                    </a:p>
                    <a:p>
                      <a:pPr marL="0" algn="l" defTabSz="914400" rtl="0" eaLnBrk="1" latinLnBrk="0" hangingPunct="1">
                        <a:lnSpc>
                          <a:spcPts val="1200"/>
                        </a:lnSpc>
                        <a:spcAft>
                          <a:spcPts val="0"/>
                        </a:spcAft>
                      </a:pPr>
                      <a:r>
                        <a:rPr lang="pt-BR" sz="1600" b="1" kern="1200" dirty="0" smtClean="0">
                          <a:solidFill>
                            <a:schemeClr val="dk1"/>
                          </a:solidFill>
                          <a:effectLst/>
                          <a:latin typeface="+mn-lt"/>
                          <a:ea typeface="+mn-ea"/>
                          <a:cs typeface="+mn-cs"/>
                        </a:rPr>
                        <a:t>Sensores</a:t>
                      </a:r>
                      <a:r>
                        <a:rPr lang="pt-BR" sz="1600" b="1" kern="1200" dirty="0">
                          <a:solidFill>
                            <a:schemeClr val="dk1"/>
                          </a:solidFill>
                          <a:effectLst/>
                          <a:latin typeface="+mn-lt"/>
                          <a:ea typeface="+mn-ea"/>
                          <a:cs typeface="+mn-cs"/>
                        </a:rPr>
                        <a:t>” for selecionado.</a:t>
                      </a:r>
                    </a:p>
                    <a:p>
                      <a:pPr marL="0" algn="l" defTabSz="914400" rtl="0" eaLnBrk="1" latinLnBrk="0" hangingPunct="1">
                        <a:lnSpc>
                          <a:spcPts val="1200"/>
                        </a:lnSpc>
                        <a:spcAft>
                          <a:spcPts val="0"/>
                        </a:spcAft>
                      </a:pPr>
                      <a:endParaRPr lang="pt-BR" sz="1600" b="1" kern="1200" dirty="0" smtClean="0">
                        <a:solidFill>
                          <a:schemeClr val="dk1"/>
                        </a:solidFill>
                        <a:effectLst/>
                        <a:latin typeface="+mn-lt"/>
                        <a:ea typeface="+mn-ea"/>
                        <a:cs typeface="+mn-cs"/>
                      </a:endParaRPr>
                    </a:p>
                    <a:p>
                      <a:pPr marL="0" algn="l" defTabSz="914400" rtl="0" eaLnBrk="1" latinLnBrk="0" hangingPunct="1">
                        <a:lnSpc>
                          <a:spcPts val="1200"/>
                        </a:lnSpc>
                        <a:spcAft>
                          <a:spcPts val="0"/>
                        </a:spcAft>
                      </a:pPr>
                      <a:r>
                        <a:rPr lang="pt-BR" sz="1600" b="1" kern="1200" dirty="0" smtClean="0">
                          <a:solidFill>
                            <a:schemeClr val="dk1"/>
                          </a:solidFill>
                          <a:effectLst/>
                          <a:latin typeface="+mn-lt"/>
                          <a:ea typeface="+mn-ea"/>
                          <a:cs typeface="+mn-cs"/>
                        </a:rPr>
                        <a:t>Ele </a:t>
                      </a:r>
                      <a:r>
                        <a:rPr lang="pt-BR" sz="1600" b="1" kern="1200" dirty="0">
                          <a:solidFill>
                            <a:schemeClr val="dk1"/>
                          </a:solidFill>
                          <a:effectLst/>
                          <a:latin typeface="+mn-lt"/>
                          <a:ea typeface="+mn-ea"/>
                          <a:cs typeface="+mn-cs"/>
                        </a:rPr>
                        <a:t>deve adicionar um novo sensor e </a:t>
                      </a:r>
                      <a:endParaRPr lang="pt-BR" sz="1600" b="1" kern="1200" dirty="0" smtClean="0">
                        <a:solidFill>
                          <a:schemeClr val="dk1"/>
                        </a:solidFill>
                        <a:effectLst/>
                        <a:latin typeface="+mn-lt"/>
                        <a:ea typeface="+mn-ea"/>
                        <a:cs typeface="+mn-cs"/>
                      </a:endParaRPr>
                    </a:p>
                    <a:p>
                      <a:pPr marL="0" algn="l" defTabSz="914400" rtl="0" eaLnBrk="1" latinLnBrk="0" hangingPunct="1">
                        <a:lnSpc>
                          <a:spcPts val="1200"/>
                        </a:lnSpc>
                        <a:spcAft>
                          <a:spcPts val="0"/>
                        </a:spcAft>
                      </a:pPr>
                      <a:endParaRPr lang="pt-BR" sz="1600" b="1" kern="1200" dirty="0" smtClean="0">
                        <a:solidFill>
                          <a:schemeClr val="dk1"/>
                        </a:solidFill>
                        <a:effectLst/>
                        <a:latin typeface="+mn-lt"/>
                        <a:ea typeface="+mn-ea"/>
                        <a:cs typeface="+mn-cs"/>
                      </a:endParaRPr>
                    </a:p>
                    <a:p>
                      <a:pPr marL="0" algn="l" defTabSz="914400" rtl="0" eaLnBrk="1" latinLnBrk="0" hangingPunct="1">
                        <a:lnSpc>
                          <a:spcPts val="1200"/>
                        </a:lnSpc>
                        <a:spcAft>
                          <a:spcPts val="0"/>
                        </a:spcAft>
                      </a:pPr>
                      <a:r>
                        <a:rPr lang="pt-BR" sz="1600" b="1" kern="1200" dirty="0" smtClean="0">
                          <a:solidFill>
                            <a:schemeClr val="dk1"/>
                          </a:solidFill>
                          <a:effectLst/>
                          <a:latin typeface="+mn-lt"/>
                          <a:ea typeface="+mn-ea"/>
                          <a:cs typeface="+mn-cs"/>
                        </a:rPr>
                        <a:t>suas </a:t>
                      </a:r>
                      <a:r>
                        <a:rPr lang="pt-BR" sz="1600" b="1" kern="1200" dirty="0">
                          <a:solidFill>
                            <a:schemeClr val="dk1"/>
                          </a:solidFill>
                          <a:effectLst/>
                          <a:latin typeface="+mn-lt"/>
                          <a:ea typeface="+mn-ea"/>
                          <a:cs typeface="+mn-cs"/>
                        </a:rPr>
                        <a:t>informações no banco de dados ou </a:t>
                      </a:r>
                      <a:endParaRPr lang="pt-BR" sz="1600" b="1" kern="1200" dirty="0" smtClean="0">
                        <a:solidFill>
                          <a:schemeClr val="dk1"/>
                        </a:solidFill>
                        <a:effectLst/>
                        <a:latin typeface="+mn-lt"/>
                        <a:ea typeface="+mn-ea"/>
                        <a:cs typeface="+mn-cs"/>
                      </a:endParaRPr>
                    </a:p>
                    <a:p>
                      <a:pPr marL="0" algn="l" defTabSz="914400" rtl="0" eaLnBrk="1" latinLnBrk="0" hangingPunct="1">
                        <a:lnSpc>
                          <a:spcPts val="1200"/>
                        </a:lnSpc>
                        <a:spcAft>
                          <a:spcPts val="0"/>
                        </a:spcAft>
                      </a:pPr>
                      <a:endParaRPr lang="pt-BR" sz="1600" b="1" kern="1200" dirty="0" smtClean="0">
                        <a:solidFill>
                          <a:schemeClr val="dk1"/>
                        </a:solidFill>
                        <a:effectLst/>
                        <a:latin typeface="+mn-lt"/>
                        <a:ea typeface="+mn-ea"/>
                        <a:cs typeface="+mn-cs"/>
                      </a:endParaRPr>
                    </a:p>
                    <a:p>
                      <a:pPr marL="0" algn="l" defTabSz="914400" rtl="0" eaLnBrk="1" latinLnBrk="0" hangingPunct="1">
                        <a:lnSpc>
                          <a:spcPts val="1200"/>
                        </a:lnSpc>
                        <a:spcAft>
                          <a:spcPts val="0"/>
                        </a:spcAft>
                      </a:pPr>
                      <a:r>
                        <a:rPr lang="pt-BR" sz="1600" b="1" kern="1200" dirty="0" smtClean="0">
                          <a:solidFill>
                            <a:schemeClr val="dk1"/>
                          </a:solidFill>
                          <a:effectLst/>
                          <a:latin typeface="+mn-lt"/>
                          <a:ea typeface="+mn-ea"/>
                          <a:cs typeface="+mn-cs"/>
                        </a:rPr>
                        <a:t>listar </a:t>
                      </a:r>
                      <a:r>
                        <a:rPr lang="pt-BR" sz="1600" b="1" kern="1200" dirty="0">
                          <a:solidFill>
                            <a:schemeClr val="dk1"/>
                          </a:solidFill>
                          <a:effectLst/>
                          <a:latin typeface="+mn-lt"/>
                          <a:ea typeface="+mn-ea"/>
                          <a:cs typeface="+mn-cs"/>
                        </a:rPr>
                        <a:t>os existentes.</a:t>
                      </a:r>
                    </a:p>
                  </a:txBody>
                  <a:tcPr marL="68580" marR="68580" marT="0" marB="0"/>
                </a:tc>
                <a:extLst>
                  <a:ext uri="{0D108BD9-81ED-4DB2-BD59-A6C34878D82A}">
                    <a16:rowId xmlns:a16="http://schemas.microsoft.com/office/drawing/2014/main" val="398330504"/>
                  </a:ext>
                </a:extLst>
              </a:tr>
              <a:tr h="370840">
                <a:tc>
                  <a:txBody>
                    <a:bodyPr/>
                    <a:lstStyle/>
                    <a:p>
                      <a:pPr marL="0" algn="l" defTabSz="914400" rtl="0" eaLnBrk="1" latinLnBrk="0" hangingPunct="1">
                        <a:lnSpc>
                          <a:spcPts val="1200"/>
                        </a:lnSpc>
                        <a:spcAft>
                          <a:spcPts val="0"/>
                        </a:spcAft>
                      </a:pPr>
                      <a:endParaRPr lang="pt-BR" sz="1600" b="1" kern="1200" dirty="0" smtClean="0">
                        <a:solidFill>
                          <a:schemeClr val="dk1"/>
                        </a:solidFill>
                        <a:effectLst/>
                        <a:latin typeface="+mn-lt"/>
                        <a:ea typeface="+mn-ea"/>
                        <a:cs typeface="+mn-cs"/>
                      </a:endParaRPr>
                    </a:p>
                    <a:p>
                      <a:pPr marL="0" algn="l" defTabSz="914400" rtl="0" eaLnBrk="1" latinLnBrk="0" hangingPunct="1">
                        <a:lnSpc>
                          <a:spcPts val="1200"/>
                        </a:lnSpc>
                        <a:spcAft>
                          <a:spcPts val="0"/>
                        </a:spcAft>
                      </a:pPr>
                      <a:r>
                        <a:rPr lang="pt-BR" sz="1600" b="1" kern="1200" dirty="0" smtClean="0">
                          <a:solidFill>
                            <a:schemeClr val="dk1"/>
                          </a:solidFill>
                          <a:effectLst/>
                          <a:latin typeface="+mn-lt"/>
                          <a:ea typeface="+mn-ea"/>
                          <a:cs typeface="+mn-cs"/>
                        </a:rPr>
                        <a:t>Ator </a:t>
                      </a:r>
                      <a:r>
                        <a:rPr lang="pt-BR" sz="1600" b="1" kern="1200" dirty="0">
                          <a:solidFill>
                            <a:schemeClr val="dk1"/>
                          </a:solidFill>
                          <a:effectLst/>
                          <a:latin typeface="+mn-lt"/>
                          <a:ea typeface="+mn-ea"/>
                          <a:cs typeface="+mn-cs"/>
                        </a:rPr>
                        <a:t>Principal:</a:t>
                      </a:r>
                    </a:p>
                  </a:txBody>
                  <a:tcPr marL="68580" marR="68580" marT="0" marB="0"/>
                </a:tc>
                <a:tc>
                  <a:txBody>
                    <a:bodyPr/>
                    <a:lstStyle/>
                    <a:p>
                      <a:pPr marL="0" algn="l" defTabSz="914400" rtl="0" eaLnBrk="1" latinLnBrk="0" hangingPunct="1">
                        <a:lnSpc>
                          <a:spcPts val="1200"/>
                        </a:lnSpc>
                        <a:spcAft>
                          <a:spcPts val="0"/>
                        </a:spcAft>
                      </a:pPr>
                      <a:endParaRPr lang="pt-BR" sz="1600" b="1" kern="1200" dirty="0" smtClean="0">
                        <a:solidFill>
                          <a:schemeClr val="dk1"/>
                        </a:solidFill>
                        <a:effectLst/>
                        <a:latin typeface="+mn-lt"/>
                        <a:ea typeface="+mn-ea"/>
                        <a:cs typeface="+mn-cs"/>
                      </a:endParaRPr>
                    </a:p>
                    <a:p>
                      <a:pPr marL="0" algn="l" defTabSz="914400" rtl="0" eaLnBrk="1" latinLnBrk="0" hangingPunct="1">
                        <a:lnSpc>
                          <a:spcPts val="1200"/>
                        </a:lnSpc>
                        <a:spcAft>
                          <a:spcPts val="0"/>
                        </a:spcAft>
                      </a:pPr>
                      <a:r>
                        <a:rPr lang="pt-BR" sz="1600" b="1" kern="1200" dirty="0" smtClean="0">
                          <a:solidFill>
                            <a:schemeClr val="dk1"/>
                          </a:solidFill>
                          <a:effectLst/>
                          <a:latin typeface="+mn-lt"/>
                          <a:ea typeface="+mn-ea"/>
                          <a:cs typeface="+mn-cs"/>
                        </a:rPr>
                        <a:t>Administrador</a:t>
                      </a:r>
                      <a:r>
                        <a:rPr lang="pt-BR" sz="1600" b="1" kern="1200" dirty="0">
                          <a:solidFill>
                            <a:schemeClr val="dk1"/>
                          </a:solidFill>
                          <a:effectLst/>
                          <a:latin typeface="+mn-lt"/>
                          <a:ea typeface="+mn-ea"/>
                          <a:cs typeface="+mn-cs"/>
                        </a:rPr>
                        <a:t>.</a:t>
                      </a:r>
                    </a:p>
                  </a:txBody>
                  <a:tcPr marL="68580" marR="68580" marT="0" marB="0"/>
                </a:tc>
                <a:extLst>
                  <a:ext uri="{0D108BD9-81ED-4DB2-BD59-A6C34878D82A}">
                    <a16:rowId xmlns:a16="http://schemas.microsoft.com/office/drawing/2014/main" val="2785985214"/>
                  </a:ext>
                </a:extLst>
              </a:tr>
              <a:tr h="370840">
                <a:tc>
                  <a:txBody>
                    <a:bodyPr/>
                    <a:lstStyle/>
                    <a:p>
                      <a:pPr marL="0" algn="l" defTabSz="914400" rtl="0" eaLnBrk="1" latinLnBrk="0" hangingPunct="1">
                        <a:lnSpc>
                          <a:spcPts val="1200"/>
                        </a:lnSpc>
                        <a:spcAft>
                          <a:spcPts val="0"/>
                        </a:spcAft>
                      </a:pPr>
                      <a:endParaRPr lang="pt-BR" sz="1600" b="1" kern="1200" dirty="0" smtClean="0">
                        <a:solidFill>
                          <a:schemeClr val="dk1"/>
                        </a:solidFill>
                        <a:effectLst/>
                        <a:latin typeface="+mn-lt"/>
                        <a:ea typeface="+mn-ea"/>
                        <a:cs typeface="+mn-cs"/>
                      </a:endParaRPr>
                    </a:p>
                    <a:p>
                      <a:pPr marL="0" algn="l" defTabSz="914400" rtl="0" eaLnBrk="1" latinLnBrk="0" hangingPunct="1">
                        <a:lnSpc>
                          <a:spcPts val="1200"/>
                        </a:lnSpc>
                        <a:spcAft>
                          <a:spcPts val="0"/>
                        </a:spcAft>
                      </a:pPr>
                      <a:r>
                        <a:rPr lang="pt-BR" sz="1600" b="1" kern="1200" dirty="0" smtClean="0">
                          <a:solidFill>
                            <a:schemeClr val="dk1"/>
                          </a:solidFill>
                          <a:effectLst/>
                          <a:latin typeface="+mn-lt"/>
                          <a:ea typeface="+mn-ea"/>
                          <a:cs typeface="+mn-cs"/>
                        </a:rPr>
                        <a:t>Pré-Condição</a:t>
                      </a:r>
                      <a:r>
                        <a:rPr lang="pt-BR" sz="1600" b="1" kern="1200" dirty="0">
                          <a:solidFill>
                            <a:schemeClr val="dk1"/>
                          </a:solidFill>
                          <a:effectLst/>
                          <a:latin typeface="+mn-lt"/>
                          <a:ea typeface="+mn-ea"/>
                          <a:cs typeface="+mn-cs"/>
                        </a:rPr>
                        <a:t>:</a:t>
                      </a:r>
                    </a:p>
                  </a:txBody>
                  <a:tcPr marL="68580" marR="68580" marT="0" marB="0"/>
                </a:tc>
                <a:tc>
                  <a:txBody>
                    <a:bodyPr/>
                    <a:lstStyle/>
                    <a:p>
                      <a:pPr marL="0" algn="l" defTabSz="914400" rtl="0" eaLnBrk="1" latinLnBrk="0" hangingPunct="1">
                        <a:lnSpc>
                          <a:spcPts val="1200"/>
                        </a:lnSpc>
                        <a:spcAft>
                          <a:spcPts val="0"/>
                        </a:spcAft>
                      </a:pPr>
                      <a:endParaRPr lang="pt-BR" sz="1600" b="1" kern="1200" dirty="0" smtClean="0">
                        <a:solidFill>
                          <a:schemeClr val="dk1"/>
                        </a:solidFill>
                        <a:effectLst/>
                        <a:latin typeface="+mn-lt"/>
                        <a:ea typeface="+mn-ea"/>
                        <a:cs typeface="+mn-cs"/>
                      </a:endParaRPr>
                    </a:p>
                    <a:p>
                      <a:pPr marL="0" algn="l" defTabSz="914400" rtl="0" eaLnBrk="1" latinLnBrk="0" hangingPunct="1">
                        <a:lnSpc>
                          <a:spcPts val="1200"/>
                        </a:lnSpc>
                        <a:spcAft>
                          <a:spcPts val="0"/>
                        </a:spcAft>
                      </a:pPr>
                      <a:r>
                        <a:rPr lang="pt-BR" sz="1600" b="1" kern="1200" dirty="0" smtClean="0">
                          <a:solidFill>
                            <a:schemeClr val="dk1"/>
                          </a:solidFill>
                          <a:effectLst/>
                          <a:latin typeface="+mn-lt"/>
                          <a:ea typeface="+mn-ea"/>
                          <a:cs typeface="+mn-cs"/>
                        </a:rPr>
                        <a:t>O </a:t>
                      </a:r>
                      <a:r>
                        <a:rPr lang="pt-BR" sz="1600" b="1" kern="1200" dirty="0">
                          <a:solidFill>
                            <a:schemeClr val="dk1"/>
                          </a:solidFill>
                          <a:effectLst/>
                          <a:latin typeface="+mn-lt"/>
                          <a:ea typeface="+mn-ea"/>
                          <a:cs typeface="+mn-cs"/>
                        </a:rPr>
                        <a:t>administrador deve estar logado no </a:t>
                      </a:r>
                      <a:endParaRPr lang="pt-BR" sz="1600" b="1" kern="1200" dirty="0" smtClean="0">
                        <a:solidFill>
                          <a:schemeClr val="dk1"/>
                        </a:solidFill>
                        <a:effectLst/>
                        <a:latin typeface="+mn-lt"/>
                        <a:ea typeface="+mn-ea"/>
                        <a:cs typeface="+mn-cs"/>
                      </a:endParaRPr>
                    </a:p>
                    <a:p>
                      <a:pPr marL="0" algn="l" defTabSz="914400" rtl="0" eaLnBrk="1" latinLnBrk="0" hangingPunct="1">
                        <a:lnSpc>
                          <a:spcPts val="1200"/>
                        </a:lnSpc>
                        <a:spcAft>
                          <a:spcPts val="0"/>
                        </a:spcAft>
                      </a:pPr>
                      <a:endParaRPr lang="pt-BR" sz="1600" b="1" kern="1200" dirty="0" smtClean="0">
                        <a:solidFill>
                          <a:schemeClr val="dk1"/>
                        </a:solidFill>
                        <a:effectLst/>
                        <a:latin typeface="+mn-lt"/>
                        <a:ea typeface="+mn-ea"/>
                        <a:cs typeface="+mn-cs"/>
                      </a:endParaRPr>
                    </a:p>
                    <a:p>
                      <a:pPr marL="0" algn="l" defTabSz="914400" rtl="0" eaLnBrk="1" latinLnBrk="0" hangingPunct="1">
                        <a:lnSpc>
                          <a:spcPts val="1200"/>
                        </a:lnSpc>
                        <a:spcAft>
                          <a:spcPts val="0"/>
                        </a:spcAft>
                      </a:pPr>
                      <a:r>
                        <a:rPr lang="pt-BR" sz="1600" b="1" kern="1200" dirty="0" smtClean="0">
                          <a:solidFill>
                            <a:schemeClr val="dk1"/>
                          </a:solidFill>
                          <a:effectLst/>
                          <a:latin typeface="+mn-lt"/>
                          <a:ea typeface="+mn-ea"/>
                          <a:cs typeface="+mn-cs"/>
                        </a:rPr>
                        <a:t>site</a:t>
                      </a:r>
                      <a:r>
                        <a:rPr lang="pt-BR" sz="1600" b="1" kern="1200" dirty="0">
                          <a:solidFill>
                            <a:schemeClr val="dk1"/>
                          </a:solidFill>
                          <a:effectLst/>
                          <a:latin typeface="+mn-lt"/>
                          <a:ea typeface="+mn-ea"/>
                          <a:cs typeface="+mn-cs"/>
                        </a:rPr>
                        <a:t>.</a:t>
                      </a:r>
                    </a:p>
                  </a:txBody>
                  <a:tcPr marL="68580" marR="68580" marT="0" marB="0"/>
                </a:tc>
                <a:extLst>
                  <a:ext uri="{0D108BD9-81ED-4DB2-BD59-A6C34878D82A}">
                    <a16:rowId xmlns:a16="http://schemas.microsoft.com/office/drawing/2014/main" val="1263828165"/>
                  </a:ext>
                </a:extLst>
              </a:tr>
            </a:tbl>
          </a:graphicData>
        </a:graphic>
      </p:graphicFrame>
    </p:spTree>
    <p:extLst>
      <p:ext uri="{BB962C8B-B14F-4D97-AF65-F5344CB8AC3E}">
        <p14:creationId xmlns:p14="http://schemas.microsoft.com/office/powerpoint/2010/main" val="1313328573"/>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a 4"/>
          <p:cNvGraphicFramePr>
            <a:graphicFrameLocks noGrp="1"/>
          </p:cNvGraphicFramePr>
          <p:nvPr>
            <p:extLst>
              <p:ext uri="{D42A27DB-BD31-4B8C-83A1-F6EECF244321}">
                <p14:modId xmlns:p14="http://schemas.microsoft.com/office/powerpoint/2010/main" val="203651407"/>
              </p:ext>
            </p:extLst>
          </p:nvPr>
        </p:nvGraphicFramePr>
        <p:xfrm>
          <a:off x="1729673" y="1422158"/>
          <a:ext cx="8128000" cy="3280222"/>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2341015715"/>
                    </a:ext>
                  </a:extLst>
                </a:gridCol>
                <a:gridCol w="4064000">
                  <a:extLst>
                    <a:ext uri="{9D8B030D-6E8A-4147-A177-3AD203B41FA5}">
                      <a16:colId xmlns:a16="http://schemas.microsoft.com/office/drawing/2014/main" val="2154023708"/>
                    </a:ext>
                  </a:extLst>
                </a:gridCol>
              </a:tblGrid>
              <a:tr h="404942">
                <a:tc gridSpan="2">
                  <a:txBody>
                    <a:bodyPr/>
                    <a:lstStyle/>
                    <a:p>
                      <a:r>
                        <a:rPr lang="pt-BR" dirty="0" smtClean="0"/>
                        <a:t>Fluxo Principal</a:t>
                      </a:r>
                      <a:endParaRPr lang="pt-BR" dirty="0"/>
                    </a:p>
                  </a:txBody>
                  <a:tcPr>
                    <a:solidFill>
                      <a:schemeClr val="tx2">
                        <a:lumMod val="75000"/>
                      </a:schemeClr>
                    </a:solidFill>
                  </a:tcPr>
                </a:tc>
                <a:tc hMerge="1">
                  <a:txBody>
                    <a:bodyPr/>
                    <a:lstStyle/>
                    <a:p>
                      <a:endParaRPr lang="pt-BR" dirty="0"/>
                    </a:p>
                  </a:txBody>
                  <a:tcPr/>
                </a:tc>
                <a:extLst>
                  <a:ext uri="{0D108BD9-81ED-4DB2-BD59-A6C34878D82A}">
                    <a16:rowId xmlns:a16="http://schemas.microsoft.com/office/drawing/2014/main" val="2668306702"/>
                  </a:ext>
                </a:extLst>
              </a:tr>
              <a:tr h="370840">
                <a:tc>
                  <a:txBody>
                    <a:bodyPr/>
                    <a:lstStyle/>
                    <a:p>
                      <a:pPr marL="0" algn="l" defTabSz="914400" rtl="0" eaLnBrk="1" latinLnBrk="0" hangingPunct="1">
                        <a:lnSpc>
                          <a:spcPts val="1200"/>
                        </a:lnSpc>
                        <a:spcAft>
                          <a:spcPts val="0"/>
                        </a:spcAft>
                      </a:pPr>
                      <a:endParaRPr lang="pt-BR" sz="1600" b="1" kern="1200" dirty="0" smtClean="0">
                        <a:solidFill>
                          <a:schemeClr val="dk1"/>
                        </a:solidFill>
                        <a:effectLst/>
                        <a:latin typeface="+mn-lt"/>
                        <a:ea typeface="+mn-ea"/>
                        <a:cs typeface="+mn-cs"/>
                      </a:endParaRPr>
                    </a:p>
                    <a:p>
                      <a:pPr marL="0" algn="l" defTabSz="914400" rtl="0" eaLnBrk="1" latinLnBrk="0" hangingPunct="1">
                        <a:lnSpc>
                          <a:spcPts val="1200"/>
                        </a:lnSpc>
                        <a:spcAft>
                          <a:spcPts val="0"/>
                        </a:spcAft>
                      </a:pPr>
                      <a:r>
                        <a:rPr lang="pt-BR" sz="1600" b="1" kern="1200" dirty="0" smtClean="0">
                          <a:solidFill>
                            <a:schemeClr val="dk1"/>
                          </a:solidFill>
                          <a:effectLst/>
                          <a:latin typeface="+mn-lt"/>
                          <a:ea typeface="+mn-ea"/>
                          <a:cs typeface="+mn-cs"/>
                        </a:rPr>
                        <a:t>Ações </a:t>
                      </a:r>
                      <a:r>
                        <a:rPr lang="pt-BR" sz="1600" b="1" kern="1200" dirty="0">
                          <a:solidFill>
                            <a:schemeClr val="dk1"/>
                          </a:solidFill>
                          <a:effectLst/>
                          <a:latin typeface="+mn-lt"/>
                          <a:ea typeface="+mn-ea"/>
                          <a:cs typeface="+mn-cs"/>
                        </a:rPr>
                        <a:t>dos Atores:</a:t>
                      </a:r>
                    </a:p>
                  </a:txBody>
                  <a:tcPr marL="68580" marR="68580" marT="0" marB="0"/>
                </a:tc>
                <a:tc>
                  <a:txBody>
                    <a:bodyPr/>
                    <a:lstStyle/>
                    <a:p>
                      <a:pPr marL="0" algn="l" defTabSz="914400" rtl="0" eaLnBrk="1" latinLnBrk="0" hangingPunct="1">
                        <a:lnSpc>
                          <a:spcPts val="1200"/>
                        </a:lnSpc>
                        <a:spcAft>
                          <a:spcPts val="0"/>
                        </a:spcAft>
                      </a:pPr>
                      <a:endParaRPr lang="pt-BR" sz="1600" b="1" kern="1200" dirty="0" smtClean="0">
                        <a:solidFill>
                          <a:schemeClr val="dk1"/>
                        </a:solidFill>
                        <a:effectLst/>
                        <a:latin typeface="+mn-lt"/>
                        <a:ea typeface="+mn-ea"/>
                        <a:cs typeface="+mn-cs"/>
                      </a:endParaRPr>
                    </a:p>
                    <a:p>
                      <a:pPr marL="0" algn="l" defTabSz="914400" rtl="0" eaLnBrk="1" latinLnBrk="0" hangingPunct="1">
                        <a:lnSpc>
                          <a:spcPts val="1200"/>
                        </a:lnSpc>
                        <a:spcAft>
                          <a:spcPts val="0"/>
                        </a:spcAft>
                      </a:pPr>
                      <a:r>
                        <a:rPr lang="pt-BR" sz="1600" b="1" kern="1200" dirty="0" smtClean="0">
                          <a:solidFill>
                            <a:schemeClr val="dk1"/>
                          </a:solidFill>
                          <a:effectLst/>
                          <a:latin typeface="+mn-lt"/>
                          <a:ea typeface="+mn-ea"/>
                          <a:cs typeface="+mn-cs"/>
                        </a:rPr>
                        <a:t>Ações </a:t>
                      </a:r>
                      <a:r>
                        <a:rPr lang="pt-BR" sz="1600" b="1" kern="1200" dirty="0">
                          <a:solidFill>
                            <a:schemeClr val="dk1"/>
                          </a:solidFill>
                          <a:effectLst/>
                          <a:latin typeface="+mn-lt"/>
                          <a:ea typeface="+mn-ea"/>
                          <a:cs typeface="+mn-cs"/>
                        </a:rPr>
                        <a:t>do Sistema:</a:t>
                      </a:r>
                    </a:p>
                  </a:txBody>
                  <a:tcPr marL="68580" marR="68580" marT="0" marB="0"/>
                </a:tc>
                <a:extLst>
                  <a:ext uri="{0D108BD9-81ED-4DB2-BD59-A6C34878D82A}">
                    <a16:rowId xmlns:a16="http://schemas.microsoft.com/office/drawing/2014/main" val="3946039375"/>
                  </a:ext>
                </a:extLst>
              </a:tr>
              <a:tr h="370840">
                <a:tc>
                  <a:txBody>
                    <a:bodyPr/>
                    <a:lstStyle/>
                    <a:p>
                      <a:pPr marL="0" algn="l" defTabSz="914400" rtl="0" eaLnBrk="1" latinLnBrk="0" hangingPunct="1">
                        <a:lnSpc>
                          <a:spcPts val="1200"/>
                        </a:lnSpc>
                        <a:spcAft>
                          <a:spcPts val="0"/>
                        </a:spcAft>
                      </a:pPr>
                      <a:endParaRPr lang="pt-BR" sz="1600" b="1" kern="1200" dirty="0" smtClean="0">
                        <a:solidFill>
                          <a:schemeClr val="dk1"/>
                        </a:solidFill>
                        <a:effectLst/>
                        <a:latin typeface="+mn-lt"/>
                        <a:ea typeface="+mn-ea"/>
                        <a:cs typeface="+mn-cs"/>
                      </a:endParaRPr>
                    </a:p>
                    <a:p>
                      <a:pPr marL="342900" indent="-342900" algn="l" defTabSz="914400" rtl="0" eaLnBrk="1" latinLnBrk="0" hangingPunct="1">
                        <a:lnSpc>
                          <a:spcPts val="1200"/>
                        </a:lnSpc>
                        <a:spcAft>
                          <a:spcPts val="0"/>
                        </a:spcAft>
                        <a:buAutoNum type="arabicPeriod"/>
                      </a:pPr>
                      <a:r>
                        <a:rPr lang="pt-BR" sz="1600" b="1" kern="1200" dirty="0" smtClean="0">
                          <a:solidFill>
                            <a:schemeClr val="dk1"/>
                          </a:solidFill>
                          <a:effectLst/>
                          <a:latin typeface="+mn-lt"/>
                          <a:ea typeface="+mn-ea"/>
                          <a:cs typeface="+mn-cs"/>
                        </a:rPr>
                        <a:t>Clicar </a:t>
                      </a:r>
                      <a:r>
                        <a:rPr lang="pt-BR" sz="1600" b="1" kern="1200" dirty="0">
                          <a:solidFill>
                            <a:schemeClr val="dk1"/>
                          </a:solidFill>
                          <a:effectLst/>
                          <a:latin typeface="+mn-lt"/>
                          <a:ea typeface="+mn-ea"/>
                          <a:cs typeface="+mn-cs"/>
                        </a:rPr>
                        <a:t>em “PCDs” no menu de </a:t>
                      </a:r>
                      <a:endParaRPr lang="pt-BR" sz="1600" b="1" kern="1200" dirty="0" smtClean="0">
                        <a:solidFill>
                          <a:schemeClr val="dk1"/>
                        </a:solidFill>
                        <a:effectLst/>
                        <a:latin typeface="+mn-lt"/>
                        <a:ea typeface="+mn-ea"/>
                        <a:cs typeface="+mn-cs"/>
                      </a:endParaRPr>
                    </a:p>
                    <a:p>
                      <a:pPr marL="0" indent="0" algn="l" defTabSz="914400" rtl="0" eaLnBrk="1" latinLnBrk="0" hangingPunct="1">
                        <a:lnSpc>
                          <a:spcPts val="1200"/>
                        </a:lnSpc>
                        <a:spcAft>
                          <a:spcPts val="0"/>
                        </a:spcAft>
                        <a:buNone/>
                      </a:pPr>
                      <a:endParaRPr lang="pt-BR" sz="1600" b="1" kern="1200" dirty="0" smtClean="0">
                        <a:solidFill>
                          <a:schemeClr val="dk1"/>
                        </a:solidFill>
                        <a:effectLst/>
                        <a:latin typeface="+mn-lt"/>
                        <a:ea typeface="+mn-ea"/>
                        <a:cs typeface="+mn-cs"/>
                      </a:endParaRPr>
                    </a:p>
                    <a:p>
                      <a:pPr marL="0" indent="0" algn="l" defTabSz="914400" rtl="0" eaLnBrk="1" latinLnBrk="0" hangingPunct="1">
                        <a:lnSpc>
                          <a:spcPts val="1200"/>
                        </a:lnSpc>
                        <a:spcAft>
                          <a:spcPts val="0"/>
                        </a:spcAft>
                        <a:buNone/>
                      </a:pPr>
                      <a:r>
                        <a:rPr lang="pt-BR" sz="1600" b="1" kern="1200" dirty="0" smtClean="0">
                          <a:solidFill>
                            <a:schemeClr val="dk1"/>
                          </a:solidFill>
                          <a:effectLst/>
                          <a:latin typeface="+mn-lt"/>
                          <a:ea typeface="+mn-ea"/>
                          <a:cs typeface="+mn-cs"/>
                        </a:rPr>
                        <a:t>seleção</a:t>
                      </a:r>
                      <a:r>
                        <a:rPr lang="pt-BR" sz="1600" b="1" kern="1200" dirty="0">
                          <a:solidFill>
                            <a:schemeClr val="dk1"/>
                          </a:solidFill>
                          <a:effectLst/>
                          <a:latin typeface="+mn-lt"/>
                          <a:ea typeface="+mn-ea"/>
                          <a:cs typeface="+mn-cs"/>
                        </a:rPr>
                        <a:t>.</a:t>
                      </a:r>
                    </a:p>
                  </a:txBody>
                  <a:tcPr marL="68580" marR="68580" marT="0" marB="0"/>
                </a:tc>
                <a:tc>
                  <a:txBody>
                    <a:bodyPr/>
                    <a:lstStyle/>
                    <a:p>
                      <a:pPr marL="0" algn="l" defTabSz="914400" rtl="0" eaLnBrk="1" latinLnBrk="0" hangingPunct="1">
                        <a:lnSpc>
                          <a:spcPts val="1200"/>
                        </a:lnSpc>
                        <a:spcAft>
                          <a:spcPts val="0"/>
                        </a:spcAft>
                      </a:pPr>
                      <a:endParaRPr lang="pt-BR" sz="1600" b="1" kern="1200" dirty="0" smtClean="0">
                        <a:solidFill>
                          <a:schemeClr val="dk1"/>
                        </a:solidFill>
                        <a:effectLst/>
                        <a:latin typeface="+mn-lt"/>
                        <a:ea typeface="+mn-ea"/>
                        <a:cs typeface="+mn-cs"/>
                      </a:endParaRPr>
                    </a:p>
                    <a:p>
                      <a:pPr marL="0" algn="l" defTabSz="914400" rtl="0" eaLnBrk="1" latinLnBrk="0" hangingPunct="1">
                        <a:lnSpc>
                          <a:spcPts val="1200"/>
                        </a:lnSpc>
                        <a:spcAft>
                          <a:spcPts val="0"/>
                        </a:spcAft>
                      </a:pPr>
                      <a:r>
                        <a:rPr lang="pt-BR" sz="1600" b="1" kern="1200" dirty="0" smtClean="0">
                          <a:solidFill>
                            <a:schemeClr val="dk1"/>
                          </a:solidFill>
                          <a:effectLst/>
                          <a:latin typeface="+mn-lt"/>
                          <a:ea typeface="+mn-ea"/>
                          <a:cs typeface="+mn-cs"/>
                        </a:rPr>
                        <a:t>2</a:t>
                      </a:r>
                      <a:r>
                        <a:rPr lang="pt-BR" sz="1600" b="1" kern="1200" dirty="0">
                          <a:solidFill>
                            <a:schemeClr val="dk1"/>
                          </a:solidFill>
                          <a:effectLst/>
                          <a:latin typeface="+mn-lt"/>
                          <a:ea typeface="+mn-ea"/>
                          <a:cs typeface="+mn-cs"/>
                        </a:rPr>
                        <a:t>. Exibir o sub-menu de </a:t>
                      </a:r>
                      <a:endParaRPr lang="pt-BR" sz="1600" b="1" kern="1200" dirty="0" smtClean="0">
                        <a:solidFill>
                          <a:schemeClr val="dk1"/>
                        </a:solidFill>
                        <a:effectLst/>
                        <a:latin typeface="+mn-lt"/>
                        <a:ea typeface="+mn-ea"/>
                        <a:cs typeface="+mn-cs"/>
                      </a:endParaRPr>
                    </a:p>
                    <a:p>
                      <a:pPr marL="0" algn="l" defTabSz="914400" rtl="0" eaLnBrk="1" latinLnBrk="0" hangingPunct="1">
                        <a:lnSpc>
                          <a:spcPts val="1200"/>
                        </a:lnSpc>
                        <a:spcAft>
                          <a:spcPts val="0"/>
                        </a:spcAft>
                      </a:pPr>
                      <a:endParaRPr lang="pt-BR" sz="1600" b="1" kern="1200" dirty="0" smtClean="0">
                        <a:solidFill>
                          <a:schemeClr val="dk1"/>
                        </a:solidFill>
                        <a:effectLst/>
                        <a:latin typeface="+mn-lt"/>
                        <a:ea typeface="+mn-ea"/>
                        <a:cs typeface="+mn-cs"/>
                      </a:endParaRPr>
                    </a:p>
                    <a:p>
                      <a:pPr marL="0" algn="l" defTabSz="914400" rtl="0" eaLnBrk="1" latinLnBrk="0" hangingPunct="1">
                        <a:lnSpc>
                          <a:spcPts val="1200"/>
                        </a:lnSpc>
                        <a:spcAft>
                          <a:spcPts val="0"/>
                        </a:spcAft>
                      </a:pPr>
                      <a:r>
                        <a:rPr lang="pt-BR" sz="1600" b="1" kern="1200" dirty="0" smtClean="0">
                          <a:solidFill>
                            <a:schemeClr val="dk1"/>
                          </a:solidFill>
                          <a:effectLst/>
                          <a:latin typeface="+mn-lt"/>
                          <a:ea typeface="+mn-ea"/>
                          <a:cs typeface="+mn-cs"/>
                        </a:rPr>
                        <a:t>Gerenciamento </a:t>
                      </a:r>
                      <a:r>
                        <a:rPr lang="pt-BR" sz="1600" b="1" kern="1200" dirty="0">
                          <a:solidFill>
                            <a:schemeClr val="dk1"/>
                          </a:solidFill>
                          <a:effectLst/>
                          <a:latin typeface="+mn-lt"/>
                          <a:ea typeface="+mn-ea"/>
                          <a:cs typeface="+mn-cs"/>
                        </a:rPr>
                        <a:t>de Sensores, com as </a:t>
                      </a:r>
                      <a:endParaRPr lang="pt-BR" sz="1600" b="1" kern="1200" dirty="0" smtClean="0">
                        <a:solidFill>
                          <a:schemeClr val="dk1"/>
                        </a:solidFill>
                        <a:effectLst/>
                        <a:latin typeface="+mn-lt"/>
                        <a:ea typeface="+mn-ea"/>
                        <a:cs typeface="+mn-cs"/>
                      </a:endParaRPr>
                    </a:p>
                    <a:p>
                      <a:pPr marL="0" algn="l" defTabSz="914400" rtl="0" eaLnBrk="1" latinLnBrk="0" hangingPunct="1">
                        <a:lnSpc>
                          <a:spcPts val="1200"/>
                        </a:lnSpc>
                        <a:spcAft>
                          <a:spcPts val="0"/>
                        </a:spcAft>
                      </a:pPr>
                      <a:endParaRPr lang="pt-BR" sz="1600" b="1" kern="1200" dirty="0" smtClean="0">
                        <a:solidFill>
                          <a:schemeClr val="dk1"/>
                        </a:solidFill>
                        <a:effectLst/>
                        <a:latin typeface="+mn-lt"/>
                        <a:ea typeface="+mn-ea"/>
                        <a:cs typeface="+mn-cs"/>
                      </a:endParaRPr>
                    </a:p>
                    <a:p>
                      <a:pPr marL="0" algn="l" defTabSz="914400" rtl="0" eaLnBrk="1" latinLnBrk="0" hangingPunct="1">
                        <a:lnSpc>
                          <a:spcPts val="1200"/>
                        </a:lnSpc>
                        <a:spcAft>
                          <a:spcPts val="0"/>
                        </a:spcAft>
                      </a:pPr>
                      <a:r>
                        <a:rPr lang="pt-BR" sz="1600" b="1" kern="1200" dirty="0" smtClean="0">
                          <a:solidFill>
                            <a:schemeClr val="dk1"/>
                          </a:solidFill>
                          <a:effectLst/>
                          <a:latin typeface="+mn-lt"/>
                          <a:ea typeface="+mn-ea"/>
                          <a:cs typeface="+mn-cs"/>
                        </a:rPr>
                        <a:t>informações</a:t>
                      </a:r>
                      <a:r>
                        <a:rPr lang="pt-BR" sz="1600" b="1" kern="1200" dirty="0">
                          <a:solidFill>
                            <a:schemeClr val="dk1"/>
                          </a:solidFill>
                          <a:effectLst/>
                          <a:latin typeface="+mn-lt"/>
                          <a:ea typeface="+mn-ea"/>
                          <a:cs typeface="+mn-cs"/>
                        </a:rPr>
                        <a:t>:</a:t>
                      </a:r>
                    </a:p>
                    <a:p>
                      <a:pPr marL="0" algn="l" defTabSz="914400" rtl="0" eaLnBrk="1" latinLnBrk="0" hangingPunct="1">
                        <a:lnSpc>
                          <a:spcPts val="1200"/>
                        </a:lnSpc>
                        <a:spcAft>
                          <a:spcPts val="0"/>
                        </a:spcAft>
                      </a:pPr>
                      <a:endParaRPr lang="pt-BR" sz="1600" b="1" kern="1200" dirty="0" smtClean="0">
                        <a:solidFill>
                          <a:schemeClr val="dk1"/>
                        </a:solidFill>
                        <a:effectLst/>
                        <a:latin typeface="+mn-lt"/>
                        <a:ea typeface="+mn-ea"/>
                        <a:cs typeface="+mn-cs"/>
                      </a:endParaRPr>
                    </a:p>
                    <a:p>
                      <a:pPr marL="0" algn="l" defTabSz="914400" rtl="0" eaLnBrk="1" latinLnBrk="0" hangingPunct="1">
                        <a:lnSpc>
                          <a:spcPts val="1200"/>
                        </a:lnSpc>
                        <a:spcAft>
                          <a:spcPts val="0"/>
                        </a:spcAft>
                      </a:pPr>
                      <a:r>
                        <a:rPr lang="pt-BR" sz="1600" b="1" kern="1200" dirty="0" smtClean="0">
                          <a:solidFill>
                            <a:schemeClr val="dk1"/>
                          </a:solidFill>
                          <a:effectLst/>
                          <a:latin typeface="+mn-lt"/>
                          <a:ea typeface="+mn-ea"/>
                          <a:cs typeface="+mn-cs"/>
                        </a:rPr>
                        <a:t>-</a:t>
                      </a:r>
                      <a:r>
                        <a:rPr lang="pt-BR" sz="1600" b="1" kern="1200" dirty="0">
                          <a:solidFill>
                            <a:schemeClr val="dk1"/>
                          </a:solidFill>
                          <a:effectLst/>
                          <a:latin typeface="+mn-lt"/>
                          <a:ea typeface="+mn-ea"/>
                          <a:cs typeface="+mn-cs"/>
                        </a:rPr>
                        <a:t>Cadastrar Sensor;</a:t>
                      </a:r>
                    </a:p>
                    <a:p>
                      <a:pPr marL="0" algn="l" defTabSz="914400" rtl="0" eaLnBrk="1" latinLnBrk="0" hangingPunct="1">
                        <a:lnSpc>
                          <a:spcPts val="1200"/>
                        </a:lnSpc>
                        <a:spcAft>
                          <a:spcPts val="0"/>
                        </a:spcAft>
                      </a:pPr>
                      <a:endParaRPr lang="pt-BR" sz="1600" b="1" kern="1200" dirty="0" smtClean="0">
                        <a:solidFill>
                          <a:schemeClr val="dk1"/>
                        </a:solidFill>
                        <a:effectLst/>
                        <a:latin typeface="+mn-lt"/>
                        <a:ea typeface="+mn-ea"/>
                        <a:cs typeface="+mn-cs"/>
                      </a:endParaRPr>
                    </a:p>
                    <a:p>
                      <a:pPr marL="0" algn="l" defTabSz="914400" rtl="0" eaLnBrk="1" latinLnBrk="0" hangingPunct="1">
                        <a:lnSpc>
                          <a:spcPts val="1200"/>
                        </a:lnSpc>
                        <a:spcAft>
                          <a:spcPts val="0"/>
                        </a:spcAft>
                      </a:pPr>
                      <a:r>
                        <a:rPr lang="pt-BR" sz="1600" b="1" kern="1200" dirty="0" smtClean="0">
                          <a:solidFill>
                            <a:schemeClr val="dk1"/>
                          </a:solidFill>
                          <a:effectLst/>
                          <a:latin typeface="+mn-lt"/>
                          <a:ea typeface="+mn-ea"/>
                          <a:cs typeface="+mn-cs"/>
                        </a:rPr>
                        <a:t>-</a:t>
                      </a:r>
                      <a:r>
                        <a:rPr lang="pt-BR" sz="1600" b="1" kern="1200" dirty="0">
                          <a:solidFill>
                            <a:schemeClr val="dk1"/>
                          </a:solidFill>
                          <a:effectLst/>
                          <a:latin typeface="+mn-lt"/>
                          <a:ea typeface="+mn-ea"/>
                          <a:cs typeface="+mn-cs"/>
                        </a:rPr>
                        <a:t>Exibir Sensor;</a:t>
                      </a:r>
                    </a:p>
                    <a:p>
                      <a:pPr marL="0" algn="l" defTabSz="914400" rtl="0" eaLnBrk="1" latinLnBrk="0" hangingPunct="1">
                        <a:lnSpc>
                          <a:spcPts val="1200"/>
                        </a:lnSpc>
                        <a:spcAft>
                          <a:spcPts val="0"/>
                        </a:spcAft>
                      </a:pPr>
                      <a:endParaRPr lang="pt-BR" sz="1600" b="1" kern="1200" dirty="0" smtClean="0">
                        <a:solidFill>
                          <a:schemeClr val="dk1"/>
                        </a:solidFill>
                        <a:effectLst/>
                        <a:latin typeface="+mn-lt"/>
                        <a:ea typeface="+mn-ea"/>
                        <a:cs typeface="+mn-cs"/>
                      </a:endParaRPr>
                    </a:p>
                    <a:p>
                      <a:pPr marL="0" algn="l" defTabSz="914400" rtl="0" eaLnBrk="1" latinLnBrk="0" hangingPunct="1">
                        <a:lnSpc>
                          <a:spcPts val="1200"/>
                        </a:lnSpc>
                        <a:spcAft>
                          <a:spcPts val="0"/>
                        </a:spcAft>
                      </a:pPr>
                      <a:r>
                        <a:rPr lang="pt-BR" sz="1600" b="1" kern="1200" dirty="0" smtClean="0">
                          <a:solidFill>
                            <a:schemeClr val="dk1"/>
                          </a:solidFill>
                          <a:effectLst/>
                          <a:latin typeface="+mn-lt"/>
                          <a:ea typeface="+mn-ea"/>
                          <a:cs typeface="+mn-cs"/>
                        </a:rPr>
                        <a:t>-</a:t>
                      </a:r>
                      <a:r>
                        <a:rPr lang="pt-BR" sz="1600" b="1" kern="1200" dirty="0">
                          <a:solidFill>
                            <a:schemeClr val="dk1"/>
                          </a:solidFill>
                          <a:effectLst/>
                          <a:latin typeface="+mn-lt"/>
                          <a:ea typeface="+mn-ea"/>
                          <a:cs typeface="+mn-cs"/>
                        </a:rPr>
                        <a:t>Alterar Sensor;</a:t>
                      </a:r>
                    </a:p>
                    <a:p>
                      <a:pPr marL="0" algn="l" defTabSz="914400" rtl="0" eaLnBrk="1" latinLnBrk="0" hangingPunct="1">
                        <a:lnSpc>
                          <a:spcPts val="1200"/>
                        </a:lnSpc>
                        <a:spcAft>
                          <a:spcPts val="0"/>
                        </a:spcAft>
                      </a:pPr>
                      <a:endParaRPr lang="pt-BR" sz="1600" b="1" kern="1200" dirty="0" smtClean="0">
                        <a:solidFill>
                          <a:schemeClr val="dk1"/>
                        </a:solidFill>
                        <a:effectLst/>
                        <a:latin typeface="+mn-lt"/>
                        <a:ea typeface="+mn-ea"/>
                        <a:cs typeface="+mn-cs"/>
                      </a:endParaRPr>
                    </a:p>
                    <a:p>
                      <a:pPr marL="0" algn="l" defTabSz="914400" rtl="0" eaLnBrk="1" latinLnBrk="0" hangingPunct="1">
                        <a:lnSpc>
                          <a:spcPts val="1200"/>
                        </a:lnSpc>
                        <a:spcAft>
                          <a:spcPts val="0"/>
                        </a:spcAft>
                      </a:pPr>
                      <a:r>
                        <a:rPr lang="pt-BR" sz="1600" b="1" kern="1200" dirty="0" smtClean="0">
                          <a:solidFill>
                            <a:schemeClr val="dk1"/>
                          </a:solidFill>
                          <a:effectLst/>
                          <a:latin typeface="+mn-lt"/>
                          <a:ea typeface="+mn-ea"/>
                          <a:cs typeface="+mn-cs"/>
                        </a:rPr>
                        <a:t>-</a:t>
                      </a:r>
                      <a:r>
                        <a:rPr lang="pt-BR" sz="1600" b="1" kern="1200" dirty="0">
                          <a:solidFill>
                            <a:schemeClr val="dk1"/>
                          </a:solidFill>
                          <a:effectLst/>
                          <a:latin typeface="+mn-lt"/>
                          <a:ea typeface="+mn-ea"/>
                          <a:cs typeface="+mn-cs"/>
                        </a:rPr>
                        <a:t>Excluir Sensor.</a:t>
                      </a:r>
                    </a:p>
                  </a:txBody>
                  <a:tcPr marL="68580" marR="68580" marT="0" marB="0"/>
                </a:tc>
                <a:extLst>
                  <a:ext uri="{0D108BD9-81ED-4DB2-BD59-A6C34878D82A}">
                    <a16:rowId xmlns:a16="http://schemas.microsoft.com/office/drawing/2014/main" val="907340039"/>
                  </a:ext>
                </a:extLst>
              </a:tr>
              <a:tr h="370840">
                <a:tc>
                  <a:txBody>
                    <a:bodyPr/>
                    <a:lstStyle/>
                    <a:p>
                      <a:pPr marL="0" algn="l" defTabSz="914400" rtl="0" eaLnBrk="1" latinLnBrk="0" hangingPunct="1">
                        <a:lnSpc>
                          <a:spcPts val="1200"/>
                        </a:lnSpc>
                        <a:spcAft>
                          <a:spcPts val="0"/>
                        </a:spcAft>
                      </a:pPr>
                      <a:endParaRPr lang="pt-BR" sz="1600" b="1" kern="1200" dirty="0" smtClean="0">
                        <a:solidFill>
                          <a:schemeClr val="dk1"/>
                        </a:solidFill>
                        <a:effectLst/>
                        <a:latin typeface="+mn-lt"/>
                        <a:ea typeface="+mn-ea"/>
                        <a:cs typeface="+mn-cs"/>
                      </a:endParaRPr>
                    </a:p>
                    <a:p>
                      <a:pPr marL="0" algn="l" defTabSz="914400" rtl="0" eaLnBrk="1" latinLnBrk="0" hangingPunct="1">
                        <a:lnSpc>
                          <a:spcPts val="1200"/>
                        </a:lnSpc>
                        <a:spcAft>
                          <a:spcPts val="0"/>
                        </a:spcAft>
                      </a:pPr>
                      <a:r>
                        <a:rPr lang="pt-BR" sz="1600" b="1" kern="1200" dirty="0" smtClean="0">
                          <a:solidFill>
                            <a:schemeClr val="dk1"/>
                          </a:solidFill>
                          <a:effectLst/>
                          <a:latin typeface="+mn-lt"/>
                          <a:ea typeface="+mn-ea"/>
                          <a:cs typeface="+mn-cs"/>
                        </a:rPr>
                        <a:t>3. </a:t>
                      </a:r>
                      <a:r>
                        <a:rPr lang="pt-BR" sz="1600" b="1" kern="1200" dirty="0">
                          <a:solidFill>
                            <a:schemeClr val="dk1"/>
                          </a:solidFill>
                          <a:effectLst/>
                          <a:latin typeface="+mn-lt"/>
                          <a:ea typeface="+mn-ea"/>
                          <a:cs typeface="+mn-cs"/>
                        </a:rPr>
                        <a:t>Fim do Caso de Uso.</a:t>
                      </a:r>
                    </a:p>
                  </a:txBody>
                  <a:tcPr marL="68580" marR="68580" marT="0" marB="0"/>
                </a:tc>
                <a:tc>
                  <a:txBody>
                    <a:bodyPr/>
                    <a:lstStyle/>
                    <a:p>
                      <a:pPr marL="0" algn="l" defTabSz="914400" rtl="0" eaLnBrk="1" latinLnBrk="0" hangingPunct="1">
                        <a:lnSpc>
                          <a:spcPts val="1200"/>
                        </a:lnSpc>
                        <a:spcAft>
                          <a:spcPts val="0"/>
                        </a:spcAft>
                      </a:pPr>
                      <a:r>
                        <a:rPr lang="pt-BR" sz="1600" b="1" kern="1200" dirty="0">
                          <a:solidFill>
                            <a:schemeClr val="dk1"/>
                          </a:solidFill>
                          <a:effectLst/>
                          <a:latin typeface="+mn-lt"/>
                          <a:ea typeface="+mn-ea"/>
                          <a:cs typeface="+mn-cs"/>
                        </a:rPr>
                        <a:t> </a:t>
                      </a:r>
                    </a:p>
                  </a:txBody>
                  <a:tcPr marL="68580" marR="68580" marT="0" marB="0"/>
                </a:tc>
                <a:extLst>
                  <a:ext uri="{0D108BD9-81ED-4DB2-BD59-A6C34878D82A}">
                    <a16:rowId xmlns:a16="http://schemas.microsoft.com/office/drawing/2014/main" val="1402654014"/>
                  </a:ext>
                </a:extLst>
              </a:tr>
            </a:tbl>
          </a:graphicData>
        </a:graphic>
      </p:graphicFrame>
    </p:spTree>
    <p:extLst>
      <p:ext uri="{BB962C8B-B14F-4D97-AF65-F5344CB8AC3E}">
        <p14:creationId xmlns:p14="http://schemas.microsoft.com/office/powerpoint/2010/main" val="226191016"/>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a 4"/>
          <p:cNvGraphicFramePr>
            <a:graphicFrameLocks noGrp="1"/>
          </p:cNvGraphicFramePr>
          <p:nvPr>
            <p:extLst>
              <p:ext uri="{D42A27DB-BD31-4B8C-83A1-F6EECF244321}">
                <p14:modId xmlns:p14="http://schemas.microsoft.com/office/powerpoint/2010/main" val="3998261694"/>
              </p:ext>
            </p:extLst>
          </p:nvPr>
        </p:nvGraphicFramePr>
        <p:xfrm>
          <a:off x="1833849" y="1408385"/>
          <a:ext cx="8128000" cy="2945641"/>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3865347451"/>
                    </a:ext>
                  </a:extLst>
                </a:gridCol>
                <a:gridCol w="4064000">
                  <a:extLst>
                    <a:ext uri="{9D8B030D-6E8A-4147-A177-3AD203B41FA5}">
                      <a16:colId xmlns:a16="http://schemas.microsoft.com/office/drawing/2014/main" val="999694086"/>
                    </a:ext>
                  </a:extLst>
                </a:gridCol>
              </a:tblGrid>
              <a:tr h="230120">
                <a:tc gridSpan="2">
                  <a:txBody>
                    <a:bodyPr/>
                    <a:lstStyle/>
                    <a:p>
                      <a:r>
                        <a:rPr lang="pt-BR" dirty="0" smtClean="0"/>
                        <a:t>Fluxo Alternativo</a:t>
                      </a:r>
                      <a:r>
                        <a:rPr lang="pt-BR" baseline="0" dirty="0" smtClean="0"/>
                        <a:t> A – Cadastrar Sensor</a:t>
                      </a:r>
                      <a:endParaRPr lang="pt-BR" dirty="0"/>
                    </a:p>
                  </a:txBody>
                  <a:tcPr>
                    <a:solidFill>
                      <a:schemeClr val="tx2">
                        <a:lumMod val="75000"/>
                      </a:schemeClr>
                    </a:solidFill>
                  </a:tcPr>
                </a:tc>
                <a:tc hMerge="1">
                  <a:txBody>
                    <a:bodyPr/>
                    <a:lstStyle/>
                    <a:p>
                      <a:endParaRPr lang="pt-BR" dirty="0"/>
                    </a:p>
                  </a:txBody>
                  <a:tcPr/>
                </a:tc>
                <a:extLst>
                  <a:ext uri="{0D108BD9-81ED-4DB2-BD59-A6C34878D82A}">
                    <a16:rowId xmlns:a16="http://schemas.microsoft.com/office/drawing/2014/main" val="3148680908"/>
                  </a:ext>
                </a:extLst>
              </a:tr>
              <a:tr h="370840">
                <a:tc>
                  <a:txBody>
                    <a:bodyPr/>
                    <a:lstStyle/>
                    <a:p>
                      <a:pPr marL="0" algn="l" defTabSz="914400" rtl="0" eaLnBrk="1" latinLnBrk="0" hangingPunct="1">
                        <a:lnSpc>
                          <a:spcPts val="1200"/>
                        </a:lnSpc>
                        <a:spcAft>
                          <a:spcPts val="0"/>
                        </a:spcAft>
                      </a:pPr>
                      <a:endParaRPr lang="pt-BR" sz="1600" b="1" kern="1200" dirty="0" smtClean="0">
                        <a:solidFill>
                          <a:schemeClr val="dk1"/>
                        </a:solidFill>
                        <a:effectLst/>
                        <a:latin typeface="+mn-lt"/>
                        <a:ea typeface="+mn-ea"/>
                        <a:cs typeface="+mn-cs"/>
                      </a:endParaRPr>
                    </a:p>
                    <a:p>
                      <a:pPr marL="0" algn="l" defTabSz="914400" rtl="0" eaLnBrk="1" latinLnBrk="0" hangingPunct="1">
                        <a:lnSpc>
                          <a:spcPts val="1200"/>
                        </a:lnSpc>
                        <a:spcAft>
                          <a:spcPts val="0"/>
                        </a:spcAft>
                      </a:pPr>
                      <a:r>
                        <a:rPr lang="pt-BR" sz="1600" b="1" kern="1200" dirty="0" smtClean="0">
                          <a:solidFill>
                            <a:schemeClr val="dk1"/>
                          </a:solidFill>
                          <a:effectLst/>
                          <a:latin typeface="+mn-lt"/>
                          <a:ea typeface="+mn-ea"/>
                          <a:cs typeface="+mn-cs"/>
                        </a:rPr>
                        <a:t>3</a:t>
                      </a:r>
                      <a:r>
                        <a:rPr lang="pt-BR" sz="1600" b="1" kern="1200" dirty="0">
                          <a:solidFill>
                            <a:schemeClr val="dk1"/>
                          </a:solidFill>
                          <a:effectLst/>
                          <a:latin typeface="+mn-lt"/>
                          <a:ea typeface="+mn-ea"/>
                          <a:cs typeface="+mn-cs"/>
                        </a:rPr>
                        <a:t>. Selecionar “Cadastrar Sensor” no </a:t>
                      </a:r>
                      <a:endParaRPr lang="pt-BR" sz="1600" b="1" kern="1200" dirty="0" smtClean="0">
                        <a:solidFill>
                          <a:schemeClr val="dk1"/>
                        </a:solidFill>
                        <a:effectLst/>
                        <a:latin typeface="+mn-lt"/>
                        <a:ea typeface="+mn-ea"/>
                        <a:cs typeface="+mn-cs"/>
                      </a:endParaRPr>
                    </a:p>
                    <a:p>
                      <a:pPr marL="0" algn="l" defTabSz="914400" rtl="0" eaLnBrk="1" latinLnBrk="0" hangingPunct="1">
                        <a:lnSpc>
                          <a:spcPts val="1200"/>
                        </a:lnSpc>
                        <a:spcAft>
                          <a:spcPts val="0"/>
                        </a:spcAft>
                      </a:pPr>
                      <a:endParaRPr lang="pt-BR" sz="1600" b="1" kern="1200" dirty="0" smtClean="0">
                        <a:solidFill>
                          <a:schemeClr val="dk1"/>
                        </a:solidFill>
                        <a:effectLst/>
                        <a:latin typeface="+mn-lt"/>
                        <a:ea typeface="+mn-ea"/>
                        <a:cs typeface="+mn-cs"/>
                      </a:endParaRPr>
                    </a:p>
                    <a:p>
                      <a:pPr marL="0" algn="l" defTabSz="914400" rtl="0" eaLnBrk="1" latinLnBrk="0" hangingPunct="1">
                        <a:lnSpc>
                          <a:spcPts val="1200"/>
                        </a:lnSpc>
                        <a:spcAft>
                          <a:spcPts val="0"/>
                        </a:spcAft>
                      </a:pPr>
                      <a:r>
                        <a:rPr lang="pt-BR" sz="1600" b="1" kern="1200" dirty="0" smtClean="0">
                          <a:solidFill>
                            <a:schemeClr val="dk1"/>
                          </a:solidFill>
                          <a:effectLst/>
                          <a:latin typeface="+mn-lt"/>
                          <a:ea typeface="+mn-ea"/>
                          <a:cs typeface="+mn-cs"/>
                        </a:rPr>
                        <a:t>sub-menu</a:t>
                      </a:r>
                      <a:r>
                        <a:rPr lang="pt-BR" sz="1600" b="1" kern="1200" dirty="0">
                          <a:solidFill>
                            <a:schemeClr val="dk1"/>
                          </a:solidFill>
                          <a:effectLst/>
                          <a:latin typeface="+mn-lt"/>
                          <a:ea typeface="+mn-ea"/>
                          <a:cs typeface="+mn-cs"/>
                        </a:rPr>
                        <a:t>.</a:t>
                      </a:r>
                    </a:p>
                  </a:txBody>
                  <a:tcPr marL="68580" marR="68580" marT="0" marB="0"/>
                </a:tc>
                <a:tc>
                  <a:txBody>
                    <a:bodyPr/>
                    <a:lstStyle/>
                    <a:p>
                      <a:pPr marL="0" algn="l" defTabSz="914400" rtl="0" eaLnBrk="1" latinLnBrk="0" hangingPunct="1">
                        <a:lnSpc>
                          <a:spcPts val="1200"/>
                        </a:lnSpc>
                        <a:spcAft>
                          <a:spcPts val="0"/>
                        </a:spcAft>
                      </a:pPr>
                      <a:endParaRPr lang="pt-BR" sz="1600" b="1" kern="1200" dirty="0" smtClean="0">
                        <a:solidFill>
                          <a:schemeClr val="dk1"/>
                        </a:solidFill>
                        <a:effectLst/>
                        <a:latin typeface="+mn-lt"/>
                        <a:ea typeface="+mn-ea"/>
                        <a:cs typeface="+mn-cs"/>
                      </a:endParaRPr>
                    </a:p>
                    <a:p>
                      <a:pPr marL="0" algn="l" defTabSz="914400" rtl="0" eaLnBrk="1" latinLnBrk="0" hangingPunct="1">
                        <a:lnSpc>
                          <a:spcPts val="1200"/>
                        </a:lnSpc>
                        <a:spcAft>
                          <a:spcPts val="0"/>
                        </a:spcAft>
                      </a:pPr>
                      <a:r>
                        <a:rPr lang="pt-BR" sz="1600" b="1" kern="1200" dirty="0" smtClean="0">
                          <a:solidFill>
                            <a:schemeClr val="dk1"/>
                          </a:solidFill>
                          <a:effectLst/>
                          <a:latin typeface="+mn-lt"/>
                          <a:ea typeface="+mn-ea"/>
                          <a:cs typeface="+mn-cs"/>
                        </a:rPr>
                        <a:t>4</a:t>
                      </a:r>
                      <a:r>
                        <a:rPr lang="pt-BR" sz="1600" b="1" kern="1200" dirty="0">
                          <a:solidFill>
                            <a:schemeClr val="dk1"/>
                          </a:solidFill>
                          <a:effectLst/>
                          <a:latin typeface="+mn-lt"/>
                          <a:ea typeface="+mn-ea"/>
                          <a:cs typeface="+mn-cs"/>
                        </a:rPr>
                        <a:t>. Exibe a tela de Cadastrar Sensor, </a:t>
                      </a:r>
                      <a:endParaRPr lang="pt-BR" sz="1600" b="1" kern="1200" dirty="0" smtClean="0">
                        <a:solidFill>
                          <a:schemeClr val="dk1"/>
                        </a:solidFill>
                        <a:effectLst/>
                        <a:latin typeface="+mn-lt"/>
                        <a:ea typeface="+mn-ea"/>
                        <a:cs typeface="+mn-cs"/>
                      </a:endParaRPr>
                    </a:p>
                    <a:p>
                      <a:pPr marL="0" algn="l" defTabSz="914400" rtl="0" eaLnBrk="1" latinLnBrk="0" hangingPunct="1">
                        <a:lnSpc>
                          <a:spcPts val="1200"/>
                        </a:lnSpc>
                        <a:spcAft>
                          <a:spcPts val="0"/>
                        </a:spcAft>
                      </a:pPr>
                      <a:endParaRPr lang="pt-BR" sz="1600" b="1" kern="1200" dirty="0" smtClean="0">
                        <a:solidFill>
                          <a:schemeClr val="dk1"/>
                        </a:solidFill>
                        <a:effectLst/>
                        <a:latin typeface="+mn-lt"/>
                        <a:ea typeface="+mn-ea"/>
                        <a:cs typeface="+mn-cs"/>
                      </a:endParaRPr>
                    </a:p>
                    <a:p>
                      <a:pPr marL="0" algn="l" defTabSz="914400" rtl="0" eaLnBrk="1" latinLnBrk="0" hangingPunct="1">
                        <a:lnSpc>
                          <a:spcPts val="1200"/>
                        </a:lnSpc>
                        <a:spcAft>
                          <a:spcPts val="0"/>
                        </a:spcAft>
                      </a:pPr>
                      <a:r>
                        <a:rPr lang="pt-BR" sz="1600" b="1" kern="1200" dirty="0" smtClean="0">
                          <a:solidFill>
                            <a:schemeClr val="dk1"/>
                          </a:solidFill>
                          <a:effectLst/>
                          <a:latin typeface="+mn-lt"/>
                          <a:ea typeface="+mn-ea"/>
                          <a:cs typeface="+mn-cs"/>
                        </a:rPr>
                        <a:t>com </a:t>
                      </a:r>
                      <a:r>
                        <a:rPr lang="pt-BR" sz="1600" b="1" kern="1200" dirty="0">
                          <a:solidFill>
                            <a:schemeClr val="dk1"/>
                          </a:solidFill>
                          <a:effectLst/>
                          <a:latin typeface="+mn-lt"/>
                          <a:ea typeface="+mn-ea"/>
                          <a:cs typeface="+mn-cs"/>
                        </a:rPr>
                        <a:t>a caixa de combinação:</a:t>
                      </a:r>
                    </a:p>
                    <a:p>
                      <a:pPr marL="0" algn="l" defTabSz="914400" rtl="0" eaLnBrk="1" latinLnBrk="0" hangingPunct="1">
                        <a:lnSpc>
                          <a:spcPts val="1200"/>
                        </a:lnSpc>
                        <a:spcAft>
                          <a:spcPts val="0"/>
                        </a:spcAft>
                      </a:pPr>
                      <a:endParaRPr lang="pt-BR" sz="1600" b="1" kern="1200" dirty="0" smtClean="0">
                        <a:solidFill>
                          <a:schemeClr val="dk1"/>
                        </a:solidFill>
                        <a:effectLst/>
                        <a:latin typeface="+mn-lt"/>
                        <a:ea typeface="+mn-ea"/>
                        <a:cs typeface="+mn-cs"/>
                      </a:endParaRPr>
                    </a:p>
                    <a:p>
                      <a:pPr marL="0" algn="l" defTabSz="914400" rtl="0" eaLnBrk="1" latinLnBrk="0" hangingPunct="1">
                        <a:lnSpc>
                          <a:spcPts val="1200"/>
                        </a:lnSpc>
                        <a:spcAft>
                          <a:spcPts val="0"/>
                        </a:spcAft>
                      </a:pPr>
                      <a:r>
                        <a:rPr lang="pt-BR" sz="1600" b="1" kern="1200" dirty="0" smtClean="0">
                          <a:solidFill>
                            <a:schemeClr val="dk1"/>
                          </a:solidFill>
                          <a:effectLst/>
                          <a:latin typeface="+mn-lt"/>
                          <a:ea typeface="+mn-ea"/>
                          <a:cs typeface="+mn-cs"/>
                        </a:rPr>
                        <a:t>-</a:t>
                      </a:r>
                      <a:r>
                        <a:rPr lang="pt-BR" sz="1600" b="1" kern="1200" dirty="0">
                          <a:solidFill>
                            <a:schemeClr val="dk1"/>
                          </a:solidFill>
                          <a:effectLst/>
                          <a:latin typeface="+mn-lt"/>
                          <a:ea typeface="+mn-ea"/>
                          <a:cs typeface="+mn-cs"/>
                        </a:rPr>
                        <a:t>Código de Identificação;</a:t>
                      </a:r>
                    </a:p>
                  </a:txBody>
                  <a:tcPr marL="68580" marR="68580" marT="0" marB="0"/>
                </a:tc>
                <a:extLst>
                  <a:ext uri="{0D108BD9-81ED-4DB2-BD59-A6C34878D82A}">
                    <a16:rowId xmlns:a16="http://schemas.microsoft.com/office/drawing/2014/main" val="2658187496"/>
                  </a:ext>
                </a:extLst>
              </a:tr>
              <a:tr h="370840">
                <a:tc>
                  <a:txBody>
                    <a:bodyPr/>
                    <a:lstStyle/>
                    <a:p>
                      <a:pPr marL="0" algn="l" defTabSz="914400" rtl="0" eaLnBrk="1" latinLnBrk="0" hangingPunct="1">
                        <a:lnSpc>
                          <a:spcPts val="1200"/>
                        </a:lnSpc>
                        <a:spcAft>
                          <a:spcPts val="0"/>
                        </a:spcAft>
                      </a:pPr>
                      <a:endParaRPr lang="pt-BR" sz="1600" b="1" kern="1200" dirty="0" smtClean="0">
                        <a:solidFill>
                          <a:schemeClr val="dk1"/>
                        </a:solidFill>
                        <a:effectLst/>
                        <a:latin typeface="+mn-lt"/>
                        <a:ea typeface="+mn-ea"/>
                        <a:cs typeface="+mn-cs"/>
                      </a:endParaRPr>
                    </a:p>
                    <a:p>
                      <a:pPr marL="0" algn="l" defTabSz="914400" rtl="0" eaLnBrk="1" latinLnBrk="0" hangingPunct="1">
                        <a:lnSpc>
                          <a:spcPts val="1200"/>
                        </a:lnSpc>
                        <a:spcAft>
                          <a:spcPts val="0"/>
                        </a:spcAft>
                      </a:pPr>
                      <a:r>
                        <a:rPr lang="pt-BR" sz="1600" b="1" kern="1200" dirty="0" smtClean="0">
                          <a:solidFill>
                            <a:schemeClr val="dk1"/>
                          </a:solidFill>
                          <a:effectLst/>
                          <a:latin typeface="+mn-lt"/>
                          <a:ea typeface="+mn-ea"/>
                          <a:cs typeface="+mn-cs"/>
                        </a:rPr>
                        <a:t>7</a:t>
                      </a:r>
                      <a:r>
                        <a:rPr lang="pt-BR" sz="1600" b="1" kern="1200" dirty="0">
                          <a:solidFill>
                            <a:schemeClr val="dk1"/>
                          </a:solidFill>
                          <a:effectLst/>
                          <a:latin typeface="+mn-lt"/>
                          <a:ea typeface="+mn-ea"/>
                          <a:cs typeface="+mn-cs"/>
                        </a:rPr>
                        <a:t>. Digita no campo desejado o sensor </a:t>
                      </a:r>
                      <a:endParaRPr lang="pt-BR" sz="1600" b="1" kern="1200" dirty="0" smtClean="0">
                        <a:solidFill>
                          <a:schemeClr val="dk1"/>
                        </a:solidFill>
                        <a:effectLst/>
                        <a:latin typeface="+mn-lt"/>
                        <a:ea typeface="+mn-ea"/>
                        <a:cs typeface="+mn-cs"/>
                      </a:endParaRPr>
                    </a:p>
                    <a:p>
                      <a:pPr marL="0" algn="l" defTabSz="914400" rtl="0" eaLnBrk="1" latinLnBrk="0" hangingPunct="1">
                        <a:lnSpc>
                          <a:spcPts val="1200"/>
                        </a:lnSpc>
                        <a:spcAft>
                          <a:spcPts val="0"/>
                        </a:spcAft>
                      </a:pPr>
                      <a:endParaRPr lang="pt-BR" sz="1600" b="1" kern="1200" dirty="0" smtClean="0">
                        <a:solidFill>
                          <a:schemeClr val="dk1"/>
                        </a:solidFill>
                        <a:effectLst/>
                        <a:latin typeface="+mn-lt"/>
                        <a:ea typeface="+mn-ea"/>
                        <a:cs typeface="+mn-cs"/>
                      </a:endParaRPr>
                    </a:p>
                    <a:p>
                      <a:pPr marL="0" algn="l" defTabSz="914400" rtl="0" eaLnBrk="1" latinLnBrk="0" hangingPunct="1">
                        <a:lnSpc>
                          <a:spcPts val="1200"/>
                        </a:lnSpc>
                        <a:spcAft>
                          <a:spcPts val="0"/>
                        </a:spcAft>
                      </a:pPr>
                      <a:r>
                        <a:rPr lang="pt-BR" sz="1600" b="1" kern="1200" dirty="0" smtClean="0">
                          <a:solidFill>
                            <a:schemeClr val="dk1"/>
                          </a:solidFill>
                          <a:effectLst/>
                          <a:latin typeface="+mn-lt"/>
                          <a:ea typeface="+mn-ea"/>
                          <a:cs typeface="+mn-cs"/>
                        </a:rPr>
                        <a:t>a </a:t>
                      </a:r>
                      <a:r>
                        <a:rPr lang="pt-BR" sz="1600" b="1" kern="1200" dirty="0">
                          <a:solidFill>
                            <a:schemeClr val="dk1"/>
                          </a:solidFill>
                          <a:effectLst/>
                          <a:latin typeface="+mn-lt"/>
                          <a:ea typeface="+mn-ea"/>
                          <a:cs typeface="+mn-cs"/>
                        </a:rPr>
                        <a:t>ser cadastrado.</a:t>
                      </a:r>
                    </a:p>
                  </a:txBody>
                  <a:tcPr marL="68580" marR="68580" marT="0" marB="0"/>
                </a:tc>
                <a:tc>
                  <a:txBody>
                    <a:bodyPr/>
                    <a:lstStyle/>
                    <a:p>
                      <a:pPr marL="0" algn="l" defTabSz="914400" rtl="0" eaLnBrk="1" latinLnBrk="0" hangingPunct="1">
                        <a:lnSpc>
                          <a:spcPts val="1200"/>
                        </a:lnSpc>
                        <a:spcAft>
                          <a:spcPts val="0"/>
                        </a:spcAft>
                      </a:pPr>
                      <a:endParaRPr lang="pt-BR" sz="1600" b="1" kern="1200" dirty="0" smtClean="0">
                        <a:solidFill>
                          <a:schemeClr val="dk1"/>
                        </a:solidFill>
                        <a:effectLst/>
                        <a:latin typeface="+mn-lt"/>
                        <a:ea typeface="+mn-ea"/>
                        <a:cs typeface="+mn-cs"/>
                      </a:endParaRPr>
                    </a:p>
                    <a:p>
                      <a:pPr marL="0" algn="l" defTabSz="914400" rtl="0" eaLnBrk="1" latinLnBrk="0" hangingPunct="1">
                        <a:lnSpc>
                          <a:spcPts val="1200"/>
                        </a:lnSpc>
                        <a:spcAft>
                          <a:spcPts val="0"/>
                        </a:spcAft>
                      </a:pPr>
                      <a:r>
                        <a:rPr lang="pt-BR" sz="1600" b="1" kern="1200" dirty="0" smtClean="0">
                          <a:solidFill>
                            <a:schemeClr val="dk1"/>
                          </a:solidFill>
                          <a:effectLst/>
                          <a:latin typeface="+mn-lt"/>
                          <a:ea typeface="+mn-ea"/>
                          <a:cs typeface="+mn-cs"/>
                        </a:rPr>
                        <a:t>8</a:t>
                      </a:r>
                      <a:r>
                        <a:rPr lang="pt-BR" sz="1600" b="1" kern="1200" dirty="0">
                          <a:solidFill>
                            <a:schemeClr val="dk1"/>
                          </a:solidFill>
                          <a:effectLst/>
                          <a:latin typeface="+mn-lt"/>
                          <a:ea typeface="+mn-ea"/>
                          <a:cs typeface="+mn-cs"/>
                        </a:rPr>
                        <a:t>. Verifica se o código do sensor já </a:t>
                      </a:r>
                      <a:endParaRPr lang="pt-BR" sz="1600" b="1" kern="1200" dirty="0" smtClean="0">
                        <a:solidFill>
                          <a:schemeClr val="dk1"/>
                        </a:solidFill>
                        <a:effectLst/>
                        <a:latin typeface="+mn-lt"/>
                        <a:ea typeface="+mn-ea"/>
                        <a:cs typeface="+mn-cs"/>
                      </a:endParaRPr>
                    </a:p>
                    <a:p>
                      <a:pPr marL="0" algn="l" defTabSz="914400" rtl="0" eaLnBrk="1" latinLnBrk="0" hangingPunct="1">
                        <a:lnSpc>
                          <a:spcPts val="1200"/>
                        </a:lnSpc>
                        <a:spcAft>
                          <a:spcPts val="0"/>
                        </a:spcAft>
                      </a:pPr>
                      <a:endParaRPr lang="pt-BR" sz="1600" b="1" kern="1200" dirty="0" smtClean="0">
                        <a:solidFill>
                          <a:schemeClr val="dk1"/>
                        </a:solidFill>
                        <a:effectLst/>
                        <a:latin typeface="+mn-lt"/>
                        <a:ea typeface="+mn-ea"/>
                        <a:cs typeface="+mn-cs"/>
                      </a:endParaRPr>
                    </a:p>
                    <a:p>
                      <a:pPr marL="0" algn="l" defTabSz="914400" rtl="0" eaLnBrk="1" latinLnBrk="0" hangingPunct="1">
                        <a:lnSpc>
                          <a:spcPts val="1200"/>
                        </a:lnSpc>
                        <a:spcAft>
                          <a:spcPts val="0"/>
                        </a:spcAft>
                      </a:pPr>
                      <a:r>
                        <a:rPr lang="pt-BR" sz="1600" b="1" kern="1200" dirty="0" smtClean="0">
                          <a:solidFill>
                            <a:schemeClr val="dk1"/>
                          </a:solidFill>
                          <a:effectLst/>
                          <a:latin typeface="+mn-lt"/>
                          <a:ea typeface="+mn-ea"/>
                          <a:cs typeface="+mn-cs"/>
                        </a:rPr>
                        <a:t>existe</a:t>
                      </a:r>
                      <a:r>
                        <a:rPr lang="pt-BR" sz="1600" b="1" kern="1200" dirty="0">
                          <a:solidFill>
                            <a:schemeClr val="dk1"/>
                          </a:solidFill>
                          <a:effectLst/>
                          <a:latin typeface="+mn-lt"/>
                          <a:ea typeface="+mn-ea"/>
                          <a:cs typeface="+mn-cs"/>
                        </a:rPr>
                        <a:t>, e cadastra a informação do </a:t>
                      </a:r>
                      <a:endParaRPr lang="pt-BR" sz="1600" b="1" kern="1200" dirty="0" smtClean="0">
                        <a:solidFill>
                          <a:schemeClr val="dk1"/>
                        </a:solidFill>
                        <a:effectLst/>
                        <a:latin typeface="+mn-lt"/>
                        <a:ea typeface="+mn-ea"/>
                        <a:cs typeface="+mn-cs"/>
                      </a:endParaRPr>
                    </a:p>
                    <a:p>
                      <a:pPr marL="0" algn="l" defTabSz="914400" rtl="0" eaLnBrk="1" latinLnBrk="0" hangingPunct="1">
                        <a:lnSpc>
                          <a:spcPts val="1200"/>
                        </a:lnSpc>
                        <a:spcAft>
                          <a:spcPts val="0"/>
                        </a:spcAft>
                      </a:pPr>
                      <a:endParaRPr lang="pt-BR" sz="1600" b="1" kern="1200" dirty="0" smtClean="0">
                        <a:solidFill>
                          <a:schemeClr val="dk1"/>
                        </a:solidFill>
                        <a:effectLst/>
                        <a:latin typeface="+mn-lt"/>
                        <a:ea typeface="+mn-ea"/>
                        <a:cs typeface="+mn-cs"/>
                      </a:endParaRPr>
                    </a:p>
                    <a:p>
                      <a:pPr marL="0" algn="l" defTabSz="914400" rtl="0" eaLnBrk="1" latinLnBrk="0" hangingPunct="1">
                        <a:lnSpc>
                          <a:spcPts val="1200"/>
                        </a:lnSpc>
                        <a:spcAft>
                          <a:spcPts val="0"/>
                        </a:spcAft>
                      </a:pPr>
                      <a:r>
                        <a:rPr lang="pt-BR" sz="1600" b="1" kern="1200" dirty="0" smtClean="0">
                          <a:solidFill>
                            <a:schemeClr val="dk1"/>
                          </a:solidFill>
                          <a:effectLst/>
                          <a:latin typeface="+mn-lt"/>
                          <a:ea typeface="+mn-ea"/>
                          <a:cs typeface="+mn-cs"/>
                        </a:rPr>
                        <a:t>sensor </a:t>
                      </a:r>
                      <a:r>
                        <a:rPr lang="pt-BR" sz="1600" b="1" kern="1200" dirty="0">
                          <a:solidFill>
                            <a:schemeClr val="dk1"/>
                          </a:solidFill>
                          <a:effectLst/>
                          <a:latin typeface="+mn-lt"/>
                          <a:ea typeface="+mn-ea"/>
                          <a:cs typeface="+mn-cs"/>
                        </a:rPr>
                        <a:t>no Banco de Dados.</a:t>
                      </a:r>
                    </a:p>
                  </a:txBody>
                  <a:tcPr marL="68580" marR="68580" marT="0" marB="0"/>
                </a:tc>
                <a:extLst>
                  <a:ext uri="{0D108BD9-81ED-4DB2-BD59-A6C34878D82A}">
                    <a16:rowId xmlns:a16="http://schemas.microsoft.com/office/drawing/2014/main" val="656839231"/>
                  </a:ext>
                </a:extLst>
              </a:tr>
              <a:tr h="751081">
                <a:tc>
                  <a:txBody>
                    <a:bodyPr/>
                    <a:lstStyle/>
                    <a:p>
                      <a:pPr marL="0" algn="l" defTabSz="914400" rtl="0" eaLnBrk="1" latinLnBrk="0" hangingPunct="1">
                        <a:lnSpc>
                          <a:spcPts val="1200"/>
                        </a:lnSpc>
                        <a:spcAft>
                          <a:spcPts val="0"/>
                        </a:spcAft>
                      </a:pPr>
                      <a:endParaRPr lang="pt-BR" sz="1600" b="1" kern="1200" dirty="0" smtClean="0">
                        <a:solidFill>
                          <a:schemeClr val="dk1"/>
                        </a:solidFill>
                        <a:effectLst/>
                        <a:latin typeface="+mn-lt"/>
                        <a:ea typeface="+mn-ea"/>
                        <a:cs typeface="+mn-cs"/>
                      </a:endParaRPr>
                    </a:p>
                    <a:p>
                      <a:pPr marL="0" algn="l" defTabSz="914400" rtl="0" eaLnBrk="1" latinLnBrk="0" hangingPunct="1">
                        <a:lnSpc>
                          <a:spcPts val="1200"/>
                        </a:lnSpc>
                        <a:spcAft>
                          <a:spcPts val="0"/>
                        </a:spcAft>
                      </a:pPr>
                      <a:r>
                        <a:rPr lang="pt-BR" sz="1600" b="1" kern="1200" dirty="0" smtClean="0">
                          <a:solidFill>
                            <a:schemeClr val="dk1"/>
                          </a:solidFill>
                          <a:effectLst/>
                          <a:latin typeface="+mn-lt"/>
                          <a:ea typeface="+mn-ea"/>
                          <a:cs typeface="+mn-cs"/>
                        </a:rPr>
                        <a:t>9</a:t>
                      </a:r>
                      <a:r>
                        <a:rPr lang="pt-BR" sz="1600" b="1" kern="1200" dirty="0">
                          <a:solidFill>
                            <a:schemeClr val="dk1"/>
                          </a:solidFill>
                          <a:effectLst/>
                          <a:latin typeface="+mn-lt"/>
                          <a:ea typeface="+mn-ea"/>
                          <a:cs typeface="+mn-cs"/>
                        </a:rPr>
                        <a:t>. Retornar ao passo 3 do Fluxo </a:t>
                      </a:r>
                      <a:endParaRPr lang="pt-BR" sz="1600" b="1" kern="1200" dirty="0" smtClean="0">
                        <a:solidFill>
                          <a:schemeClr val="dk1"/>
                        </a:solidFill>
                        <a:effectLst/>
                        <a:latin typeface="+mn-lt"/>
                        <a:ea typeface="+mn-ea"/>
                        <a:cs typeface="+mn-cs"/>
                      </a:endParaRPr>
                    </a:p>
                    <a:p>
                      <a:pPr marL="0" algn="l" defTabSz="914400" rtl="0" eaLnBrk="1" latinLnBrk="0" hangingPunct="1">
                        <a:lnSpc>
                          <a:spcPts val="1200"/>
                        </a:lnSpc>
                        <a:spcAft>
                          <a:spcPts val="0"/>
                        </a:spcAft>
                      </a:pPr>
                      <a:endParaRPr lang="pt-BR" sz="1600" b="1" kern="1200" dirty="0" smtClean="0">
                        <a:solidFill>
                          <a:schemeClr val="dk1"/>
                        </a:solidFill>
                        <a:effectLst/>
                        <a:latin typeface="+mn-lt"/>
                        <a:ea typeface="+mn-ea"/>
                        <a:cs typeface="+mn-cs"/>
                      </a:endParaRPr>
                    </a:p>
                    <a:p>
                      <a:pPr marL="0" algn="l" defTabSz="914400" rtl="0" eaLnBrk="1" latinLnBrk="0" hangingPunct="1">
                        <a:lnSpc>
                          <a:spcPts val="1200"/>
                        </a:lnSpc>
                        <a:spcAft>
                          <a:spcPts val="0"/>
                        </a:spcAft>
                      </a:pPr>
                      <a:r>
                        <a:rPr lang="pt-BR" sz="1600" b="1" kern="1200" dirty="0" smtClean="0">
                          <a:solidFill>
                            <a:schemeClr val="dk1"/>
                          </a:solidFill>
                          <a:effectLst/>
                          <a:latin typeface="+mn-lt"/>
                          <a:ea typeface="+mn-ea"/>
                          <a:cs typeface="+mn-cs"/>
                        </a:rPr>
                        <a:t>Principal</a:t>
                      </a:r>
                      <a:r>
                        <a:rPr lang="pt-BR" sz="1600" b="1" kern="1200" dirty="0">
                          <a:solidFill>
                            <a:schemeClr val="dk1"/>
                          </a:solidFill>
                          <a:effectLst/>
                          <a:latin typeface="+mn-lt"/>
                          <a:ea typeface="+mn-ea"/>
                          <a:cs typeface="+mn-cs"/>
                        </a:rPr>
                        <a:t>.</a:t>
                      </a:r>
                    </a:p>
                  </a:txBody>
                  <a:tcPr marL="68580" marR="68580" marT="0" marB="0"/>
                </a:tc>
                <a:tc>
                  <a:txBody>
                    <a:bodyPr/>
                    <a:lstStyle/>
                    <a:p>
                      <a:pPr marL="0" algn="l" defTabSz="914400" rtl="0" eaLnBrk="1" latinLnBrk="0" hangingPunct="1">
                        <a:lnSpc>
                          <a:spcPts val="1200"/>
                        </a:lnSpc>
                        <a:spcAft>
                          <a:spcPts val="0"/>
                        </a:spcAft>
                      </a:pPr>
                      <a:r>
                        <a:rPr lang="pt-BR" sz="1600" b="1" kern="1200" dirty="0">
                          <a:solidFill>
                            <a:schemeClr val="dk1"/>
                          </a:solidFill>
                          <a:effectLst/>
                          <a:latin typeface="+mn-lt"/>
                          <a:ea typeface="+mn-ea"/>
                          <a:cs typeface="+mn-cs"/>
                        </a:rPr>
                        <a:t> </a:t>
                      </a:r>
                    </a:p>
                  </a:txBody>
                  <a:tcPr marL="68580" marR="68580" marT="0" marB="0"/>
                </a:tc>
                <a:extLst>
                  <a:ext uri="{0D108BD9-81ED-4DB2-BD59-A6C34878D82A}">
                    <a16:rowId xmlns:a16="http://schemas.microsoft.com/office/drawing/2014/main" val="3662092243"/>
                  </a:ext>
                </a:extLst>
              </a:tr>
            </a:tbl>
          </a:graphicData>
        </a:graphic>
      </p:graphicFrame>
    </p:spTree>
    <p:extLst>
      <p:ext uri="{BB962C8B-B14F-4D97-AF65-F5344CB8AC3E}">
        <p14:creationId xmlns:p14="http://schemas.microsoft.com/office/powerpoint/2010/main" val="1458310819"/>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p:cNvSpPr>
            <a:spLocks noGrp="1"/>
          </p:cNvSpPr>
          <p:nvPr>
            <p:ph idx="1"/>
          </p:nvPr>
        </p:nvSpPr>
        <p:spPr/>
        <p:txBody>
          <a:bodyPr/>
          <a:lstStyle/>
          <a:p>
            <a:pPr marL="0" indent="0">
              <a:buNone/>
            </a:pPr>
            <a:endParaRPr lang="pt-BR" dirty="0" smtClean="0"/>
          </a:p>
          <a:p>
            <a:endParaRPr lang="pt-BR" dirty="0" smtClean="0"/>
          </a:p>
          <a:p>
            <a:endParaRPr lang="pt-BR" dirty="0" smtClean="0"/>
          </a:p>
          <a:p>
            <a:endParaRPr lang="pt-BR" dirty="0"/>
          </a:p>
        </p:txBody>
      </p:sp>
      <p:graphicFrame>
        <p:nvGraphicFramePr>
          <p:cNvPr id="5" name="Tabela 4"/>
          <p:cNvGraphicFramePr>
            <a:graphicFrameLocks noGrp="1"/>
          </p:cNvGraphicFramePr>
          <p:nvPr>
            <p:extLst>
              <p:ext uri="{D42A27DB-BD31-4B8C-83A1-F6EECF244321}">
                <p14:modId xmlns:p14="http://schemas.microsoft.com/office/powerpoint/2010/main" val="3266652380"/>
              </p:ext>
            </p:extLst>
          </p:nvPr>
        </p:nvGraphicFramePr>
        <p:xfrm>
          <a:off x="1886887" y="1245183"/>
          <a:ext cx="8128000" cy="265684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2552566875"/>
                    </a:ext>
                  </a:extLst>
                </a:gridCol>
                <a:gridCol w="4064000">
                  <a:extLst>
                    <a:ext uri="{9D8B030D-6E8A-4147-A177-3AD203B41FA5}">
                      <a16:colId xmlns:a16="http://schemas.microsoft.com/office/drawing/2014/main" val="159040010"/>
                    </a:ext>
                  </a:extLst>
                </a:gridCol>
              </a:tblGrid>
              <a:tr h="370840">
                <a:tc gridSpan="2">
                  <a:txBody>
                    <a:bodyPr/>
                    <a:lstStyle/>
                    <a:p>
                      <a:r>
                        <a:rPr lang="pt-BR" dirty="0" smtClean="0"/>
                        <a:t>Fluxo Alternativo B -  Excluir Sensor</a:t>
                      </a:r>
                      <a:endParaRPr lang="pt-BR" dirty="0"/>
                    </a:p>
                  </a:txBody>
                  <a:tcPr>
                    <a:solidFill>
                      <a:schemeClr val="tx2">
                        <a:lumMod val="75000"/>
                      </a:schemeClr>
                    </a:solidFill>
                  </a:tcPr>
                </a:tc>
                <a:tc hMerge="1">
                  <a:txBody>
                    <a:bodyPr/>
                    <a:lstStyle/>
                    <a:p>
                      <a:endParaRPr lang="pt-BR" dirty="0"/>
                    </a:p>
                  </a:txBody>
                  <a:tcPr/>
                </a:tc>
                <a:extLst>
                  <a:ext uri="{0D108BD9-81ED-4DB2-BD59-A6C34878D82A}">
                    <a16:rowId xmlns:a16="http://schemas.microsoft.com/office/drawing/2014/main" val="2619860886"/>
                  </a:ext>
                </a:extLst>
              </a:tr>
              <a:tr h="370840">
                <a:tc>
                  <a:txBody>
                    <a:bodyPr/>
                    <a:lstStyle/>
                    <a:p>
                      <a:pPr marL="0" algn="l" defTabSz="914400" rtl="0" eaLnBrk="1" latinLnBrk="0" hangingPunct="1">
                        <a:lnSpc>
                          <a:spcPts val="1200"/>
                        </a:lnSpc>
                        <a:spcAft>
                          <a:spcPts val="0"/>
                        </a:spcAft>
                      </a:pPr>
                      <a:endParaRPr lang="pt-BR" sz="1600" b="1" kern="1200" dirty="0" smtClean="0">
                        <a:solidFill>
                          <a:schemeClr val="dk1"/>
                        </a:solidFill>
                        <a:effectLst/>
                        <a:latin typeface="+mn-lt"/>
                        <a:ea typeface="+mn-ea"/>
                        <a:cs typeface="+mn-cs"/>
                      </a:endParaRPr>
                    </a:p>
                    <a:p>
                      <a:pPr marL="342900" indent="-342900" algn="l" defTabSz="914400" rtl="0" eaLnBrk="1" latinLnBrk="0" hangingPunct="1">
                        <a:lnSpc>
                          <a:spcPts val="1200"/>
                        </a:lnSpc>
                        <a:spcAft>
                          <a:spcPts val="0"/>
                        </a:spcAft>
                        <a:buAutoNum type="arabicPeriod" startAt="3"/>
                      </a:pPr>
                      <a:r>
                        <a:rPr lang="pt-BR" sz="1600" b="1" kern="1200" dirty="0" smtClean="0">
                          <a:solidFill>
                            <a:schemeClr val="dk1"/>
                          </a:solidFill>
                          <a:effectLst/>
                          <a:latin typeface="+mn-lt"/>
                          <a:ea typeface="+mn-ea"/>
                          <a:cs typeface="+mn-cs"/>
                        </a:rPr>
                        <a:t>Selecionar </a:t>
                      </a:r>
                      <a:r>
                        <a:rPr lang="pt-BR" sz="1600" b="1" kern="1200" dirty="0">
                          <a:solidFill>
                            <a:schemeClr val="dk1"/>
                          </a:solidFill>
                          <a:effectLst/>
                          <a:latin typeface="+mn-lt"/>
                          <a:ea typeface="+mn-ea"/>
                          <a:cs typeface="+mn-cs"/>
                        </a:rPr>
                        <a:t>“Excluir Sensor” no </a:t>
                      </a:r>
                      <a:endParaRPr lang="pt-BR" sz="1600" b="1" kern="1200" dirty="0" smtClean="0">
                        <a:solidFill>
                          <a:schemeClr val="dk1"/>
                        </a:solidFill>
                        <a:effectLst/>
                        <a:latin typeface="+mn-lt"/>
                        <a:ea typeface="+mn-ea"/>
                        <a:cs typeface="+mn-cs"/>
                      </a:endParaRPr>
                    </a:p>
                    <a:p>
                      <a:pPr marL="0" indent="0" algn="l" defTabSz="914400" rtl="0" eaLnBrk="1" latinLnBrk="0" hangingPunct="1">
                        <a:lnSpc>
                          <a:spcPts val="1200"/>
                        </a:lnSpc>
                        <a:spcAft>
                          <a:spcPts val="0"/>
                        </a:spcAft>
                        <a:buNone/>
                      </a:pPr>
                      <a:endParaRPr lang="pt-BR" sz="1600" b="1" kern="1200" dirty="0" smtClean="0">
                        <a:solidFill>
                          <a:schemeClr val="dk1"/>
                        </a:solidFill>
                        <a:effectLst/>
                        <a:latin typeface="+mn-lt"/>
                        <a:ea typeface="+mn-ea"/>
                        <a:cs typeface="+mn-cs"/>
                      </a:endParaRPr>
                    </a:p>
                    <a:p>
                      <a:pPr marL="0" indent="0" algn="l" defTabSz="914400" rtl="0" eaLnBrk="1" latinLnBrk="0" hangingPunct="1">
                        <a:lnSpc>
                          <a:spcPts val="1200"/>
                        </a:lnSpc>
                        <a:spcAft>
                          <a:spcPts val="0"/>
                        </a:spcAft>
                        <a:buNone/>
                      </a:pPr>
                      <a:r>
                        <a:rPr lang="pt-BR" sz="1600" b="1" kern="1200" dirty="0" smtClean="0">
                          <a:solidFill>
                            <a:schemeClr val="dk1"/>
                          </a:solidFill>
                          <a:effectLst/>
                          <a:latin typeface="+mn-lt"/>
                          <a:ea typeface="+mn-ea"/>
                          <a:cs typeface="+mn-cs"/>
                        </a:rPr>
                        <a:t>sub-menu</a:t>
                      </a:r>
                      <a:r>
                        <a:rPr lang="pt-BR" sz="1600" b="1" kern="1200" dirty="0">
                          <a:solidFill>
                            <a:schemeClr val="dk1"/>
                          </a:solidFill>
                          <a:effectLst/>
                          <a:latin typeface="+mn-lt"/>
                          <a:ea typeface="+mn-ea"/>
                          <a:cs typeface="+mn-cs"/>
                        </a:rPr>
                        <a:t>.</a:t>
                      </a:r>
                    </a:p>
                  </a:txBody>
                  <a:tcPr marL="68580" marR="68580" marT="0" marB="0"/>
                </a:tc>
                <a:tc>
                  <a:txBody>
                    <a:bodyPr/>
                    <a:lstStyle/>
                    <a:p>
                      <a:pPr marL="0" algn="l" defTabSz="914400" rtl="0" eaLnBrk="1" latinLnBrk="0" hangingPunct="1">
                        <a:lnSpc>
                          <a:spcPts val="1200"/>
                        </a:lnSpc>
                        <a:spcAft>
                          <a:spcPts val="0"/>
                        </a:spcAft>
                      </a:pPr>
                      <a:endParaRPr lang="pt-BR" sz="1600" b="1" kern="1200" dirty="0" smtClean="0">
                        <a:solidFill>
                          <a:schemeClr val="dk1"/>
                        </a:solidFill>
                        <a:effectLst/>
                        <a:latin typeface="+mn-lt"/>
                        <a:ea typeface="+mn-ea"/>
                        <a:cs typeface="+mn-cs"/>
                      </a:endParaRPr>
                    </a:p>
                    <a:p>
                      <a:pPr marL="0" algn="l" defTabSz="914400" rtl="0" eaLnBrk="1" latinLnBrk="0" hangingPunct="1">
                        <a:lnSpc>
                          <a:spcPts val="1200"/>
                        </a:lnSpc>
                        <a:spcAft>
                          <a:spcPts val="0"/>
                        </a:spcAft>
                      </a:pPr>
                      <a:r>
                        <a:rPr lang="pt-BR" sz="1600" b="1" kern="1200" dirty="0" smtClean="0">
                          <a:solidFill>
                            <a:schemeClr val="dk1"/>
                          </a:solidFill>
                          <a:effectLst/>
                          <a:latin typeface="+mn-lt"/>
                          <a:ea typeface="+mn-ea"/>
                          <a:cs typeface="+mn-cs"/>
                        </a:rPr>
                        <a:t>4</a:t>
                      </a:r>
                      <a:r>
                        <a:rPr lang="pt-BR" sz="1600" b="1" kern="1200" dirty="0">
                          <a:solidFill>
                            <a:schemeClr val="dk1"/>
                          </a:solidFill>
                          <a:effectLst/>
                          <a:latin typeface="+mn-lt"/>
                          <a:ea typeface="+mn-ea"/>
                          <a:cs typeface="+mn-cs"/>
                        </a:rPr>
                        <a:t>. Exibe a tela de Excluir Sensor, </a:t>
                      </a:r>
                      <a:endParaRPr lang="pt-BR" sz="1600" b="1" kern="1200" dirty="0" smtClean="0">
                        <a:solidFill>
                          <a:schemeClr val="dk1"/>
                        </a:solidFill>
                        <a:effectLst/>
                        <a:latin typeface="+mn-lt"/>
                        <a:ea typeface="+mn-ea"/>
                        <a:cs typeface="+mn-cs"/>
                      </a:endParaRPr>
                    </a:p>
                    <a:p>
                      <a:pPr marL="0" algn="l" defTabSz="914400" rtl="0" eaLnBrk="1" latinLnBrk="0" hangingPunct="1">
                        <a:lnSpc>
                          <a:spcPts val="1200"/>
                        </a:lnSpc>
                        <a:spcAft>
                          <a:spcPts val="0"/>
                        </a:spcAft>
                      </a:pPr>
                      <a:endParaRPr lang="pt-BR" sz="1600" b="1" kern="1200" dirty="0" smtClean="0">
                        <a:solidFill>
                          <a:schemeClr val="dk1"/>
                        </a:solidFill>
                        <a:effectLst/>
                        <a:latin typeface="+mn-lt"/>
                        <a:ea typeface="+mn-ea"/>
                        <a:cs typeface="+mn-cs"/>
                      </a:endParaRPr>
                    </a:p>
                    <a:p>
                      <a:pPr marL="0" algn="l" defTabSz="914400" rtl="0" eaLnBrk="1" latinLnBrk="0" hangingPunct="1">
                        <a:lnSpc>
                          <a:spcPts val="1200"/>
                        </a:lnSpc>
                        <a:spcAft>
                          <a:spcPts val="0"/>
                        </a:spcAft>
                      </a:pPr>
                      <a:r>
                        <a:rPr lang="pt-BR" sz="1600" b="1" kern="1200" dirty="0" smtClean="0">
                          <a:solidFill>
                            <a:schemeClr val="dk1"/>
                          </a:solidFill>
                          <a:effectLst/>
                          <a:latin typeface="+mn-lt"/>
                          <a:ea typeface="+mn-ea"/>
                          <a:cs typeface="+mn-cs"/>
                        </a:rPr>
                        <a:t>com </a:t>
                      </a:r>
                      <a:r>
                        <a:rPr lang="pt-BR" sz="1600" b="1" kern="1200" dirty="0">
                          <a:solidFill>
                            <a:schemeClr val="dk1"/>
                          </a:solidFill>
                          <a:effectLst/>
                          <a:latin typeface="+mn-lt"/>
                          <a:ea typeface="+mn-ea"/>
                          <a:cs typeface="+mn-cs"/>
                        </a:rPr>
                        <a:t>a caixa de combinação:</a:t>
                      </a:r>
                    </a:p>
                    <a:p>
                      <a:pPr marL="0" algn="l" defTabSz="914400" rtl="0" eaLnBrk="1" latinLnBrk="0" hangingPunct="1">
                        <a:lnSpc>
                          <a:spcPts val="1200"/>
                        </a:lnSpc>
                        <a:spcAft>
                          <a:spcPts val="0"/>
                        </a:spcAft>
                      </a:pPr>
                      <a:endParaRPr lang="pt-BR" sz="1600" b="1" kern="1200" dirty="0" smtClean="0">
                        <a:solidFill>
                          <a:schemeClr val="dk1"/>
                        </a:solidFill>
                        <a:effectLst/>
                        <a:latin typeface="+mn-lt"/>
                        <a:ea typeface="+mn-ea"/>
                        <a:cs typeface="+mn-cs"/>
                      </a:endParaRPr>
                    </a:p>
                    <a:p>
                      <a:pPr marL="0" algn="l" defTabSz="914400" rtl="0" eaLnBrk="1" latinLnBrk="0" hangingPunct="1">
                        <a:lnSpc>
                          <a:spcPts val="1200"/>
                        </a:lnSpc>
                        <a:spcAft>
                          <a:spcPts val="0"/>
                        </a:spcAft>
                      </a:pPr>
                      <a:r>
                        <a:rPr lang="pt-BR" sz="1600" b="1" kern="1200" dirty="0" smtClean="0">
                          <a:solidFill>
                            <a:schemeClr val="dk1"/>
                          </a:solidFill>
                          <a:effectLst/>
                          <a:latin typeface="+mn-lt"/>
                          <a:ea typeface="+mn-ea"/>
                          <a:cs typeface="+mn-cs"/>
                        </a:rPr>
                        <a:t>-</a:t>
                      </a:r>
                      <a:r>
                        <a:rPr lang="pt-BR" sz="1600" b="1" kern="1200" dirty="0">
                          <a:solidFill>
                            <a:schemeClr val="dk1"/>
                          </a:solidFill>
                          <a:effectLst/>
                          <a:latin typeface="+mn-lt"/>
                          <a:ea typeface="+mn-ea"/>
                          <a:cs typeface="+mn-cs"/>
                        </a:rPr>
                        <a:t>Código de Identificação;</a:t>
                      </a:r>
                    </a:p>
                  </a:txBody>
                  <a:tcPr marL="68580" marR="68580" marT="0" marB="0"/>
                </a:tc>
                <a:extLst>
                  <a:ext uri="{0D108BD9-81ED-4DB2-BD59-A6C34878D82A}">
                    <a16:rowId xmlns:a16="http://schemas.microsoft.com/office/drawing/2014/main" val="119815535"/>
                  </a:ext>
                </a:extLst>
              </a:tr>
              <a:tr h="370840">
                <a:tc>
                  <a:txBody>
                    <a:bodyPr/>
                    <a:lstStyle/>
                    <a:p>
                      <a:pPr marL="0" algn="l" defTabSz="914400" rtl="0" eaLnBrk="1" latinLnBrk="0" hangingPunct="1">
                        <a:lnSpc>
                          <a:spcPts val="1200"/>
                        </a:lnSpc>
                        <a:spcAft>
                          <a:spcPts val="0"/>
                        </a:spcAft>
                      </a:pPr>
                      <a:endParaRPr lang="pt-BR" sz="1600" b="1" kern="1200" dirty="0" smtClean="0">
                        <a:solidFill>
                          <a:schemeClr val="dk1"/>
                        </a:solidFill>
                        <a:effectLst/>
                        <a:latin typeface="+mn-lt"/>
                        <a:ea typeface="+mn-ea"/>
                        <a:cs typeface="+mn-cs"/>
                      </a:endParaRPr>
                    </a:p>
                    <a:p>
                      <a:pPr marL="0" algn="l" defTabSz="914400" rtl="0" eaLnBrk="1" latinLnBrk="0" hangingPunct="1">
                        <a:lnSpc>
                          <a:spcPts val="1200"/>
                        </a:lnSpc>
                        <a:spcAft>
                          <a:spcPts val="0"/>
                        </a:spcAft>
                      </a:pPr>
                      <a:r>
                        <a:rPr lang="pt-BR" sz="1600" b="1" kern="1200" dirty="0" smtClean="0">
                          <a:solidFill>
                            <a:schemeClr val="dk1"/>
                          </a:solidFill>
                          <a:effectLst/>
                          <a:latin typeface="+mn-lt"/>
                          <a:ea typeface="+mn-ea"/>
                          <a:cs typeface="+mn-cs"/>
                        </a:rPr>
                        <a:t>5</a:t>
                      </a:r>
                      <a:r>
                        <a:rPr lang="pt-BR" sz="1600" b="1" kern="1200" dirty="0">
                          <a:solidFill>
                            <a:schemeClr val="dk1"/>
                          </a:solidFill>
                          <a:effectLst/>
                          <a:latin typeface="+mn-lt"/>
                          <a:ea typeface="+mn-ea"/>
                          <a:cs typeface="+mn-cs"/>
                        </a:rPr>
                        <a:t>. Clica no botão excluir.</a:t>
                      </a:r>
                    </a:p>
                  </a:txBody>
                  <a:tcPr marL="68580" marR="68580" marT="0" marB="0"/>
                </a:tc>
                <a:tc>
                  <a:txBody>
                    <a:bodyPr/>
                    <a:lstStyle/>
                    <a:p>
                      <a:pPr marL="0" algn="l" defTabSz="914400" rtl="0" eaLnBrk="1" latinLnBrk="0" hangingPunct="1">
                        <a:lnSpc>
                          <a:spcPts val="1200"/>
                        </a:lnSpc>
                        <a:spcAft>
                          <a:spcPts val="0"/>
                        </a:spcAft>
                      </a:pPr>
                      <a:endParaRPr lang="pt-BR" sz="1600" b="1" kern="1200" dirty="0" smtClean="0">
                        <a:solidFill>
                          <a:schemeClr val="dk1"/>
                        </a:solidFill>
                        <a:effectLst/>
                        <a:latin typeface="+mn-lt"/>
                        <a:ea typeface="+mn-ea"/>
                        <a:cs typeface="+mn-cs"/>
                      </a:endParaRPr>
                    </a:p>
                    <a:p>
                      <a:pPr marL="0" algn="l" defTabSz="914400" rtl="0" eaLnBrk="1" latinLnBrk="0" hangingPunct="1">
                        <a:lnSpc>
                          <a:spcPts val="1200"/>
                        </a:lnSpc>
                        <a:spcAft>
                          <a:spcPts val="0"/>
                        </a:spcAft>
                      </a:pPr>
                      <a:r>
                        <a:rPr lang="pt-BR" sz="1600" b="1" kern="1200" dirty="0" smtClean="0">
                          <a:solidFill>
                            <a:schemeClr val="dk1"/>
                          </a:solidFill>
                          <a:effectLst/>
                          <a:latin typeface="+mn-lt"/>
                          <a:ea typeface="+mn-ea"/>
                          <a:cs typeface="+mn-cs"/>
                        </a:rPr>
                        <a:t>6</a:t>
                      </a:r>
                      <a:r>
                        <a:rPr lang="pt-BR" sz="1600" b="1" kern="1200" dirty="0">
                          <a:solidFill>
                            <a:schemeClr val="dk1"/>
                          </a:solidFill>
                          <a:effectLst/>
                          <a:latin typeface="+mn-lt"/>
                          <a:ea typeface="+mn-ea"/>
                          <a:cs typeface="+mn-cs"/>
                        </a:rPr>
                        <a:t>. Remove o sensor selecionado do </a:t>
                      </a:r>
                      <a:endParaRPr lang="pt-BR" sz="1600" b="1" kern="1200" dirty="0" smtClean="0">
                        <a:solidFill>
                          <a:schemeClr val="dk1"/>
                        </a:solidFill>
                        <a:effectLst/>
                        <a:latin typeface="+mn-lt"/>
                        <a:ea typeface="+mn-ea"/>
                        <a:cs typeface="+mn-cs"/>
                      </a:endParaRPr>
                    </a:p>
                    <a:p>
                      <a:pPr marL="0" algn="l" defTabSz="914400" rtl="0" eaLnBrk="1" latinLnBrk="0" hangingPunct="1">
                        <a:lnSpc>
                          <a:spcPts val="1200"/>
                        </a:lnSpc>
                        <a:spcAft>
                          <a:spcPts val="0"/>
                        </a:spcAft>
                      </a:pPr>
                      <a:endParaRPr lang="pt-BR" sz="1600" b="1" kern="1200" dirty="0" smtClean="0">
                        <a:solidFill>
                          <a:schemeClr val="dk1"/>
                        </a:solidFill>
                        <a:effectLst/>
                        <a:latin typeface="+mn-lt"/>
                        <a:ea typeface="+mn-ea"/>
                        <a:cs typeface="+mn-cs"/>
                      </a:endParaRPr>
                    </a:p>
                    <a:p>
                      <a:pPr marL="0" algn="l" defTabSz="914400" rtl="0" eaLnBrk="1" latinLnBrk="0" hangingPunct="1">
                        <a:lnSpc>
                          <a:spcPts val="1200"/>
                        </a:lnSpc>
                        <a:spcAft>
                          <a:spcPts val="0"/>
                        </a:spcAft>
                      </a:pPr>
                      <a:r>
                        <a:rPr lang="pt-BR" sz="1600" b="1" kern="1200" dirty="0" smtClean="0">
                          <a:solidFill>
                            <a:schemeClr val="dk1"/>
                          </a:solidFill>
                          <a:effectLst/>
                          <a:latin typeface="+mn-lt"/>
                          <a:ea typeface="+mn-ea"/>
                          <a:cs typeface="+mn-cs"/>
                        </a:rPr>
                        <a:t>Banco </a:t>
                      </a:r>
                      <a:r>
                        <a:rPr lang="pt-BR" sz="1600" b="1" kern="1200" dirty="0">
                          <a:solidFill>
                            <a:schemeClr val="dk1"/>
                          </a:solidFill>
                          <a:effectLst/>
                          <a:latin typeface="+mn-lt"/>
                          <a:ea typeface="+mn-ea"/>
                          <a:cs typeface="+mn-cs"/>
                        </a:rPr>
                        <a:t>de Dados.</a:t>
                      </a:r>
                    </a:p>
                  </a:txBody>
                  <a:tcPr marL="68580" marR="68580" marT="0" marB="0"/>
                </a:tc>
                <a:extLst>
                  <a:ext uri="{0D108BD9-81ED-4DB2-BD59-A6C34878D82A}">
                    <a16:rowId xmlns:a16="http://schemas.microsoft.com/office/drawing/2014/main" val="3428325413"/>
                  </a:ext>
                </a:extLst>
              </a:tr>
              <a:tr h="370840">
                <a:tc>
                  <a:txBody>
                    <a:bodyPr/>
                    <a:lstStyle/>
                    <a:p>
                      <a:pPr marL="0" algn="l" defTabSz="914400" rtl="0" eaLnBrk="1" latinLnBrk="0" hangingPunct="1">
                        <a:lnSpc>
                          <a:spcPts val="1200"/>
                        </a:lnSpc>
                        <a:spcAft>
                          <a:spcPts val="0"/>
                        </a:spcAft>
                      </a:pPr>
                      <a:endParaRPr lang="pt-BR" sz="1600" b="1" kern="1200" dirty="0" smtClean="0">
                        <a:solidFill>
                          <a:schemeClr val="dk1"/>
                        </a:solidFill>
                        <a:effectLst/>
                        <a:latin typeface="+mn-lt"/>
                        <a:ea typeface="+mn-ea"/>
                        <a:cs typeface="+mn-cs"/>
                      </a:endParaRPr>
                    </a:p>
                    <a:p>
                      <a:pPr marL="0" algn="l" defTabSz="914400" rtl="0" eaLnBrk="1" latinLnBrk="0" hangingPunct="1">
                        <a:lnSpc>
                          <a:spcPts val="1200"/>
                        </a:lnSpc>
                        <a:spcAft>
                          <a:spcPts val="0"/>
                        </a:spcAft>
                      </a:pPr>
                      <a:r>
                        <a:rPr lang="pt-BR" sz="1600" b="1" kern="1200" dirty="0" smtClean="0">
                          <a:solidFill>
                            <a:schemeClr val="dk1"/>
                          </a:solidFill>
                          <a:effectLst/>
                          <a:latin typeface="+mn-lt"/>
                          <a:ea typeface="+mn-ea"/>
                          <a:cs typeface="+mn-cs"/>
                        </a:rPr>
                        <a:t>7</a:t>
                      </a:r>
                      <a:r>
                        <a:rPr lang="pt-BR" sz="1600" b="1" kern="1200" dirty="0">
                          <a:solidFill>
                            <a:schemeClr val="dk1"/>
                          </a:solidFill>
                          <a:effectLst/>
                          <a:latin typeface="+mn-lt"/>
                          <a:ea typeface="+mn-ea"/>
                          <a:cs typeface="+mn-cs"/>
                        </a:rPr>
                        <a:t>. Retornar ao passo 3 do Fluxo </a:t>
                      </a:r>
                      <a:endParaRPr lang="pt-BR" sz="1600" b="1" kern="1200" dirty="0" smtClean="0">
                        <a:solidFill>
                          <a:schemeClr val="dk1"/>
                        </a:solidFill>
                        <a:effectLst/>
                        <a:latin typeface="+mn-lt"/>
                        <a:ea typeface="+mn-ea"/>
                        <a:cs typeface="+mn-cs"/>
                      </a:endParaRPr>
                    </a:p>
                    <a:p>
                      <a:pPr marL="0" algn="l" defTabSz="914400" rtl="0" eaLnBrk="1" latinLnBrk="0" hangingPunct="1">
                        <a:lnSpc>
                          <a:spcPts val="1200"/>
                        </a:lnSpc>
                        <a:spcAft>
                          <a:spcPts val="0"/>
                        </a:spcAft>
                      </a:pPr>
                      <a:endParaRPr lang="pt-BR" sz="1600" b="1" kern="1200" dirty="0" smtClean="0">
                        <a:solidFill>
                          <a:schemeClr val="dk1"/>
                        </a:solidFill>
                        <a:effectLst/>
                        <a:latin typeface="+mn-lt"/>
                        <a:ea typeface="+mn-ea"/>
                        <a:cs typeface="+mn-cs"/>
                      </a:endParaRPr>
                    </a:p>
                    <a:p>
                      <a:pPr marL="0" algn="l" defTabSz="914400" rtl="0" eaLnBrk="1" latinLnBrk="0" hangingPunct="1">
                        <a:lnSpc>
                          <a:spcPts val="1200"/>
                        </a:lnSpc>
                        <a:spcAft>
                          <a:spcPts val="0"/>
                        </a:spcAft>
                      </a:pPr>
                      <a:r>
                        <a:rPr lang="pt-BR" sz="1600" b="1" kern="1200" dirty="0" smtClean="0">
                          <a:solidFill>
                            <a:schemeClr val="dk1"/>
                          </a:solidFill>
                          <a:effectLst/>
                          <a:latin typeface="+mn-lt"/>
                          <a:ea typeface="+mn-ea"/>
                          <a:cs typeface="+mn-cs"/>
                        </a:rPr>
                        <a:t>Principal.</a:t>
                      </a:r>
                    </a:p>
                    <a:p>
                      <a:pPr marL="0" algn="l" defTabSz="914400" rtl="0" eaLnBrk="1" latinLnBrk="0" hangingPunct="1">
                        <a:lnSpc>
                          <a:spcPts val="1200"/>
                        </a:lnSpc>
                        <a:spcAft>
                          <a:spcPts val="0"/>
                        </a:spcAft>
                      </a:pPr>
                      <a:endParaRPr lang="pt-BR" sz="1600" b="1" kern="1200" dirty="0">
                        <a:solidFill>
                          <a:schemeClr val="dk1"/>
                        </a:solidFill>
                        <a:effectLst/>
                        <a:latin typeface="+mn-lt"/>
                        <a:ea typeface="+mn-ea"/>
                        <a:cs typeface="+mn-cs"/>
                      </a:endParaRPr>
                    </a:p>
                  </a:txBody>
                  <a:tcPr marL="68580" marR="68580" marT="0" marB="0"/>
                </a:tc>
                <a:tc>
                  <a:txBody>
                    <a:bodyPr/>
                    <a:lstStyle/>
                    <a:p>
                      <a:pPr marL="0" algn="l" defTabSz="914400" rtl="0" eaLnBrk="1" latinLnBrk="0" hangingPunct="1">
                        <a:lnSpc>
                          <a:spcPts val="1200"/>
                        </a:lnSpc>
                        <a:spcAft>
                          <a:spcPts val="0"/>
                        </a:spcAft>
                      </a:pPr>
                      <a:r>
                        <a:rPr lang="pt-BR" sz="1600" b="1" kern="1200" dirty="0">
                          <a:solidFill>
                            <a:schemeClr val="dk1"/>
                          </a:solidFill>
                          <a:effectLst/>
                          <a:latin typeface="+mn-lt"/>
                          <a:ea typeface="+mn-ea"/>
                          <a:cs typeface="+mn-cs"/>
                        </a:rPr>
                        <a:t> </a:t>
                      </a:r>
                    </a:p>
                  </a:txBody>
                  <a:tcPr marL="68580" marR="68580" marT="0" marB="0"/>
                </a:tc>
                <a:extLst>
                  <a:ext uri="{0D108BD9-81ED-4DB2-BD59-A6C34878D82A}">
                    <a16:rowId xmlns:a16="http://schemas.microsoft.com/office/drawing/2014/main" val="4148012236"/>
                  </a:ext>
                </a:extLst>
              </a:tr>
            </a:tbl>
          </a:graphicData>
        </a:graphic>
      </p:graphicFrame>
    </p:spTree>
    <p:extLst>
      <p:ext uri="{BB962C8B-B14F-4D97-AF65-F5344CB8AC3E}">
        <p14:creationId xmlns:p14="http://schemas.microsoft.com/office/powerpoint/2010/main" val="2464126695"/>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ela 1"/>
          <p:cNvGraphicFramePr>
            <a:graphicFrameLocks noGrp="1"/>
          </p:cNvGraphicFramePr>
          <p:nvPr>
            <p:extLst>
              <p:ext uri="{D42A27DB-BD31-4B8C-83A1-F6EECF244321}">
                <p14:modId xmlns:p14="http://schemas.microsoft.com/office/powerpoint/2010/main" val="284302638"/>
              </p:ext>
            </p:extLst>
          </p:nvPr>
        </p:nvGraphicFramePr>
        <p:xfrm>
          <a:off x="1763059" y="571748"/>
          <a:ext cx="8128000" cy="318008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2323456203"/>
                    </a:ext>
                  </a:extLst>
                </a:gridCol>
                <a:gridCol w="4064000">
                  <a:extLst>
                    <a:ext uri="{9D8B030D-6E8A-4147-A177-3AD203B41FA5}">
                      <a16:colId xmlns:a16="http://schemas.microsoft.com/office/drawing/2014/main" val="1567144239"/>
                    </a:ext>
                  </a:extLst>
                </a:gridCol>
              </a:tblGrid>
              <a:tr h="370840">
                <a:tc gridSpan="2">
                  <a:txBody>
                    <a:bodyPr/>
                    <a:lstStyle/>
                    <a:p>
                      <a:r>
                        <a:rPr lang="pt-BR" dirty="0" smtClean="0"/>
                        <a:t>Fluxo Alternativo</a:t>
                      </a:r>
                      <a:r>
                        <a:rPr lang="pt-BR" baseline="0" dirty="0" smtClean="0"/>
                        <a:t> C – Pesquisar Sensor </a:t>
                      </a:r>
                      <a:endParaRPr lang="pt-BR" dirty="0"/>
                    </a:p>
                  </a:txBody>
                  <a:tcPr>
                    <a:solidFill>
                      <a:schemeClr val="tx2">
                        <a:lumMod val="75000"/>
                      </a:schemeClr>
                    </a:solidFill>
                  </a:tcPr>
                </a:tc>
                <a:tc hMerge="1">
                  <a:txBody>
                    <a:bodyPr/>
                    <a:lstStyle/>
                    <a:p>
                      <a:endParaRPr lang="pt-BR" dirty="0"/>
                    </a:p>
                  </a:txBody>
                  <a:tcPr>
                    <a:solidFill>
                      <a:schemeClr val="tx2">
                        <a:lumMod val="75000"/>
                      </a:schemeClr>
                    </a:solidFill>
                  </a:tcPr>
                </a:tc>
                <a:extLst>
                  <a:ext uri="{0D108BD9-81ED-4DB2-BD59-A6C34878D82A}">
                    <a16:rowId xmlns:a16="http://schemas.microsoft.com/office/drawing/2014/main" val="767231770"/>
                  </a:ext>
                </a:extLst>
              </a:tr>
              <a:tr h="370840">
                <a:tc>
                  <a:txBody>
                    <a:bodyPr/>
                    <a:lstStyle/>
                    <a:p>
                      <a:pPr marL="0" algn="l" defTabSz="914400" rtl="0" eaLnBrk="1" latinLnBrk="0" hangingPunct="1">
                        <a:lnSpc>
                          <a:spcPts val="1200"/>
                        </a:lnSpc>
                        <a:spcAft>
                          <a:spcPts val="0"/>
                        </a:spcAft>
                        <a:tabLst>
                          <a:tab pos="1283970" algn="ctr"/>
                        </a:tabLst>
                      </a:pPr>
                      <a:endParaRPr lang="pt-BR" sz="1600" b="1" kern="1200" dirty="0" smtClean="0">
                        <a:solidFill>
                          <a:schemeClr val="dk1"/>
                        </a:solidFill>
                        <a:effectLst/>
                        <a:latin typeface="+mn-lt"/>
                        <a:ea typeface="+mn-ea"/>
                        <a:cs typeface="+mn-cs"/>
                      </a:endParaRPr>
                    </a:p>
                    <a:p>
                      <a:pPr marL="0" algn="l" defTabSz="914400" rtl="0" eaLnBrk="1" latinLnBrk="0" hangingPunct="1">
                        <a:lnSpc>
                          <a:spcPts val="1200"/>
                        </a:lnSpc>
                        <a:spcAft>
                          <a:spcPts val="0"/>
                        </a:spcAft>
                        <a:tabLst>
                          <a:tab pos="1283970" algn="ctr"/>
                        </a:tabLst>
                      </a:pPr>
                      <a:r>
                        <a:rPr lang="pt-BR" sz="1600" b="1" kern="1200" dirty="0" smtClean="0">
                          <a:solidFill>
                            <a:schemeClr val="dk1"/>
                          </a:solidFill>
                          <a:effectLst/>
                          <a:latin typeface="+mn-lt"/>
                          <a:ea typeface="+mn-ea"/>
                          <a:cs typeface="+mn-cs"/>
                        </a:rPr>
                        <a:t>3</a:t>
                      </a:r>
                      <a:r>
                        <a:rPr lang="pt-BR" sz="1600" b="1" kern="1200" dirty="0">
                          <a:solidFill>
                            <a:schemeClr val="dk1"/>
                          </a:solidFill>
                          <a:effectLst/>
                          <a:latin typeface="+mn-lt"/>
                          <a:ea typeface="+mn-ea"/>
                          <a:cs typeface="+mn-cs"/>
                        </a:rPr>
                        <a:t>. Selecionar “Pesquisar Sensor” no </a:t>
                      </a:r>
                      <a:endParaRPr lang="pt-BR" sz="1600" b="1" kern="1200" dirty="0" smtClean="0">
                        <a:solidFill>
                          <a:schemeClr val="dk1"/>
                        </a:solidFill>
                        <a:effectLst/>
                        <a:latin typeface="+mn-lt"/>
                        <a:ea typeface="+mn-ea"/>
                        <a:cs typeface="+mn-cs"/>
                      </a:endParaRPr>
                    </a:p>
                    <a:p>
                      <a:pPr marL="0" algn="l" defTabSz="914400" rtl="0" eaLnBrk="1" latinLnBrk="0" hangingPunct="1">
                        <a:lnSpc>
                          <a:spcPts val="1200"/>
                        </a:lnSpc>
                        <a:spcAft>
                          <a:spcPts val="0"/>
                        </a:spcAft>
                        <a:tabLst>
                          <a:tab pos="1283970" algn="ctr"/>
                        </a:tabLst>
                      </a:pPr>
                      <a:endParaRPr lang="pt-BR" sz="1600" b="1" kern="1200" dirty="0" smtClean="0">
                        <a:solidFill>
                          <a:schemeClr val="dk1"/>
                        </a:solidFill>
                        <a:effectLst/>
                        <a:latin typeface="+mn-lt"/>
                        <a:ea typeface="+mn-ea"/>
                        <a:cs typeface="+mn-cs"/>
                      </a:endParaRPr>
                    </a:p>
                    <a:p>
                      <a:pPr marL="0" algn="l" defTabSz="914400" rtl="0" eaLnBrk="1" latinLnBrk="0" hangingPunct="1">
                        <a:lnSpc>
                          <a:spcPts val="1200"/>
                        </a:lnSpc>
                        <a:spcAft>
                          <a:spcPts val="0"/>
                        </a:spcAft>
                        <a:tabLst>
                          <a:tab pos="1283970" algn="ctr"/>
                        </a:tabLst>
                      </a:pPr>
                      <a:r>
                        <a:rPr lang="pt-BR" sz="1600" b="1" kern="1200" dirty="0" smtClean="0">
                          <a:solidFill>
                            <a:schemeClr val="dk1"/>
                          </a:solidFill>
                          <a:effectLst/>
                          <a:latin typeface="+mn-lt"/>
                          <a:ea typeface="+mn-ea"/>
                          <a:cs typeface="+mn-cs"/>
                        </a:rPr>
                        <a:t>sub-menu</a:t>
                      </a:r>
                      <a:endParaRPr lang="pt-BR" sz="1600" b="1" kern="1200" dirty="0">
                        <a:solidFill>
                          <a:schemeClr val="dk1"/>
                        </a:solidFill>
                        <a:effectLst/>
                        <a:latin typeface="+mn-lt"/>
                        <a:ea typeface="+mn-ea"/>
                        <a:cs typeface="+mn-cs"/>
                      </a:endParaRPr>
                    </a:p>
                  </a:txBody>
                  <a:tcPr marL="68580" marR="68580" marT="0" marB="0"/>
                </a:tc>
                <a:tc>
                  <a:txBody>
                    <a:bodyPr/>
                    <a:lstStyle/>
                    <a:p>
                      <a:pPr marL="0" algn="l" defTabSz="914400" rtl="0" eaLnBrk="1" latinLnBrk="0" hangingPunct="1">
                        <a:lnSpc>
                          <a:spcPts val="1200"/>
                        </a:lnSpc>
                        <a:spcAft>
                          <a:spcPts val="0"/>
                        </a:spcAft>
                      </a:pPr>
                      <a:endParaRPr lang="pt-BR" sz="1600" b="1" kern="1200" dirty="0" smtClean="0">
                        <a:solidFill>
                          <a:schemeClr val="dk1"/>
                        </a:solidFill>
                        <a:effectLst/>
                        <a:latin typeface="+mn-lt"/>
                        <a:ea typeface="+mn-ea"/>
                        <a:cs typeface="+mn-cs"/>
                      </a:endParaRPr>
                    </a:p>
                    <a:p>
                      <a:pPr marL="0" algn="l" defTabSz="914400" rtl="0" eaLnBrk="1" latinLnBrk="0" hangingPunct="1">
                        <a:lnSpc>
                          <a:spcPts val="1200"/>
                        </a:lnSpc>
                        <a:spcAft>
                          <a:spcPts val="0"/>
                        </a:spcAft>
                      </a:pPr>
                      <a:r>
                        <a:rPr lang="pt-BR" sz="1600" b="1" kern="1200" dirty="0" smtClean="0">
                          <a:solidFill>
                            <a:schemeClr val="dk1"/>
                          </a:solidFill>
                          <a:effectLst/>
                          <a:latin typeface="+mn-lt"/>
                          <a:ea typeface="+mn-ea"/>
                          <a:cs typeface="+mn-cs"/>
                        </a:rPr>
                        <a:t>4</a:t>
                      </a:r>
                      <a:r>
                        <a:rPr lang="pt-BR" sz="1600" b="1" kern="1200" dirty="0">
                          <a:solidFill>
                            <a:schemeClr val="dk1"/>
                          </a:solidFill>
                          <a:effectLst/>
                          <a:latin typeface="+mn-lt"/>
                          <a:ea typeface="+mn-ea"/>
                          <a:cs typeface="+mn-cs"/>
                        </a:rPr>
                        <a:t>. Exibe uma janela com uma barra </a:t>
                      </a:r>
                      <a:endParaRPr lang="pt-BR" sz="1600" b="1" kern="1200" dirty="0" smtClean="0">
                        <a:solidFill>
                          <a:schemeClr val="dk1"/>
                        </a:solidFill>
                        <a:effectLst/>
                        <a:latin typeface="+mn-lt"/>
                        <a:ea typeface="+mn-ea"/>
                        <a:cs typeface="+mn-cs"/>
                      </a:endParaRPr>
                    </a:p>
                    <a:p>
                      <a:pPr marL="0" algn="l" defTabSz="914400" rtl="0" eaLnBrk="1" latinLnBrk="0" hangingPunct="1">
                        <a:lnSpc>
                          <a:spcPts val="1200"/>
                        </a:lnSpc>
                        <a:spcAft>
                          <a:spcPts val="0"/>
                        </a:spcAft>
                      </a:pPr>
                      <a:endParaRPr lang="pt-BR" sz="1600" b="1" kern="1200" dirty="0" smtClean="0">
                        <a:solidFill>
                          <a:schemeClr val="dk1"/>
                        </a:solidFill>
                        <a:effectLst/>
                        <a:latin typeface="+mn-lt"/>
                        <a:ea typeface="+mn-ea"/>
                        <a:cs typeface="+mn-cs"/>
                      </a:endParaRPr>
                    </a:p>
                    <a:p>
                      <a:pPr marL="0" algn="l" defTabSz="914400" rtl="0" eaLnBrk="1" latinLnBrk="0" hangingPunct="1">
                        <a:lnSpc>
                          <a:spcPts val="1200"/>
                        </a:lnSpc>
                        <a:spcAft>
                          <a:spcPts val="0"/>
                        </a:spcAft>
                      </a:pPr>
                      <a:r>
                        <a:rPr lang="pt-BR" sz="1600" b="1" kern="1200" dirty="0" smtClean="0">
                          <a:solidFill>
                            <a:schemeClr val="dk1"/>
                          </a:solidFill>
                          <a:effectLst/>
                          <a:latin typeface="+mn-lt"/>
                          <a:ea typeface="+mn-ea"/>
                          <a:cs typeface="+mn-cs"/>
                        </a:rPr>
                        <a:t>de </a:t>
                      </a:r>
                      <a:r>
                        <a:rPr lang="pt-BR" sz="1600" b="1" kern="1200" dirty="0">
                          <a:solidFill>
                            <a:schemeClr val="dk1"/>
                          </a:solidFill>
                          <a:effectLst/>
                          <a:latin typeface="+mn-lt"/>
                          <a:ea typeface="+mn-ea"/>
                          <a:cs typeface="+mn-cs"/>
                        </a:rPr>
                        <a:t>pesquisa:</a:t>
                      </a:r>
                    </a:p>
                    <a:p>
                      <a:pPr marL="0" algn="l" defTabSz="914400" rtl="0" eaLnBrk="1" latinLnBrk="0" hangingPunct="1">
                        <a:lnSpc>
                          <a:spcPts val="1200"/>
                        </a:lnSpc>
                        <a:spcAft>
                          <a:spcPts val="0"/>
                        </a:spcAft>
                      </a:pPr>
                      <a:endParaRPr lang="pt-BR" sz="1600" b="1" kern="1200" dirty="0" smtClean="0">
                        <a:solidFill>
                          <a:schemeClr val="dk1"/>
                        </a:solidFill>
                        <a:effectLst/>
                        <a:latin typeface="+mn-lt"/>
                        <a:ea typeface="+mn-ea"/>
                        <a:cs typeface="+mn-cs"/>
                      </a:endParaRPr>
                    </a:p>
                    <a:p>
                      <a:pPr marL="0" algn="l" defTabSz="914400" rtl="0" eaLnBrk="1" latinLnBrk="0" hangingPunct="1">
                        <a:lnSpc>
                          <a:spcPts val="1200"/>
                        </a:lnSpc>
                        <a:spcAft>
                          <a:spcPts val="0"/>
                        </a:spcAft>
                      </a:pPr>
                      <a:r>
                        <a:rPr lang="pt-BR" sz="1600" b="1" kern="1200" dirty="0" smtClean="0">
                          <a:solidFill>
                            <a:schemeClr val="dk1"/>
                          </a:solidFill>
                          <a:effectLst/>
                          <a:latin typeface="+mn-lt"/>
                          <a:ea typeface="+mn-ea"/>
                          <a:cs typeface="+mn-cs"/>
                        </a:rPr>
                        <a:t>-</a:t>
                      </a:r>
                      <a:r>
                        <a:rPr lang="pt-BR" sz="1600" b="1" kern="1200" dirty="0">
                          <a:solidFill>
                            <a:schemeClr val="dk1"/>
                          </a:solidFill>
                          <a:effectLst/>
                          <a:latin typeface="+mn-lt"/>
                          <a:ea typeface="+mn-ea"/>
                          <a:cs typeface="+mn-cs"/>
                        </a:rPr>
                        <a:t>Pesquisar por Código de </a:t>
                      </a:r>
                      <a:endParaRPr lang="pt-BR" sz="1600" b="1" kern="1200" dirty="0" smtClean="0">
                        <a:solidFill>
                          <a:schemeClr val="dk1"/>
                        </a:solidFill>
                        <a:effectLst/>
                        <a:latin typeface="+mn-lt"/>
                        <a:ea typeface="+mn-ea"/>
                        <a:cs typeface="+mn-cs"/>
                      </a:endParaRPr>
                    </a:p>
                    <a:p>
                      <a:pPr marL="0" algn="l" defTabSz="914400" rtl="0" eaLnBrk="1" latinLnBrk="0" hangingPunct="1">
                        <a:lnSpc>
                          <a:spcPts val="1200"/>
                        </a:lnSpc>
                        <a:spcAft>
                          <a:spcPts val="0"/>
                        </a:spcAft>
                      </a:pPr>
                      <a:endParaRPr lang="pt-BR" sz="1600" b="1" kern="1200" dirty="0" smtClean="0">
                        <a:solidFill>
                          <a:schemeClr val="dk1"/>
                        </a:solidFill>
                        <a:effectLst/>
                        <a:latin typeface="+mn-lt"/>
                        <a:ea typeface="+mn-ea"/>
                        <a:cs typeface="+mn-cs"/>
                      </a:endParaRPr>
                    </a:p>
                    <a:p>
                      <a:pPr marL="0" algn="l" defTabSz="914400" rtl="0" eaLnBrk="1" latinLnBrk="0" hangingPunct="1">
                        <a:lnSpc>
                          <a:spcPts val="1200"/>
                        </a:lnSpc>
                        <a:spcAft>
                          <a:spcPts val="0"/>
                        </a:spcAft>
                      </a:pPr>
                      <a:r>
                        <a:rPr lang="pt-BR" sz="1600" b="1" kern="1200" dirty="0" smtClean="0">
                          <a:solidFill>
                            <a:schemeClr val="dk1"/>
                          </a:solidFill>
                          <a:effectLst/>
                          <a:latin typeface="+mn-lt"/>
                          <a:ea typeface="+mn-ea"/>
                          <a:cs typeface="+mn-cs"/>
                        </a:rPr>
                        <a:t>Identificação</a:t>
                      </a:r>
                      <a:r>
                        <a:rPr lang="pt-BR" sz="1600" b="1" kern="1200" dirty="0">
                          <a:solidFill>
                            <a:schemeClr val="dk1"/>
                          </a:solidFill>
                          <a:effectLst/>
                          <a:latin typeface="+mn-lt"/>
                          <a:ea typeface="+mn-ea"/>
                          <a:cs typeface="+mn-cs"/>
                        </a:rPr>
                        <a:t>;</a:t>
                      </a:r>
                    </a:p>
                  </a:txBody>
                  <a:tcPr marL="68580" marR="68580" marT="0" marB="0"/>
                </a:tc>
                <a:extLst>
                  <a:ext uri="{0D108BD9-81ED-4DB2-BD59-A6C34878D82A}">
                    <a16:rowId xmlns:a16="http://schemas.microsoft.com/office/drawing/2014/main" val="1805072118"/>
                  </a:ext>
                </a:extLst>
              </a:tr>
              <a:tr h="370840">
                <a:tc>
                  <a:txBody>
                    <a:bodyPr/>
                    <a:lstStyle/>
                    <a:p>
                      <a:pPr marL="0" algn="l" defTabSz="914400" rtl="0" eaLnBrk="1" latinLnBrk="0" hangingPunct="1">
                        <a:lnSpc>
                          <a:spcPts val="1200"/>
                        </a:lnSpc>
                        <a:spcAft>
                          <a:spcPts val="0"/>
                        </a:spcAft>
                      </a:pPr>
                      <a:r>
                        <a:rPr lang="pt-BR" sz="1600" b="1" kern="1200">
                          <a:solidFill>
                            <a:schemeClr val="dk1"/>
                          </a:solidFill>
                          <a:effectLst/>
                          <a:latin typeface="+mn-lt"/>
                          <a:ea typeface="+mn-ea"/>
                          <a:cs typeface="+mn-cs"/>
                        </a:rPr>
                        <a:t> </a:t>
                      </a:r>
                    </a:p>
                  </a:txBody>
                  <a:tcPr marL="68580" marR="68580" marT="0" marB="0"/>
                </a:tc>
                <a:tc>
                  <a:txBody>
                    <a:bodyPr/>
                    <a:lstStyle/>
                    <a:p>
                      <a:pPr marL="0" algn="l" defTabSz="914400" rtl="0" eaLnBrk="1" latinLnBrk="0" hangingPunct="1">
                        <a:lnSpc>
                          <a:spcPts val="1200"/>
                        </a:lnSpc>
                        <a:spcAft>
                          <a:spcPts val="0"/>
                        </a:spcAft>
                      </a:pPr>
                      <a:endParaRPr lang="pt-BR" sz="1600" b="1" kern="1200" dirty="0" smtClean="0">
                        <a:solidFill>
                          <a:schemeClr val="dk1"/>
                        </a:solidFill>
                        <a:effectLst/>
                        <a:latin typeface="+mn-lt"/>
                        <a:ea typeface="+mn-ea"/>
                        <a:cs typeface="+mn-cs"/>
                      </a:endParaRPr>
                    </a:p>
                    <a:p>
                      <a:pPr marL="0" algn="l" defTabSz="914400" rtl="0" eaLnBrk="1" latinLnBrk="0" hangingPunct="1">
                        <a:lnSpc>
                          <a:spcPts val="1200"/>
                        </a:lnSpc>
                        <a:spcAft>
                          <a:spcPts val="0"/>
                        </a:spcAft>
                      </a:pPr>
                      <a:r>
                        <a:rPr lang="pt-BR" sz="1600" b="1" kern="1200" dirty="0" smtClean="0">
                          <a:solidFill>
                            <a:schemeClr val="dk1"/>
                          </a:solidFill>
                          <a:effectLst/>
                          <a:latin typeface="+mn-lt"/>
                          <a:ea typeface="+mn-ea"/>
                          <a:cs typeface="+mn-cs"/>
                        </a:rPr>
                        <a:t>5</a:t>
                      </a:r>
                      <a:r>
                        <a:rPr lang="pt-BR" sz="1600" b="1" kern="1200" dirty="0">
                          <a:solidFill>
                            <a:schemeClr val="dk1"/>
                          </a:solidFill>
                          <a:effectLst/>
                          <a:latin typeface="+mn-lt"/>
                          <a:ea typeface="+mn-ea"/>
                          <a:cs typeface="+mn-cs"/>
                        </a:rPr>
                        <a:t>. Listagem do sensor referente ao </a:t>
                      </a:r>
                      <a:endParaRPr lang="pt-BR" sz="1600" b="1" kern="1200" dirty="0" smtClean="0">
                        <a:solidFill>
                          <a:schemeClr val="dk1"/>
                        </a:solidFill>
                        <a:effectLst/>
                        <a:latin typeface="+mn-lt"/>
                        <a:ea typeface="+mn-ea"/>
                        <a:cs typeface="+mn-cs"/>
                      </a:endParaRPr>
                    </a:p>
                    <a:p>
                      <a:pPr marL="0" algn="l" defTabSz="914400" rtl="0" eaLnBrk="1" latinLnBrk="0" hangingPunct="1">
                        <a:lnSpc>
                          <a:spcPts val="1200"/>
                        </a:lnSpc>
                        <a:spcAft>
                          <a:spcPts val="0"/>
                        </a:spcAft>
                      </a:pPr>
                      <a:endParaRPr lang="pt-BR" sz="1600" b="1" kern="1200" dirty="0" smtClean="0">
                        <a:solidFill>
                          <a:schemeClr val="dk1"/>
                        </a:solidFill>
                        <a:effectLst/>
                        <a:latin typeface="+mn-lt"/>
                        <a:ea typeface="+mn-ea"/>
                        <a:cs typeface="+mn-cs"/>
                      </a:endParaRPr>
                    </a:p>
                    <a:p>
                      <a:pPr marL="0" algn="l" defTabSz="914400" rtl="0" eaLnBrk="1" latinLnBrk="0" hangingPunct="1">
                        <a:lnSpc>
                          <a:spcPts val="1200"/>
                        </a:lnSpc>
                        <a:spcAft>
                          <a:spcPts val="0"/>
                        </a:spcAft>
                      </a:pPr>
                      <a:r>
                        <a:rPr lang="pt-BR" sz="1600" b="1" kern="1200" dirty="0" smtClean="0">
                          <a:solidFill>
                            <a:schemeClr val="dk1"/>
                          </a:solidFill>
                          <a:effectLst/>
                          <a:latin typeface="+mn-lt"/>
                          <a:ea typeface="+mn-ea"/>
                          <a:cs typeface="+mn-cs"/>
                        </a:rPr>
                        <a:t>código </a:t>
                      </a:r>
                      <a:r>
                        <a:rPr lang="pt-BR" sz="1600" b="1" kern="1200" dirty="0">
                          <a:solidFill>
                            <a:schemeClr val="dk1"/>
                          </a:solidFill>
                          <a:effectLst/>
                          <a:latin typeface="+mn-lt"/>
                          <a:ea typeface="+mn-ea"/>
                          <a:cs typeface="+mn-cs"/>
                        </a:rPr>
                        <a:t>de identificação.</a:t>
                      </a:r>
                    </a:p>
                  </a:txBody>
                  <a:tcPr marL="68580" marR="68580" marT="0" marB="0"/>
                </a:tc>
                <a:extLst>
                  <a:ext uri="{0D108BD9-81ED-4DB2-BD59-A6C34878D82A}">
                    <a16:rowId xmlns:a16="http://schemas.microsoft.com/office/drawing/2014/main" val="4160778466"/>
                  </a:ext>
                </a:extLst>
              </a:tr>
              <a:tr h="370840">
                <a:tc>
                  <a:txBody>
                    <a:bodyPr/>
                    <a:lstStyle/>
                    <a:p>
                      <a:pPr marL="0" algn="l" defTabSz="914400" rtl="0" eaLnBrk="1" latinLnBrk="0" hangingPunct="1">
                        <a:lnSpc>
                          <a:spcPts val="1200"/>
                        </a:lnSpc>
                        <a:spcAft>
                          <a:spcPts val="0"/>
                        </a:spcAft>
                      </a:pPr>
                      <a:endParaRPr lang="pt-BR" sz="1600" b="1" kern="1200" dirty="0" smtClean="0">
                        <a:solidFill>
                          <a:schemeClr val="dk1"/>
                        </a:solidFill>
                        <a:effectLst/>
                        <a:latin typeface="+mn-lt"/>
                        <a:ea typeface="+mn-ea"/>
                        <a:cs typeface="+mn-cs"/>
                      </a:endParaRPr>
                    </a:p>
                    <a:p>
                      <a:pPr marL="0" algn="l" defTabSz="914400" rtl="0" eaLnBrk="1" latinLnBrk="0" hangingPunct="1">
                        <a:lnSpc>
                          <a:spcPts val="1200"/>
                        </a:lnSpc>
                        <a:spcAft>
                          <a:spcPts val="0"/>
                        </a:spcAft>
                      </a:pPr>
                      <a:r>
                        <a:rPr lang="pt-BR" sz="1600" b="1" kern="1200" dirty="0" smtClean="0">
                          <a:solidFill>
                            <a:schemeClr val="dk1"/>
                          </a:solidFill>
                          <a:effectLst/>
                          <a:latin typeface="+mn-lt"/>
                          <a:ea typeface="+mn-ea"/>
                          <a:cs typeface="+mn-cs"/>
                        </a:rPr>
                        <a:t>6</a:t>
                      </a:r>
                      <a:r>
                        <a:rPr lang="pt-BR" sz="1600" b="1" kern="1200" dirty="0">
                          <a:solidFill>
                            <a:schemeClr val="dk1"/>
                          </a:solidFill>
                          <a:effectLst/>
                          <a:latin typeface="+mn-lt"/>
                          <a:ea typeface="+mn-ea"/>
                          <a:cs typeface="+mn-cs"/>
                        </a:rPr>
                        <a:t>. Retornar ao passo 3 do Fluxo </a:t>
                      </a:r>
                      <a:endParaRPr lang="pt-BR" sz="1600" b="1" kern="1200" dirty="0" smtClean="0">
                        <a:solidFill>
                          <a:schemeClr val="dk1"/>
                        </a:solidFill>
                        <a:effectLst/>
                        <a:latin typeface="+mn-lt"/>
                        <a:ea typeface="+mn-ea"/>
                        <a:cs typeface="+mn-cs"/>
                      </a:endParaRPr>
                    </a:p>
                    <a:p>
                      <a:pPr marL="0" algn="l" defTabSz="914400" rtl="0" eaLnBrk="1" latinLnBrk="0" hangingPunct="1">
                        <a:lnSpc>
                          <a:spcPts val="1200"/>
                        </a:lnSpc>
                        <a:spcAft>
                          <a:spcPts val="0"/>
                        </a:spcAft>
                      </a:pPr>
                      <a:endParaRPr lang="pt-BR" sz="1600" b="1" kern="1200" dirty="0" smtClean="0">
                        <a:solidFill>
                          <a:schemeClr val="dk1"/>
                        </a:solidFill>
                        <a:effectLst/>
                        <a:latin typeface="+mn-lt"/>
                        <a:ea typeface="+mn-ea"/>
                        <a:cs typeface="+mn-cs"/>
                      </a:endParaRPr>
                    </a:p>
                    <a:p>
                      <a:pPr marL="0" algn="l" defTabSz="914400" rtl="0" eaLnBrk="1" latinLnBrk="0" hangingPunct="1">
                        <a:lnSpc>
                          <a:spcPts val="1200"/>
                        </a:lnSpc>
                        <a:spcAft>
                          <a:spcPts val="0"/>
                        </a:spcAft>
                      </a:pPr>
                      <a:r>
                        <a:rPr lang="pt-BR" sz="1600" b="1" kern="1200" dirty="0" smtClean="0">
                          <a:solidFill>
                            <a:schemeClr val="dk1"/>
                          </a:solidFill>
                          <a:effectLst/>
                          <a:latin typeface="+mn-lt"/>
                          <a:ea typeface="+mn-ea"/>
                          <a:cs typeface="+mn-cs"/>
                        </a:rPr>
                        <a:t>Principal</a:t>
                      </a:r>
                      <a:r>
                        <a:rPr lang="pt-BR" sz="1600" b="1" kern="1200" dirty="0">
                          <a:solidFill>
                            <a:schemeClr val="dk1"/>
                          </a:solidFill>
                          <a:effectLst/>
                          <a:latin typeface="+mn-lt"/>
                          <a:ea typeface="+mn-ea"/>
                          <a:cs typeface="+mn-cs"/>
                        </a:rPr>
                        <a:t>.</a:t>
                      </a:r>
                    </a:p>
                  </a:txBody>
                  <a:tcPr marL="68580" marR="68580" marT="0" marB="0"/>
                </a:tc>
                <a:tc>
                  <a:txBody>
                    <a:bodyPr/>
                    <a:lstStyle/>
                    <a:p>
                      <a:pPr algn="just" hangingPunct="0">
                        <a:lnSpc>
                          <a:spcPts val="1200"/>
                        </a:lnSpc>
                        <a:spcAft>
                          <a:spcPts val="0"/>
                        </a:spcAft>
                      </a:pPr>
                      <a:r>
                        <a:rPr lang="pt-BR" sz="1000" dirty="0">
                          <a:effectLst/>
                          <a:latin typeface="Times New Roman" panose="02020603050405020304" pitchFamily="18" charset="0"/>
                          <a:ea typeface="Times New Roman" panose="02020603050405020304" pitchFamily="18" charset="0"/>
                        </a:rPr>
                        <a:t> </a:t>
                      </a:r>
                    </a:p>
                  </a:txBody>
                  <a:tcPr marL="68580" marR="68580" marT="0" marB="0"/>
                </a:tc>
                <a:extLst>
                  <a:ext uri="{0D108BD9-81ED-4DB2-BD59-A6C34878D82A}">
                    <a16:rowId xmlns:a16="http://schemas.microsoft.com/office/drawing/2014/main" val="1906484990"/>
                  </a:ext>
                </a:extLst>
              </a:tr>
              <a:tr h="370840">
                <a:tc>
                  <a:txBody>
                    <a:bodyPr/>
                    <a:lstStyle/>
                    <a:p>
                      <a:endParaRPr lang="pt-BR"/>
                    </a:p>
                  </a:txBody>
                  <a:tcPr/>
                </a:tc>
                <a:tc>
                  <a:txBody>
                    <a:bodyPr/>
                    <a:lstStyle/>
                    <a:p>
                      <a:endParaRPr lang="pt-BR" dirty="0"/>
                    </a:p>
                  </a:txBody>
                  <a:tcPr/>
                </a:tc>
                <a:extLst>
                  <a:ext uri="{0D108BD9-81ED-4DB2-BD59-A6C34878D82A}">
                    <a16:rowId xmlns:a16="http://schemas.microsoft.com/office/drawing/2014/main" val="3840914453"/>
                  </a:ext>
                </a:extLst>
              </a:tr>
            </a:tbl>
          </a:graphicData>
        </a:graphic>
      </p:graphicFrame>
      <p:graphicFrame>
        <p:nvGraphicFramePr>
          <p:cNvPr id="3" name="Tabela 2"/>
          <p:cNvGraphicFramePr>
            <a:graphicFrameLocks noGrp="1"/>
          </p:cNvGraphicFramePr>
          <p:nvPr>
            <p:extLst>
              <p:ext uri="{D42A27DB-BD31-4B8C-83A1-F6EECF244321}">
                <p14:modId xmlns:p14="http://schemas.microsoft.com/office/powerpoint/2010/main" val="3647524195"/>
              </p:ext>
            </p:extLst>
          </p:nvPr>
        </p:nvGraphicFramePr>
        <p:xfrm>
          <a:off x="1763059" y="3960407"/>
          <a:ext cx="8128000" cy="174244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2102780836"/>
                    </a:ext>
                  </a:extLst>
                </a:gridCol>
                <a:gridCol w="4064000">
                  <a:extLst>
                    <a:ext uri="{9D8B030D-6E8A-4147-A177-3AD203B41FA5}">
                      <a16:colId xmlns:a16="http://schemas.microsoft.com/office/drawing/2014/main" val="3116886488"/>
                    </a:ext>
                  </a:extLst>
                </a:gridCol>
              </a:tblGrid>
              <a:tr h="370840">
                <a:tc gridSpan="2">
                  <a:txBody>
                    <a:bodyPr/>
                    <a:lstStyle/>
                    <a:p>
                      <a:r>
                        <a:rPr lang="pt-BR" dirty="0" smtClean="0"/>
                        <a:t>Fluxo Alternativo</a:t>
                      </a:r>
                      <a:r>
                        <a:rPr lang="pt-BR" baseline="0" dirty="0" smtClean="0"/>
                        <a:t> D – Sensor já Cadastrado</a:t>
                      </a:r>
                      <a:endParaRPr lang="pt-BR" dirty="0"/>
                    </a:p>
                  </a:txBody>
                  <a:tcPr>
                    <a:solidFill>
                      <a:schemeClr val="tx2">
                        <a:lumMod val="75000"/>
                      </a:schemeClr>
                    </a:solidFill>
                  </a:tcPr>
                </a:tc>
                <a:tc hMerge="1">
                  <a:txBody>
                    <a:bodyPr/>
                    <a:lstStyle/>
                    <a:p>
                      <a:endParaRPr lang="pt-BR" dirty="0"/>
                    </a:p>
                  </a:txBody>
                  <a:tcPr>
                    <a:solidFill>
                      <a:schemeClr val="tx2">
                        <a:lumMod val="75000"/>
                      </a:schemeClr>
                    </a:solidFill>
                  </a:tcPr>
                </a:tc>
                <a:extLst>
                  <a:ext uri="{0D108BD9-81ED-4DB2-BD59-A6C34878D82A}">
                    <a16:rowId xmlns:a16="http://schemas.microsoft.com/office/drawing/2014/main" val="3856103830"/>
                  </a:ext>
                </a:extLst>
              </a:tr>
              <a:tr h="370840">
                <a:tc>
                  <a:txBody>
                    <a:bodyPr/>
                    <a:lstStyle/>
                    <a:p>
                      <a:pPr marL="0" algn="l" defTabSz="914400" rtl="0" eaLnBrk="1" latinLnBrk="0" hangingPunct="1">
                        <a:lnSpc>
                          <a:spcPts val="1200"/>
                        </a:lnSpc>
                        <a:spcAft>
                          <a:spcPts val="0"/>
                        </a:spcAft>
                      </a:pPr>
                      <a:r>
                        <a:rPr lang="pt-BR" sz="1600" b="1" kern="1200" dirty="0">
                          <a:solidFill>
                            <a:schemeClr val="dk1"/>
                          </a:solidFill>
                          <a:effectLst/>
                          <a:latin typeface="+mn-lt"/>
                          <a:ea typeface="+mn-ea"/>
                          <a:cs typeface="+mn-cs"/>
                        </a:rPr>
                        <a:t> </a:t>
                      </a:r>
                    </a:p>
                  </a:txBody>
                  <a:tcPr marL="68580" marR="68580" marT="0" marB="0"/>
                </a:tc>
                <a:tc>
                  <a:txBody>
                    <a:bodyPr/>
                    <a:lstStyle/>
                    <a:p>
                      <a:pPr marL="0" algn="l" defTabSz="914400" rtl="0" eaLnBrk="1" latinLnBrk="0" hangingPunct="1">
                        <a:lnSpc>
                          <a:spcPts val="1200"/>
                        </a:lnSpc>
                        <a:spcAft>
                          <a:spcPts val="0"/>
                        </a:spcAft>
                      </a:pPr>
                      <a:endParaRPr lang="pt-BR" sz="1600" b="1" kern="1200" dirty="0" smtClean="0">
                        <a:solidFill>
                          <a:schemeClr val="dk1"/>
                        </a:solidFill>
                        <a:effectLst/>
                        <a:latin typeface="+mn-lt"/>
                        <a:ea typeface="+mn-ea"/>
                        <a:cs typeface="+mn-cs"/>
                      </a:endParaRPr>
                    </a:p>
                    <a:p>
                      <a:pPr marL="0" algn="l" defTabSz="914400" rtl="0" eaLnBrk="1" latinLnBrk="0" hangingPunct="1">
                        <a:lnSpc>
                          <a:spcPts val="1200"/>
                        </a:lnSpc>
                        <a:spcAft>
                          <a:spcPts val="0"/>
                        </a:spcAft>
                      </a:pPr>
                      <a:r>
                        <a:rPr lang="pt-BR" sz="1600" b="1" kern="1200" dirty="0" smtClean="0">
                          <a:solidFill>
                            <a:schemeClr val="dk1"/>
                          </a:solidFill>
                          <a:effectLst/>
                          <a:latin typeface="+mn-lt"/>
                          <a:ea typeface="+mn-ea"/>
                          <a:cs typeface="+mn-cs"/>
                        </a:rPr>
                        <a:t>4</a:t>
                      </a:r>
                      <a:r>
                        <a:rPr lang="pt-BR" sz="1600" b="1" kern="1200" dirty="0">
                          <a:solidFill>
                            <a:schemeClr val="dk1"/>
                          </a:solidFill>
                          <a:effectLst/>
                          <a:latin typeface="+mn-lt"/>
                          <a:ea typeface="+mn-ea"/>
                          <a:cs typeface="+mn-cs"/>
                        </a:rPr>
                        <a:t>. Exibe a mensagem “Sensor já </a:t>
                      </a:r>
                      <a:endParaRPr lang="pt-BR" sz="1600" b="1" kern="1200" dirty="0" smtClean="0">
                        <a:solidFill>
                          <a:schemeClr val="dk1"/>
                        </a:solidFill>
                        <a:effectLst/>
                        <a:latin typeface="+mn-lt"/>
                        <a:ea typeface="+mn-ea"/>
                        <a:cs typeface="+mn-cs"/>
                      </a:endParaRPr>
                    </a:p>
                    <a:p>
                      <a:pPr marL="0" algn="l" defTabSz="914400" rtl="0" eaLnBrk="1" latinLnBrk="0" hangingPunct="1">
                        <a:lnSpc>
                          <a:spcPts val="1200"/>
                        </a:lnSpc>
                        <a:spcAft>
                          <a:spcPts val="0"/>
                        </a:spcAft>
                      </a:pPr>
                      <a:endParaRPr lang="pt-BR" sz="1600" b="1" kern="1200" dirty="0" smtClean="0">
                        <a:solidFill>
                          <a:schemeClr val="dk1"/>
                        </a:solidFill>
                        <a:effectLst/>
                        <a:latin typeface="+mn-lt"/>
                        <a:ea typeface="+mn-ea"/>
                        <a:cs typeface="+mn-cs"/>
                      </a:endParaRPr>
                    </a:p>
                    <a:p>
                      <a:pPr marL="0" algn="l" defTabSz="914400" rtl="0" eaLnBrk="1" latinLnBrk="0" hangingPunct="1">
                        <a:lnSpc>
                          <a:spcPts val="1200"/>
                        </a:lnSpc>
                        <a:spcAft>
                          <a:spcPts val="0"/>
                        </a:spcAft>
                      </a:pPr>
                      <a:r>
                        <a:rPr lang="pt-BR" sz="1600" b="1" kern="1200" dirty="0" smtClean="0">
                          <a:solidFill>
                            <a:schemeClr val="dk1"/>
                          </a:solidFill>
                          <a:effectLst/>
                          <a:latin typeface="+mn-lt"/>
                          <a:ea typeface="+mn-ea"/>
                          <a:cs typeface="+mn-cs"/>
                        </a:rPr>
                        <a:t>existe</a:t>
                      </a:r>
                      <a:r>
                        <a:rPr lang="pt-BR" sz="1600" b="1" kern="1200" dirty="0">
                          <a:solidFill>
                            <a:schemeClr val="dk1"/>
                          </a:solidFill>
                          <a:effectLst/>
                          <a:latin typeface="+mn-lt"/>
                          <a:ea typeface="+mn-ea"/>
                          <a:cs typeface="+mn-cs"/>
                        </a:rPr>
                        <a:t>”.</a:t>
                      </a:r>
                    </a:p>
                  </a:txBody>
                  <a:tcPr marL="68580" marR="68580" marT="0" marB="0"/>
                </a:tc>
                <a:extLst>
                  <a:ext uri="{0D108BD9-81ED-4DB2-BD59-A6C34878D82A}">
                    <a16:rowId xmlns:a16="http://schemas.microsoft.com/office/drawing/2014/main" val="1716779694"/>
                  </a:ext>
                </a:extLst>
              </a:tr>
              <a:tr h="370840">
                <a:tc>
                  <a:txBody>
                    <a:bodyPr/>
                    <a:lstStyle/>
                    <a:p>
                      <a:pPr marL="0" algn="l" defTabSz="914400" rtl="0" eaLnBrk="1" latinLnBrk="0" hangingPunct="1">
                        <a:lnSpc>
                          <a:spcPts val="1200"/>
                        </a:lnSpc>
                        <a:spcAft>
                          <a:spcPts val="0"/>
                        </a:spcAft>
                      </a:pPr>
                      <a:endParaRPr lang="pt-BR" sz="1600" b="1" kern="1200" dirty="0" smtClean="0">
                        <a:solidFill>
                          <a:schemeClr val="dk1"/>
                        </a:solidFill>
                        <a:effectLst/>
                        <a:latin typeface="+mn-lt"/>
                        <a:ea typeface="+mn-ea"/>
                        <a:cs typeface="+mn-cs"/>
                      </a:endParaRPr>
                    </a:p>
                    <a:p>
                      <a:pPr marL="0" algn="l" defTabSz="914400" rtl="0" eaLnBrk="1" latinLnBrk="0" hangingPunct="1">
                        <a:lnSpc>
                          <a:spcPts val="1200"/>
                        </a:lnSpc>
                        <a:spcAft>
                          <a:spcPts val="0"/>
                        </a:spcAft>
                      </a:pPr>
                      <a:r>
                        <a:rPr lang="pt-BR" sz="1600" b="1" kern="1200" dirty="0" smtClean="0">
                          <a:solidFill>
                            <a:schemeClr val="dk1"/>
                          </a:solidFill>
                          <a:effectLst/>
                          <a:latin typeface="+mn-lt"/>
                          <a:ea typeface="+mn-ea"/>
                          <a:cs typeface="+mn-cs"/>
                        </a:rPr>
                        <a:t>5</a:t>
                      </a:r>
                      <a:r>
                        <a:rPr lang="pt-BR" sz="1600" b="1" kern="1200" dirty="0">
                          <a:solidFill>
                            <a:schemeClr val="dk1"/>
                          </a:solidFill>
                          <a:effectLst/>
                          <a:latin typeface="+mn-lt"/>
                          <a:ea typeface="+mn-ea"/>
                          <a:cs typeface="+mn-cs"/>
                        </a:rPr>
                        <a:t>. Retornar ao passo 3 do Fluxo </a:t>
                      </a:r>
                      <a:endParaRPr lang="pt-BR" sz="1600" b="1" kern="1200" dirty="0" smtClean="0">
                        <a:solidFill>
                          <a:schemeClr val="dk1"/>
                        </a:solidFill>
                        <a:effectLst/>
                        <a:latin typeface="+mn-lt"/>
                        <a:ea typeface="+mn-ea"/>
                        <a:cs typeface="+mn-cs"/>
                      </a:endParaRPr>
                    </a:p>
                    <a:p>
                      <a:pPr marL="0" algn="l" defTabSz="914400" rtl="0" eaLnBrk="1" latinLnBrk="0" hangingPunct="1">
                        <a:lnSpc>
                          <a:spcPts val="1200"/>
                        </a:lnSpc>
                        <a:spcAft>
                          <a:spcPts val="0"/>
                        </a:spcAft>
                      </a:pPr>
                      <a:endParaRPr lang="pt-BR" sz="1600" b="1" kern="1200" dirty="0" smtClean="0">
                        <a:solidFill>
                          <a:schemeClr val="dk1"/>
                        </a:solidFill>
                        <a:effectLst/>
                        <a:latin typeface="+mn-lt"/>
                        <a:ea typeface="+mn-ea"/>
                        <a:cs typeface="+mn-cs"/>
                      </a:endParaRPr>
                    </a:p>
                    <a:p>
                      <a:pPr marL="0" algn="l" defTabSz="914400" rtl="0" eaLnBrk="1" latinLnBrk="0" hangingPunct="1">
                        <a:lnSpc>
                          <a:spcPts val="1200"/>
                        </a:lnSpc>
                        <a:spcAft>
                          <a:spcPts val="0"/>
                        </a:spcAft>
                      </a:pPr>
                      <a:r>
                        <a:rPr lang="pt-BR" sz="1600" b="1" kern="1200" dirty="0" smtClean="0">
                          <a:solidFill>
                            <a:schemeClr val="dk1"/>
                          </a:solidFill>
                          <a:effectLst/>
                          <a:latin typeface="+mn-lt"/>
                          <a:ea typeface="+mn-ea"/>
                          <a:cs typeface="+mn-cs"/>
                        </a:rPr>
                        <a:t>Principal.</a:t>
                      </a:r>
                    </a:p>
                    <a:p>
                      <a:pPr marL="0" algn="l" defTabSz="914400" rtl="0" eaLnBrk="1" latinLnBrk="0" hangingPunct="1">
                        <a:lnSpc>
                          <a:spcPts val="1200"/>
                        </a:lnSpc>
                        <a:spcAft>
                          <a:spcPts val="0"/>
                        </a:spcAft>
                      </a:pPr>
                      <a:endParaRPr lang="pt-BR" sz="1600" b="1" kern="1200" dirty="0">
                        <a:solidFill>
                          <a:schemeClr val="dk1"/>
                        </a:solidFill>
                        <a:effectLst/>
                        <a:latin typeface="+mn-lt"/>
                        <a:ea typeface="+mn-ea"/>
                        <a:cs typeface="+mn-cs"/>
                      </a:endParaRPr>
                    </a:p>
                  </a:txBody>
                  <a:tcPr marL="68580" marR="68580" marT="0" marB="0"/>
                </a:tc>
                <a:tc>
                  <a:txBody>
                    <a:bodyPr/>
                    <a:lstStyle/>
                    <a:p>
                      <a:pPr marL="0" algn="l" defTabSz="914400" rtl="0" eaLnBrk="1" latinLnBrk="0" hangingPunct="1">
                        <a:lnSpc>
                          <a:spcPts val="1200"/>
                        </a:lnSpc>
                        <a:spcAft>
                          <a:spcPts val="0"/>
                        </a:spcAft>
                      </a:pPr>
                      <a:r>
                        <a:rPr lang="pt-BR" sz="1600" b="1" kern="1200" dirty="0">
                          <a:solidFill>
                            <a:schemeClr val="dk1"/>
                          </a:solidFill>
                          <a:effectLst/>
                          <a:latin typeface="+mn-lt"/>
                          <a:ea typeface="+mn-ea"/>
                          <a:cs typeface="+mn-cs"/>
                        </a:rPr>
                        <a:t> </a:t>
                      </a:r>
                    </a:p>
                  </a:txBody>
                  <a:tcPr marL="68580" marR="68580" marT="0" marB="0"/>
                </a:tc>
                <a:extLst>
                  <a:ext uri="{0D108BD9-81ED-4DB2-BD59-A6C34878D82A}">
                    <a16:rowId xmlns:a16="http://schemas.microsoft.com/office/drawing/2014/main" val="4175151146"/>
                  </a:ext>
                </a:extLst>
              </a:tr>
            </a:tbl>
          </a:graphicData>
        </a:graphic>
      </p:graphicFrame>
    </p:spTree>
    <p:extLst>
      <p:ext uri="{BB962C8B-B14F-4D97-AF65-F5344CB8AC3E}">
        <p14:creationId xmlns:p14="http://schemas.microsoft.com/office/powerpoint/2010/main" val="531103137"/>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ela 3"/>
          <p:cNvGraphicFramePr>
            <a:graphicFrameLocks noGrp="1"/>
          </p:cNvGraphicFramePr>
          <p:nvPr>
            <p:extLst>
              <p:ext uri="{D42A27DB-BD31-4B8C-83A1-F6EECF244321}">
                <p14:modId xmlns:p14="http://schemas.microsoft.com/office/powerpoint/2010/main" val="31597123"/>
              </p:ext>
            </p:extLst>
          </p:nvPr>
        </p:nvGraphicFramePr>
        <p:xfrm>
          <a:off x="2032000" y="719666"/>
          <a:ext cx="8128000" cy="302768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4066882023"/>
                    </a:ext>
                  </a:extLst>
                </a:gridCol>
                <a:gridCol w="4064000">
                  <a:extLst>
                    <a:ext uri="{9D8B030D-6E8A-4147-A177-3AD203B41FA5}">
                      <a16:colId xmlns:a16="http://schemas.microsoft.com/office/drawing/2014/main" val="2997570941"/>
                    </a:ext>
                  </a:extLst>
                </a:gridCol>
              </a:tblGrid>
              <a:tr h="370840">
                <a:tc gridSpan="2">
                  <a:txBody>
                    <a:bodyPr/>
                    <a:lstStyle/>
                    <a:p>
                      <a:r>
                        <a:rPr lang="pt-BR" dirty="0" smtClean="0"/>
                        <a:t>Fluxo Alternativo E – Campos</a:t>
                      </a:r>
                      <a:r>
                        <a:rPr lang="pt-BR" baseline="0" dirty="0" smtClean="0"/>
                        <a:t> em Branco</a:t>
                      </a:r>
                      <a:endParaRPr lang="pt-BR" dirty="0"/>
                    </a:p>
                  </a:txBody>
                  <a:tcPr>
                    <a:solidFill>
                      <a:schemeClr val="tx2">
                        <a:lumMod val="75000"/>
                      </a:schemeClr>
                    </a:solidFill>
                  </a:tcPr>
                </a:tc>
                <a:tc hMerge="1">
                  <a:txBody>
                    <a:bodyPr/>
                    <a:lstStyle/>
                    <a:p>
                      <a:endParaRPr lang="pt-BR" dirty="0"/>
                    </a:p>
                  </a:txBody>
                  <a:tcPr>
                    <a:solidFill>
                      <a:schemeClr val="tx2">
                        <a:lumMod val="75000"/>
                      </a:schemeClr>
                    </a:solidFill>
                  </a:tcPr>
                </a:tc>
                <a:extLst>
                  <a:ext uri="{0D108BD9-81ED-4DB2-BD59-A6C34878D82A}">
                    <a16:rowId xmlns:a16="http://schemas.microsoft.com/office/drawing/2014/main" val="842252643"/>
                  </a:ext>
                </a:extLst>
              </a:tr>
              <a:tr h="370840">
                <a:tc>
                  <a:txBody>
                    <a:bodyPr/>
                    <a:lstStyle/>
                    <a:p>
                      <a:pPr marL="0" algn="l" defTabSz="914400" rtl="0" eaLnBrk="1" latinLnBrk="0" hangingPunct="1">
                        <a:lnSpc>
                          <a:spcPts val="1200"/>
                        </a:lnSpc>
                        <a:spcAft>
                          <a:spcPts val="0"/>
                        </a:spcAft>
                      </a:pPr>
                      <a:r>
                        <a:rPr lang="pt-BR" sz="1600" b="1" kern="1200" dirty="0">
                          <a:solidFill>
                            <a:schemeClr val="dk1"/>
                          </a:solidFill>
                          <a:effectLst/>
                          <a:latin typeface="+mn-lt"/>
                          <a:ea typeface="+mn-ea"/>
                          <a:cs typeface="+mn-cs"/>
                        </a:rPr>
                        <a:t> </a:t>
                      </a:r>
                    </a:p>
                  </a:txBody>
                  <a:tcPr marL="68580" marR="68580" marT="0" marB="0"/>
                </a:tc>
                <a:tc>
                  <a:txBody>
                    <a:bodyPr/>
                    <a:lstStyle/>
                    <a:p>
                      <a:pPr marL="0" algn="l" defTabSz="914400" rtl="0" eaLnBrk="1" latinLnBrk="0" hangingPunct="1">
                        <a:lnSpc>
                          <a:spcPts val="1200"/>
                        </a:lnSpc>
                        <a:spcAft>
                          <a:spcPts val="0"/>
                        </a:spcAft>
                        <a:tabLst>
                          <a:tab pos="790575" algn="l"/>
                        </a:tabLst>
                      </a:pPr>
                      <a:endParaRPr lang="pt-BR" sz="1600" b="1" kern="1200" dirty="0" smtClean="0">
                        <a:solidFill>
                          <a:schemeClr val="dk1"/>
                        </a:solidFill>
                        <a:effectLst/>
                        <a:latin typeface="+mn-lt"/>
                        <a:ea typeface="+mn-ea"/>
                        <a:cs typeface="+mn-cs"/>
                      </a:endParaRPr>
                    </a:p>
                    <a:p>
                      <a:pPr marL="0" algn="l" defTabSz="914400" rtl="0" eaLnBrk="1" latinLnBrk="0" hangingPunct="1">
                        <a:lnSpc>
                          <a:spcPts val="1200"/>
                        </a:lnSpc>
                        <a:spcAft>
                          <a:spcPts val="0"/>
                        </a:spcAft>
                        <a:tabLst>
                          <a:tab pos="790575" algn="l"/>
                        </a:tabLst>
                      </a:pPr>
                      <a:r>
                        <a:rPr lang="pt-BR" sz="1600" b="1" kern="1200" dirty="0" smtClean="0">
                          <a:solidFill>
                            <a:schemeClr val="dk1"/>
                          </a:solidFill>
                          <a:effectLst/>
                          <a:latin typeface="+mn-lt"/>
                          <a:ea typeface="+mn-ea"/>
                          <a:cs typeface="+mn-cs"/>
                        </a:rPr>
                        <a:t>3</a:t>
                      </a:r>
                      <a:r>
                        <a:rPr lang="pt-BR" sz="1600" b="1" kern="1200" dirty="0">
                          <a:solidFill>
                            <a:schemeClr val="dk1"/>
                          </a:solidFill>
                          <a:effectLst/>
                          <a:latin typeface="+mn-lt"/>
                          <a:ea typeface="+mn-ea"/>
                          <a:cs typeface="+mn-cs"/>
                        </a:rPr>
                        <a:t>. Exibe a mensagem “Campo em </a:t>
                      </a:r>
                      <a:endParaRPr lang="pt-BR" sz="1600" b="1" kern="1200" dirty="0" smtClean="0">
                        <a:solidFill>
                          <a:schemeClr val="dk1"/>
                        </a:solidFill>
                        <a:effectLst/>
                        <a:latin typeface="+mn-lt"/>
                        <a:ea typeface="+mn-ea"/>
                        <a:cs typeface="+mn-cs"/>
                      </a:endParaRPr>
                    </a:p>
                    <a:p>
                      <a:pPr marL="0" algn="l" defTabSz="914400" rtl="0" eaLnBrk="1" latinLnBrk="0" hangingPunct="1">
                        <a:lnSpc>
                          <a:spcPts val="1200"/>
                        </a:lnSpc>
                        <a:spcAft>
                          <a:spcPts val="0"/>
                        </a:spcAft>
                        <a:tabLst>
                          <a:tab pos="790575" algn="l"/>
                        </a:tabLst>
                      </a:pPr>
                      <a:endParaRPr lang="pt-BR" sz="1600" b="1" kern="1200" dirty="0" smtClean="0">
                        <a:solidFill>
                          <a:schemeClr val="dk1"/>
                        </a:solidFill>
                        <a:effectLst/>
                        <a:latin typeface="+mn-lt"/>
                        <a:ea typeface="+mn-ea"/>
                        <a:cs typeface="+mn-cs"/>
                      </a:endParaRPr>
                    </a:p>
                    <a:p>
                      <a:pPr marL="0" algn="l" defTabSz="914400" rtl="0" eaLnBrk="1" latinLnBrk="0" hangingPunct="1">
                        <a:lnSpc>
                          <a:spcPts val="1200"/>
                        </a:lnSpc>
                        <a:spcAft>
                          <a:spcPts val="0"/>
                        </a:spcAft>
                        <a:tabLst>
                          <a:tab pos="790575" algn="l"/>
                        </a:tabLst>
                      </a:pPr>
                      <a:r>
                        <a:rPr lang="pt-BR" sz="1600" b="1" kern="1200" dirty="0" smtClean="0">
                          <a:solidFill>
                            <a:schemeClr val="dk1"/>
                          </a:solidFill>
                          <a:effectLst/>
                          <a:latin typeface="+mn-lt"/>
                          <a:ea typeface="+mn-ea"/>
                          <a:cs typeface="+mn-cs"/>
                        </a:rPr>
                        <a:t>branco</a:t>
                      </a:r>
                      <a:r>
                        <a:rPr lang="pt-BR" sz="1600" b="1" kern="1200" dirty="0">
                          <a:solidFill>
                            <a:schemeClr val="dk1"/>
                          </a:solidFill>
                          <a:effectLst/>
                          <a:latin typeface="+mn-lt"/>
                          <a:ea typeface="+mn-ea"/>
                          <a:cs typeface="+mn-cs"/>
                        </a:rPr>
                        <a:t>”.</a:t>
                      </a:r>
                    </a:p>
                  </a:txBody>
                  <a:tcPr marL="68580" marR="68580" marT="0" marB="0"/>
                </a:tc>
                <a:extLst>
                  <a:ext uri="{0D108BD9-81ED-4DB2-BD59-A6C34878D82A}">
                    <a16:rowId xmlns:a16="http://schemas.microsoft.com/office/drawing/2014/main" val="1555479783"/>
                  </a:ext>
                </a:extLst>
              </a:tr>
              <a:tr h="370840">
                <a:tc>
                  <a:txBody>
                    <a:bodyPr/>
                    <a:lstStyle/>
                    <a:p>
                      <a:pPr marL="0" algn="l" defTabSz="914400" rtl="0" eaLnBrk="1" latinLnBrk="0" hangingPunct="1">
                        <a:lnSpc>
                          <a:spcPts val="1200"/>
                        </a:lnSpc>
                        <a:spcAft>
                          <a:spcPts val="0"/>
                        </a:spcAft>
                      </a:pPr>
                      <a:endParaRPr lang="pt-BR" sz="1600" b="1" kern="1200" dirty="0" smtClean="0">
                        <a:solidFill>
                          <a:schemeClr val="dk1"/>
                        </a:solidFill>
                        <a:effectLst/>
                        <a:latin typeface="+mn-lt"/>
                        <a:ea typeface="+mn-ea"/>
                        <a:cs typeface="+mn-cs"/>
                      </a:endParaRPr>
                    </a:p>
                    <a:p>
                      <a:pPr marL="0" algn="l" defTabSz="914400" rtl="0" eaLnBrk="1" latinLnBrk="0" hangingPunct="1">
                        <a:lnSpc>
                          <a:spcPts val="1200"/>
                        </a:lnSpc>
                        <a:spcAft>
                          <a:spcPts val="0"/>
                        </a:spcAft>
                      </a:pPr>
                      <a:r>
                        <a:rPr lang="pt-BR" sz="1600" b="1" kern="1200" dirty="0" smtClean="0">
                          <a:solidFill>
                            <a:schemeClr val="dk1"/>
                          </a:solidFill>
                          <a:effectLst/>
                          <a:latin typeface="+mn-lt"/>
                          <a:ea typeface="+mn-ea"/>
                          <a:cs typeface="+mn-cs"/>
                        </a:rPr>
                        <a:t>4</a:t>
                      </a:r>
                      <a:r>
                        <a:rPr lang="pt-BR" sz="1600" b="1" kern="1200" dirty="0">
                          <a:solidFill>
                            <a:schemeClr val="dk1"/>
                          </a:solidFill>
                          <a:effectLst/>
                          <a:latin typeface="+mn-lt"/>
                          <a:ea typeface="+mn-ea"/>
                          <a:cs typeface="+mn-cs"/>
                        </a:rPr>
                        <a:t>. Retornar ao passo 5 do Fluxo </a:t>
                      </a:r>
                      <a:endParaRPr lang="pt-BR" sz="1600" b="1" kern="1200" dirty="0" smtClean="0">
                        <a:solidFill>
                          <a:schemeClr val="dk1"/>
                        </a:solidFill>
                        <a:effectLst/>
                        <a:latin typeface="+mn-lt"/>
                        <a:ea typeface="+mn-ea"/>
                        <a:cs typeface="+mn-cs"/>
                      </a:endParaRPr>
                    </a:p>
                    <a:p>
                      <a:pPr marL="0" algn="l" defTabSz="914400" rtl="0" eaLnBrk="1" latinLnBrk="0" hangingPunct="1">
                        <a:lnSpc>
                          <a:spcPts val="1200"/>
                        </a:lnSpc>
                        <a:spcAft>
                          <a:spcPts val="0"/>
                        </a:spcAft>
                      </a:pPr>
                      <a:endParaRPr lang="pt-BR" sz="1600" b="1" kern="1200" dirty="0" smtClean="0">
                        <a:solidFill>
                          <a:schemeClr val="dk1"/>
                        </a:solidFill>
                        <a:effectLst/>
                        <a:latin typeface="+mn-lt"/>
                        <a:ea typeface="+mn-ea"/>
                        <a:cs typeface="+mn-cs"/>
                      </a:endParaRPr>
                    </a:p>
                    <a:p>
                      <a:pPr marL="0" algn="l" defTabSz="914400" rtl="0" eaLnBrk="1" latinLnBrk="0" hangingPunct="1">
                        <a:lnSpc>
                          <a:spcPts val="1200"/>
                        </a:lnSpc>
                        <a:spcAft>
                          <a:spcPts val="0"/>
                        </a:spcAft>
                      </a:pPr>
                      <a:r>
                        <a:rPr lang="pt-BR" sz="1600" b="1" kern="1200" dirty="0" smtClean="0">
                          <a:solidFill>
                            <a:schemeClr val="dk1"/>
                          </a:solidFill>
                          <a:effectLst/>
                          <a:latin typeface="+mn-lt"/>
                          <a:ea typeface="+mn-ea"/>
                          <a:cs typeface="+mn-cs"/>
                        </a:rPr>
                        <a:t>Principal</a:t>
                      </a:r>
                      <a:r>
                        <a:rPr lang="pt-BR" sz="1600" b="1" kern="1200" dirty="0">
                          <a:solidFill>
                            <a:schemeClr val="dk1"/>
                          </a:solidFill>
                          <a:effectLst/>
                          <a:latin typeface="+mn-lt"/>
                          <a:ea typeface="+mn-ea"/>
                          <a:cs typeface="+mn-cs"/>
                        </a:rPr>
                        <a:t>.</a:t>
                      </a:r>
                    </a:p>
                  </a:txBody>
                  <a:tcPr marL="68580" marR="68580" marT="0" marB="0"/>
                </a:tc>
                <a:tc>
                  <a:txBody>
                    <a:bodyPr/>
                    <a:lstStyle/>
                    <a:p>
                      <a:pPr marL="0" algn="l" defTabSz="914400" rtl="0" eaLnBrk="1" latinLnBrk="0" hangingPunct="1">
                        <a:lnSpc>
                          <a:spcPts val="1200"/>
                        </a:lnSpc>
                        <a:spcAft>
                          <a:spcPts val="0"/>
                        </a:spcAft>
                        <a:tabLst>
                          <a:tab pos="790575" algn="l"/>
                        </a:tabLst>
                      </a:pPr>
                      <a:r>
                        <a:rPr lang="pt-BR" sz="1600" b="1" kern="1200" dirty="0">
                          <a:solidFill>
                            <a:schemeClr val="dk1"/>
                          </a:solidFill>
                          <a:effectLst/>
                          <a:latin typeface="+mn-lt"/>
                          <a:ea typeface="+mn-ea"/>
                          <a:cs typeface="+mn-cs"/>
                        </a:rPr>
                        <a:t> </a:t>
                      </a:r>
                    </a:p>
                  </a:txBody>
                  <a:tcPr marL="68580" marR="68580" marT="0" marB="0"/>
                </a:tc>
                <a:extLst>
                  <a:ext uri="{0D108BD9-81ED-4DB2-BD59-A6C34878D82A}">
                    <a16:rowId xmlns:a16="http://schemas.microsoft.com/office/drawing/2014/main" val="727441040"/>
                  </a:ext>
                </a:extLst>
              </a:tr>
              <a:tr h="370840">
                <a:tc>
                  <a:txBody>
                    <a:bodyPr/>
                    <a:lstStyle/>
                    <a:p>
                      <a:pPr marL="0" algn="l" defTabSz="914400" rtl="0" eaLnBrk="1" latinLnBrk="0" hangingPunct="1">
                        <a:lnSpc>
                          <a:spcPts val="1200"/>
                        </a:lnSpc>
                        <a:spcAft>
                          <a:spcPts val="0"/>
                        </a:spcAft>
                      </a:pPr>
                      <a:endParaRPr lang="pt-BR" sz="1600" b="1" kern="1200" dirty="0" smtClean="0">
                        <a:solidFill>
                          <a:schemeClr val="dk1"/>
                        </a:solidFill>
                        <a:effectLst/>
                        <a:latin typeface="+mn-lt"/>
                        <a:ea typeface="+mn-ea"/>
                        <a:cs typeface="+mn-cs"/>
                      </a:endParaRPr>
                    </a:p>
                    <a:p>
                      <a:pPr marL="0" algn="l" defTabSz="914400" rtl="0" eaLnBrk="1" latinLnBrk="0" hangingPunct="1">
                        <a:lnSpc>
                          <a:spcPts val="1200"/>
                        </a:lnSpc>
                        <a:spcAft>
                          <a:spcPts val="0"/>
                        </a:spcAft>
                      </a:pPr>
                      <a:r>
                        <a:rPr lang="pt-BR" sz="1600" b="1" kern="1200" dirty="0" smtClean="0">
                          <a:solidFill>
                            <a:schemeClr val="dk1"/>
                          </a:solidFill>
                          <a:effectLst/>
                          <a:latin typeface="+mn-lt"/>
                          <a:ea typeface="+mn-ea"/>
                          <a:cs typeface="+mn-cs"/>
                        </a:rPr>
                        <a:t>Pós-Condição</a:t>
                      </a:r>
                      <a:r>
                        <a:rPr lang="pt-BR" sz="1600" b="1" kern="1200" dirty="0">
                          <a:solidFill>
                            <a:schemeClr val="dk1"/>
                          </a:solidFill>
                          <a:effectLst/>
                          <a:latin typeface="+mn-lt"/>
                          <a:ea typeface="+mn-ea"/>
                          <a:cs typeface="+mn-cs"/>
                        </a:rPr>
                        <a:t>: </a:t>
                      </a:r>
                    </a:p>
                  </a:txBody>
                  <a:tcPr marL="68580" marR="68580" marT="0" marB="0"/>
                </a:tc>
                <a:tc>
                  <a:txBody>
                    <a:bodyPr/>
                    <a:lstStyle/>
                    <a:p>
                      <a:pPr marL="0" algn="l" defTabSz="914400" rtl="0" eaLnBrk="1" latinLnBrk="0" hangingPunct="1">
                        <a:lnSpc>
                          <a:spcPts val="1200"/>
                        </a:lnSpc>
                        <a:spcAft>
                          <a:spcPts val="0"/>
                        </a:spcAft>
                      </a:pPr>
                      <a:endParaRPr lang="pt-BR" sz="1600" b="1" kern="1200" dirty="0" smtClean="0">
                        <a:solidFill>
                          <a:schemeClr val="dk1"/>
                        </a:solidFill>
                        <a:effectLst/>
                        <a:latin typeface="+mn-lt"/>
                        <a:ea typeface="+mn-ea"/>
                        <a:cs typeface="+mn-cs"/>
                      </a:endParaRPr>
                    </a:p>
                    <a:p>
                      <a:pPr marL="0" algn="l" defTabSz="914400" rtl="0" eaLnBrk="1" latinLnBrk="0" hangingPunct="1">
                        <a:lnSpc>
                          <a:spcPts val="1200"/>
                        </a:lnSpc>
                        <a:spcAft>
                          <a:spcPts val="0"/>
                        </a:spcAft>
                      </a:pPr>
                      <a:r>
                        <a:rPr lang="pt-BR" sz="1600" b="1" kern="1200" dirty="0" smtClean="0">
                          <a:solidFill>
                            <a:schemeClr val="dk1"/>
                          </a:solidFill>
                          <a:effectLst/>
                          <a:latin typeface="+mn-lt"/>
                          <a:ea typeface="+mn-ea"/>
                          <a:cs typeface="+mn-cs"/>
                        </a:rPr>
                        <a:t>Limpar </a:t>
                      </a:r>
                      <a:r>
                        <a:rPr lang="pt-BR" sz="1600" b="1" kern="1200" dirty="0">
                          <a:solidFill>
                            <a:schemeClr val="dk1"/>
                          </a:solidFill>
                          <a:effectLst/>
                          <a:latin typeface="+mn-lt"/>
                          <a:ea typeface="+mn-ea"/>
                          <a:cs typeface="+mn-cs"/>
                        </a:rPr>
                        <a:t>Campos.</a:t>
                      </a:r>
                    </a:p>
                  </a:txBody>
                  <a:tcPr marL="68580" marR="68580" marT="0" marB="0"/>
                </a:tc>
                <a:extLst>
                  <a:ext uri="{0D108BD9-81ED-4DB2-BD59-A6C34878D82A}">
                    <a16:rowId xmlns:a16="http://schemas.microsoft.com/office/drawing/2014/main" val="3666200285"/>
                  </a:ext>
                </a:extLst>
              </a:tr>
              <a:tr h="370840">
                <a:tc>
                  <a:txBody>
                    <a:bodyPr/>
                    <a:lstStyle/>
                    <a:p>
                      <a:pPr marL="0" algn="l" defTabSz="914400" rtl="0" eaLnBrk="1" latinLnBrk="0" hangingPunct="1">
                        <a:lnSpc>
                          <a:spcPts val="1200"/>
                        </a:lnSpc>
                        <a:spcAft>
                          <a:spcPts val="0"/>
                        </a:spcAft>
                      </a:pPr>
                      <a:endParaRPr lang="pt-BR" sz="1600" b="1" kern="1200" dirty="0" smtClean="0">
                        <a:solidFill>
                          <a:schemeClr val="dk1"/>
                        </a:solidFill>
                        <a:effectLst/>
                        <a:latin typeface="+mn-lt"/>
                        <a:ea typeface="+mn-ea"/>
                        <a:cs typeface="+mn-cs"/>
                      </a:endParaRPr>
                    </a:p>
                    <a:p>
                      <a:pPr marL="0" algn="l" defTabSz="914400" rtl="0" eaLnBrk="1" latinLnBrk="0" hangingPunct="1">
                        <a:lnSpc>
                          <a:spcPts val="1200"/>
                        </a:lnSpc>
                        <a:spcAft>
                          <a:spcPts val="0"/>
                        </a:spcAft>
                      </a:pPr>
                      <a:r>
                        <a:rPr lang="pt-BR" sz="1600" b="1" kern="1200" dirty="0" smtClean="0">
                          <a:solidFill>
                            <a:schemeClr val="dk1"/>
                          </a:solidFill>
                          <a:effectLst/>
                          <a:latin typeface="+mn-lt"/>
                          <a:ea typeface="+mn-ea"/>
                          <a:cs typeface="+mn-cs"/>
                        </a:rPr>
                        <a:t>Regras </a:t>
                      </a:r>
                      <a:r>
                        <a:rPr lang="pt-BR" sz="1600" b="1" kern="1200" dirty="0">
                          <a:solidFill>
                            <a:schemeClr val="dk1"/>
                          </a:solidFill>
                          <a:effectLst/>
                          <a:latin typeface="+mn-lt"/>
                          <a:ea typeface="+mn-ea"/>
                          <a:cs typeface="+mn-cs"/>
                        </a:rPr>
                        <a:t>de Negócio:</a:t>
                      </a:r>
                    </a:p>
                  </a:txBody>
                  <a:tcPr marL="68580" marR="68580" marT="0" marB="0"/>
                </a:tc>
                <a:tc>
                  <a:txBody>
                    <a:bodyPr/>
                    <a:lstStyle/>
                    <a:p>
                      <a:pPr marL="0" algn="l" defTabSz="914400" rtl="0" eaLnBrk="1" latinLnBrk="0" hangingPunct="1">
                        <a:lnSpc>
                          <a:spcPts val="1200"/>
                        </a:lnSpc>
                        <a:spcAft>
                          <a:spcPts val="0"/>
                        </a:spcAft>
                      </a:pPr>
                      <a:endParaRPr lang="pt-BR" sz="1600" b="1" kern="1200" dirty="0" smtClean="0">
                        <a:solidFill>
                          <a:schemeClr val="dk1"/>
                        </a:solidFill>
                        <a:effectLst/>
                        <a:latin typeface="+mn-lt"/>
                        <a:ea typeface="+mn-ea"/>
                        <a:cs typeface="+mn-cs"/>
                      </a:endParaRPr>
                    </a:p>
                    <a:p>
                      <a:pPr marL="0" algn="l" defTabSz="914400" rtl="0" eaLnBrk="1" latinLnBrk="0" hangingPunct="1">
                        <a:lnSpc>
                          <a:spcPts val="1200"/>
                        </a:lnSpc>
                        <a:spcAft>
                          <a:spcPts val="0"/>
                        </a:spcAft>
                      </a:pPr>
                      <a:r>
                        <a:rPr lang="pt-BR" sz="1600" b="1" kern="1200" dirty="0" smtClean="0">
                          <a:solidFill>
                            <a:schemeClr val="dk1"/>
                          </a:solidFill>
                          <a:effectLst/>
                          <a:latin typeface="+mn-lt"/>
                          <a:ea typeface="+mn-ea"/>
                          <a:cs typeface="+mn-cs"/>
                        </a:rPr>
                        <a:t>RN01 </a:t>
                      </a:r>
                      <a:r>
                        <a:rPr lang="pt-BR" sz="1600" b="1" kern="1200" dirty="0">
                          <a:solidFill>
                            <a:schemeClr val="dk1"/>
                          </a:solidFill>
                          <a:effectLst/>
                          <a:latin typeface="+mn-lt"/>
                          <a:ea typeface="+mn-ea"/>
                          <a:cs typeface="+mn-cs"/>
                        </a:rPr>
                        <a:t>O campo Código de </a:t>
                      </a:r>
                      <a:endParaRPr lang="pt-BR" sz="1600" b="1" kern="1200" dirty="0" smtClean="0">
                        <a:solidFill>
                          <a:schemeClr val="dk1"/>
                        </a:solidFill>
                        <a:effectLst/>
                        <a:latin typeface="+mn-lt"/>
                        <a:ea typeface="+mn-ea"/>
                        <a:cs typeface="+mn-cs"/>
                      </a:endParaRPr>
                    </a:p>
                    <a:p>
                      <a:pPr marL="0" algn="l" defTabSz="914400" rtl="0" eaLnBrk="1" latinLnBrk="0" hangingPunct="1">
                        <a:lnSpc>
                          <a:spcPts val="1200"/>
                        </a:lnSpc>
                        <a:spcAft>
                          <a:spcPts val="0"/>
                        </a:spcAft>
                      </a:pPr>
                      <a:endParaRPr lang="pt-BR" sz="1600" b="1" kern="1200" dirty="0" smtClean="0">
                        <a:solidFill>
                          <a:schemeClr val="dk1"/>
                        </a:solidFill>
                        <a:effectLst/>
                        <a:latin typeface="+mn-lt"/>
                        <a:ea typeface="+mn-ea"/>
                        <a:cs typeface="+mn-cs"/>
                      </a:endParaRPr>
                    </a:p>
                    <a:p>
                      <a:pPr marL="0" algn="l" defTabSz="914400" rtl="0" eaLnBrk="1" latinLnBrk="0" hangingPunct="1">
                        <a:lnSpc>
                          <a:spcPts val="1200"/>
                        </a:lnSpc>
                        <a:spcAft>
                          <a:spcPts val="0"/>
                        </a:spcAft>
                      </a:pPr>
                      <a:r>
                        <a:rPr lang="pt-BR" sz="1600" b="1" kern="1200" dirty="0" smtClean="0">
                          <a:solidFill>
                            <a:schemeClr val="dk1"/>
                          </a:solidFill>
                          <a:effectLst/>
                          <a:latin typeface="+mn-lt"/>
                          <a:ea typeface="+mn-ea"/>
                          <a:cs typeface="+mn-cs"/>
                        </a:rPr>
                        <a:t>Identificação</a:t>
                      </a:r>
                      <a:r>
                        <a:rPr lang="pt-BR" sz="1600" b="1" kern="1200" dirty="0">
                          <a:solidFill>
                            <a:schemeClr val="dk1"/>
                          </a:solidFill>
                          <a:effectLst/>
                          <a:latin typeface="+mn-lt"/>
                          <a:ea typeface="+mn-ea"/>
                          <a:cs typeface="+mn-cs"/>
                        </a:rPr>
                        <a:t>, deve ser obrigatório e </a:t>
                      </a:r>
                      <a:endParaRPr lang="pt-BR" sz="1600" b="1" kern="1200" dirty="0" smtClean="0">
                        <a:solidFill>
                          <a:schemeClr val="dk1"/>
                        </a:solidFill>
                        <a:effectLst/>
                        <a:latin typeface="+mn-lt"/>
                        <a:ea typeface="+mn-ea"/>
                        <a:cs typeface="+mn-cs"/>
                      </a:endParaRPr>
                    </a:p>
                    <a:p>
                      <a:pPr marL="0" algn="l" defTabSz="914400" rtl="0" eaLnBrk="1" latinLnBrk="0" hangingPunct="1">
                        <a:lnSpc>
                          <a:spcPts val="1200"/>
                        </a:lnSpc>
                        <a:spcAft>
                          <a:spcPts val="0"/>
                        </a:spcAft>
                      </a:pPr>
                      <a:endParaRPr lang="pt-BR" sz="1600" b="1" kern="1200" dirty="0" smtClean="0">
                        <a:solidFill>
                          <a:schemeClr val="dk1"/>
                        </a:solidFill>
                        <a:effectLst/>
                        <a:latin typeface="+mn-lt"/>
                        <a:ea typeface="+mn-ea"/>
                        <a:cs typeface="+mn-cs"/>
                      </a:endParaRPr>
                    </a:p>
                    <a:p>
                      <a:pPr marL="0" algn="l" defTabSz="914400" rtl="0" eaLnBrk="1" latinLnBrk="0" hangingPunct="1">
                        <a:lnSpc>
                          <a:spcPts val="1200"/>
                        </a:lnSpc>
                        <a:spcAft>
                          <a:spcPts val="0"/>
                        </a:spcAft>
                      </a:pPr>
                      <a:r>
                        <a:rPr lang="pt-BR" sz="1600" b="1" kern="1200" dirty="0" smtClean="0">
                          <a:solidFill>
                            <a:schemeClr val="dk1"/>
                          </a:solidFill>
                          <a:effectLst/>
                          <a:latin typeface="+mn-lt"/>
                          <a:ea typeface="+mn-ea"/>
                          <a:cs typeface="+mn-cs"/>
                        </a:rPr>
                        <a:t>único</a:t>
                      </a:r>
                      <a:r>
                        <a:rPr lang="pt-BR" sz="1600" b="1" kern="1200" dirty="0">
                          <a:solidFill>
                            <a:schemeClr val="dk1"/>
                          </a:solidFill>
                          <a:effectLst/>
                          <a:latin typeface="+mn-lt"/>
                          <a:ea typeface="+mn-ea"/>
                          <a:cs typeface="+mn-cs"/>
                        </a:rPr>
                        <a:t>.</a:t>
                      </a:r>
                    </a:p>
                    <a:p>
                      <a:pPr marL="0" algn="l" defTabSz="914400" rtl="0" eaLnBrk="1" latinLnBrk="0" hangingPunct="1">
                        <a:lnSpc>
                          <a:spcPts val="1200"/>
                        </a:lnSpc>
                        <a:spcAft>
                          <a:spcPts val="0"/>
                        </a:spcAft>
                      </a:pPr>
                      <a:r>
                        <a:rPr lang="pt-BR" sz="1600" b="1" kern="1200" dirty="0">
                          <a:solidFill>
                            <a:schemeClr val="dk1"/>
                          </a:solidFill>
                          <a:effectLst/>
                          <a:latin typeface="+mn-lt"/>
                          <a:ea typeface="+mn-ea"/>
                          <a:cs typeface="+mn-cs"/>
                        </a:rPr>
                        <a:t> </a:t>
                      </a:r>
                    </a:p>
                  </a:txBody>
                  <a:tcPr marL="68580" marR="68580" marT="0" marB="0"/>
                </a:tc>
                <a:extLst>
                  <a:ext uri="{0D108BD9-81ED-4DB2-BD59-A6C34878D82A}">
                    <a16:rowId xmlns:a16="http://schemas.microsoft.com/office/drawing/2014/main" val="3568438956"/>
                  </a:ext>
                </a:extLst>
              </a:tr>
            </a:tbl>
          </a:graphicData>
        </a:graphic>
      </p:graphicFrame>
    </p:spTree>
    <p:extLst>
      <p:ext uri="{BB962C8B-B14F-4D97-AF65-F5344CB8AC3E}">
        <p14:creationId xmlns:p14="http://schemas.microsoft.com/office/powerpoint/2010/main" val="285765678"/>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Protótipo Relativo ao Caso de Uso </a:t>
            </a:r>
            <a:r>
              <a:rPr lang="pt-BR" dirty="0" smtClean="0"/>
              <a:t>2</a:t>
            </a:r>
            <a:endParaRPr lang="pt-BR" dirty="0"/>
          </a:p>
        </p:txBody>
      </p:sp>
      <p:pic>
        <p:nvPicPr>
          <p:cNvPr id="6" name="Marcador de Posição de Conteúdo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61872" y="2314668"/>
            <a:ext cx="9586582" cy="3319650"/>
          </a:xfrm>
        </p:spPr>
      </p:pic>
    </p:spTree>
    <p:extLst>
      <p:ext uri="{BB962C8B-B14F-4D97-AF65-F5344CB8AC3E}">
        <p14:creationId xmlns:p14="http://schemas.microsoft.com/office/powerpoint/2010/main" val="171814338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262063" y="415834"/>
            <a:ext cx="9692640" cy="929322"/>
          </a:xfrm>
        </p:spPr>
        <p:txBody>
          <a:bodyPr/>
          <a:lstStyle/>
          <a:p>
            <a:r>
              <a:rPr lang="pt-BR" dirty="0"/>
              <a:t>Grupo 01 – Protótipo </a:t>
            </a:r>
            <a:r>
              <a:rPr lang="pt-BR" dirty="0" err="1"/>
              <a:t>Template</a:t>
            </a:r>
            <a:endParaRPr lang="pt-BR" dirty="0"/>
          </a:p>
        </p:txBody>
      </p:sp>
      <p:pic>
        <p:nvPicPr>
          <p:cNvPr id="6" name="Imagem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pic>
        <p:nvPicPr>
          <p:cNvPr id="7" name="Espaço Reservado para Conteúdo 6" descr="prot1.png"/>
          <p:cNvPicPr>
            <a:picLocks noGrp="1" noChangeAspect="1"/>
          </p:cNvPicPr>
          <p:nvPr>
            <p:ph idx="1"/>
          </p:nvPr>
        </p:nvPicPr>
        <p:blipFill>
          <a:blip r:embed="rId3" cstate="print"/>
          <a:stretch>
            <a:fillRect/>
          </a:stretch>
        </p:blipFill>
        <p:spPr>
          <a:xfrm>
            <a:off x="1689681" y="1828800"/>
            <a:ext cx="7739489" cy="4351338"/>
          </a:xfrm>
        </p:spPr>
      </p:pic>
    </p:spTree>
    <p:extLst>
      <p:ext uri="{BB962C8B-B14F-4D97-AF65-F5344CB8AC3E}">
        <p14:creationId xmlns:p14="http://schemas.microsoft.com/office/powerpoint/2010/main" val="492459245"/>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107325" y="417480"/>
            <a:ext cx="9692640" cy="689039"/>
          </a:xfrm>
        </p:spPr>
        <p:txBody>
          <a:bodyPr>
            <a:normAutofit fontScale="90000"/>
          </a:bodyPr>
          <a:lstStyle/>
          <a:p>
            <a:r>
              <a:rPr lang="pt-BR" dirty="0" smtClean="0"/>
              <a:t>Previsão </a:t>
            </a:r>
            <a:r>
              <a:rPr lang="pt-BR" dirty="0"/>
              <a:t>de Documentação</a:t>
            </a:r>
          </a:p>
        </p:txBody>
      </p:sp>
      <p:pic>
        <p:nvPicPr>
          <p:cNvPr id="4" name="Imagem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graphicFrame>
        <p:nvGraphicFramePr>
          <p:cNvPr id="8" name="Espaço Reservado para Conteúdo 7"/>
          <p:cNvGraphicFramePr>
            <a:graphicFrameLocks noGrp="1"/>
          </p:cNvGraphicFramePr>
          <p:nvPr>
            <p:ph idx="1"/>
            <p:extLst>
              <p:ext uri="{D42A27DB-BD31-4B8C-83A1-F6EECF244321}">
                <p14:modId xmlns:p14="http://schemas.microsoft.com/office/powerpoint/2010/main" val="4279509704"/>
              </p:ext>
            </p:extLst>
          </p:nvPr>
        </p:nvGraphicFramePr>
        <p:xfrm>
          <a:off x="656754" y="1403797"/>
          <a:ext cx="10135741" cy="4856480"/>
        </p:xfrm>
        <a:graphic>
          <a:graphicData uri="http://schemas.openxmlformats.org/drawingml/2006/table">
            <a:tbl>
              <a:tblPr firstRow="1" bandRow="1">
                <a:tableStyleId>{5C22544A-7EE6-4342-B048-85BDC9FD1C3A}</a:tableStyleId>
              </a:tblPr>
              <a:tblGrid>
                <a:gridCol w="4172823">
                  <a:extLst>
                    <a:ext uri="{9D8B030D-6E8A-4147-A177-3AD203B41FA5}">
                      <a16:colId xmlns:a16="http://schemas.microsoft.com/office/drawing/2014/main" val="20000"/>
                    </a:ext>
                  </a:extLst>
                </a:gridCol>
                <a:gridCol w="1738648">
                  <a:extLst>
                    <a:ext uri="{9D8B030D-6E8A-4147-A177-3AD203B41FA5}">
                      <a16:colId xmlns:a16="http://schemas.microsoft.com/office/drawing/2014/main" val="20001"/>
                    </a:ext>
                  </a:extLst>
                </a:gridCol>
                <a:gridCol w="2270509">
                  <a:extLst>
                    <a:ext uri="{9D8B030D-6E8A-4147-A177-3AD203B41FA5}">
                      <a16:colId xmlns:a16="http://schemas.microsoft.com/office/drawing/2014/main" val="20002"/>
                    </a:ext>
                  </a:extLst>
                </a:gridCol>
                <a:gridCol w="1953761">
                  <a:extLst>
                    <a:ext uri="{9D8B030D-6E8A-4147-A177-3AD203B41FA5}">
                      <a16:colId xmlns:a16="http://schemas.microsoft.com/office/drawing/2014/main" val="20003"/>
                    </a:ext>
                  </a:extLst>
                </a:gridCol>
              </a:tblGrid>
              <a:tr h="759854">
                <a:tc>
                  <a:txBody>
                    <a:bodyPr/>
                    <a:lstStyle/>
                    <a:p>
                      <a:pPr algn="ctr"/>
                      <a:r>
                        <a:rPr lang="pt-BR" baseline="0" dirty="0" smtClean="0"/>
                        <a:t>Caso de Uso</a:t>
                      </a:r>
                      <a:endParaRPr lang="pt-BR" dirty="0"/>
                    </a:p>
                  </a:txBody>
                  <a:tcPr>
                    <a:solidFill>
                      <a:schemeClr val="tx2">
                        <a:lumMod val="75000"/>
                      </a:schemeClr>
                    </a:solidFill>
                  </a:tcPr>
                </a:tc>
                <a:tc>
                  <a:txBody>
                    <a:bodyPr/>
                    <a:lstStyle/>
                    <a:p>
                      <a:r>
                        <a:rPr lang="pt-BR" dirty="0" smtClean="0"/>
                        <a:t>Quantidade</a:t>
                      </a:r>
                      <a:r>
                        <a:rPr lang="pt-BR" baseline="0" dirty="0" smtClean="0"/>
                        <a:t> de fluxos</a:t>
                      </a:r>
                    </a:p>
                    <a:p>
                      <a:r>
                        <a:rPr lang="pt-BR" baseline="0" dirty="0" smtClean="0"/>
                        <a:t>alternativos</a:t>
                      </a:r>
                    </a:p>
                  </a:txBody>
                  <a:tcPr>
                    <a:solidFill>
                      <a:schemeClr val="tx2">
                        <a:lumMod val="75000"/>
                      </a:schemeClr>
                    </a:solidFill>
                  </a:tcPr>
                </a:tc>
                <a:tc>
                  <a:txBody>
                    <a:bodyPr/>
                    <a:lstStyle/>
                    <a:p>
                      <a:r>
                        <a:rPr lang="pt-BR" dirty="0" smtClean="0"/>
                        <a:t>Quantidade</a:t>
                      </a:r>
                      <a:r>
                        <a:rPr lang="pt-BR" baseline="0" dirty="0" smtClean="0"/>
                        <a:t> de protótipos finalizados</a:t>
                      </a:r>
                      <a:endParaRPr lang="pt-BR" dirty="0"/>
                    </a:p>
                  </a:txBody>
                  <a:tcPr>
                    <a:solidFill>
                      <a:schemeClr val="tx2">
                        <a:lumMod val="75000"/>
                      </a:schemeClr>
                    </a:solidFill>
                  </a:tcPr>
                </a:tc>
                <a:tc>
                  <a:txBody>
                    <a:bodyPr/>
                    <a:lstStyle/>
                    <a:p>
                      <a:pPr algn="ctr"/>
                      <a:r>
                        <a:rPr lang="pt-BR" dirty="0" smtClean="0"/>
                        <a:t>Previsão para finalizar </a:t>
                      </a:r>
                      <a:endParaRPr lang="pt-BR" dirty="0"/>
                    </a:p>
                  </a:txBody>
                  <a:tcPr>
                    <a:solidFill>
                      <a:schemeClr val="tx2">
                        <a:lumMod val="75000"/>
                      </a:schemeClr>
                    </a:solidFill>
                  </a:tcPr>
                </a:tc>
                <a:extLst>
                  <a:ext uri="{0D108BD9-81ED-4DB2-BD59-A6C34878D82A}">
                    <a16:rowId xmlns:a16="http://schemas.microsoft.com/office/drawing/2014/main" val="10000"/>
                  </a:ext>
                </a:extLst>
              </a:tr>
              <a:tr h="370840">
                <a:tc>
                  <a:txBody>
                    <a:bodyPr/>
                    <a:lstStyle/>
                    <a:p>
                      <a:r>
                        <a:rPr lang="pt-BR" dirty="0" smtClean="0"/>
                        <a:t>Gerenciamento de </a:t>
                      </a:r>
                    </a:p>
                    <a:p>
                      <a:r>
                        <a:rPr lang="pt-BR" dirty="0" smtClean="0"/>
                        <a:t>PCDs</a:t>
                      </a:r>
                      <a:endParaRPr lang="pt-BR" dirty="0"/>
                    </a:p>
                  </a:txBody>
                  <a:tcPr/>
                </a:tc>
                <a:tc>
                  <a:txBody>
                    <a:bodyPr/>
                    <a:lstStyle/>
                    <a:p>
                      <a:pPr algn="ctr"/>
                      <a:r>
                        <a:rPr lang="pt-BR" dirty="0" smtClean="0"/>
                        <a:t>6</a:t>
                      </a:r>
                      <a:endParaRPr lang="pt-BR" dirty="0"/>
                    </a:p>
                  </a:txBody>
                  <a:tcPr/>
                </a:tc>
                <a:tc>
                  <a:txBody>
                    <a:bodyPr/>
                    <a:lstStyle/>
                    <a:p>
                      <a:pPr algn="ctr"/>
                      <a:r>
                        <a:rPr lang="pt-BR" dirty="0" smtClean="0"/>
                        <a:t>1</a:t>
                      </a:r>
                      <a:endParaRPr lang="pt-BR" dirty="0"/>
                    </a:p>
                  </a:txBody>
                  <a:tcPr/>
                </a:tc>
                <a:tc>
                  <a:txBody>
                    <a:bodyPr/>
                    <a:lstStyle/>
                    <a:p>
                      <a:pPr algn="ctr"/>
                      <a:r>
                        <a:rPr lang="pt-BR" dirty="0" smtClean="0"/>
                        <a:t>Finalizado</a:t>
                      </a:r>
                      <a:endParaRPr lang="pt-BR" dirty="0"/>
                    </a:p>
                  </a:txBody>
                  <a:tcPr/>
                </a:tc>
                <a:extLst>
                  <a:ext uri="{0D108BD9-81ED-4DB2-BD59-A6C34878D82A}">
                    <a16:rowId xmlns:a16="http://schemas.microsoft.com/office/drawing/2014/main" val="10001"/>
                  </a:ext>
                </a:extLst>
              </a:tr>
              <a:tr h="370840">
                <a:tc>
                  <a:txBody>
                    <a:bodyPr/>
                    <a:lstStyle/>
                    <a:p>
                      <a:pPr algn="l"/>
                      <a:r>
                        <a:rPr lang="pt-BR" dirty="0" smtClean="0"/>
                        <a:t>Gerenciamento de Sensores</a:t>
                      </a:r>
                      <a:r>
                        <a:rPr lang="pt-BR" baseline="0" dirty="0" smtClean="0"/>
                        <a:t> de PCDs</a:t>
                      </a:r>
                      <a:endParaRPr lang="pt-BR" dirty="0"/>
                    </a:p>
                  </a:txBody>
                  <a:tcPr/>
                </a:tc>
                <a:tc>
                  <a:txBody>
                    <a:bodyPr/>
                    <a:lstStyle/>
                    <a:p>
                      <a:pPr algn="ctr"/>
                      <a:r>
                        <a:rPr lang="pt-BR" dirty="0" smtClean="0"/>
                        <a:t>5</a:t>
                      </a:r>
                      <a:endParaRPr lang="pt-BR" dirty="0"/>
                    </a:p>
                  </a:txBody>
                  <a:tcPr/>
                </a:tc>
                <a:tc>
                  <a:txBody>
                    <a:bodyPr/>
                    <a:lstStyle/>
                    <a:p>
                      <a:pPr algn="ctr"/>
                      <a:r>
                        <a:rPr lang="pt-BR" dirty="0" smtClean="0"/>
                        <a:t>1</a:t>
                      </a:r>
                      <a:endParaRPr lang="pt-BR" dirty="0"/>
                    </a:p>
                  </a:txBody>
                  <a:tcPr/>
                </a:tc>
                <a:tc>
                  <a:txBody>
                    <a:bodyPr/>
                    <a:lstStyle/>
                    <a:p>
                      <a:pPr algn="ctr"/>
                      <a:r>
                        <a:rPr lang="pt-BR" dirty="0" smtClean="0"/>
                        <a:t>Finalizado</a:t>
                      </a:r>
                      <a:endParaRPr lang="pt-BR" dirty="0"/>
                    </a:p>
                  </a:txBody>
                  <a:tcPr/>
                </a:tc>
                <a:extLst>
                  <a:ext uri="{0D108BD9-81ED-4DB2-BD59-A6C34878D82A}">
                    <a16:rowId xmlns:a16="http://schemas.microsoft.com/office/drawing/2014/main" val="10002"/>
                  </a:ext>
                </a:extLst>
              </a:tr>
              <a:tr h="370840">
                <a:tc>
                  <a:txBody>
                    <a:bodyPr/>
                    <a:lstStyle/>
                    <a:p>
                      <a:r>
                        <a:rPr lang="pt-BR" dirty="0" smtClean="0"/>
                        <a:t>Gerenciamento de Localização de PCDs</a:t>
                      </a:r>
                      <a:endParaRPr lang="pt-BR" dirty="0"/>
                    </a:p>
                  </a:txBody>
                  <a:tcPr/>
                </a:tc>
                <a:tc>
                  <a:txBody>
                    <a:bodyPr/>
                    <a:lstStyle/>
                    <a:p>
                      <a:r>
                        <a:rPr lang="pt-BR" dirty="0" smtClean="0"/>
                        <a:t>           1</a:t>
                      </a:r>
                      <a:endParaRPr lang="pt-BR" dirty="0"/>
                    </a:p>
                  </a:txBody>
                  <a:tcPr/>
                </a:tc>
                <a:tc>
                  <a:txBody>
                    <a:bodyPr/>
                    <a:lstStyle/>
                    <a:p>
                      <a:pPr algn="ctr"/>
                      <a:r>
                        <a:rPr lang="pt-BR" dirty="0" smtClean="0"/>
                        <a:t>0</a:t>
                      </a:r>
                      <a:endParaRPr lang="pt-BR" dirty="0"/>
                    </a:p>
                  </a:txBody>
                  <a:tcPr/>
                </a:tc>
                <a:tc>
                  <a:txBody>
                    <a:bodyPr/>
                    <a:lstStyle/>
                    <a:p>
                      <a:pPr algn="ctr"/>
                      <a:r>
                        <a:rPr lang="pt-BR" dirty="0" smtClean="0"/>
                        <a:t>29/04/2016</a:t>
                      </a:r>
                      <a:endParaRPr lang="pt-BR" dirty="0"/>
                    </a:p>
                  </a:txBody>
                  <a:tcPr/>
                </a:tc>
                <a:extLst>
                  <a:ext uri="{0D108BD9-81ED-4DB2-BD59-A6C34878D82A}">
                    <a16:rowId xmlns:a16="http://schemas.microsoft.com/office/drawing/2014/main" val="10003"/>
                  </a:ext>
                </a:extLst>
              </a:tr>
              <a:tr h="370840">
                <a:tc>
                  <a:txBody>
                    <a:bodyPr/>
                    <a:lstStyle/>
                    <a:p>
                      <a:r>
                        <a:rPr lang="pt-BR" dirty="0" smtClean="0"/>
                        <a:t>Gerenciamento</a:t>
                      </a:r>
                      <a:r>
                        <a:rPr lang="pt-BR" baseline="0" dirty="0" smtClean="0"/>
                        <a:t> de Imagens de PCDs</a:t>
                      </a:r>
                      <a:endParaRPr lang="pt-BR" dirty="0"/>
                    </a:p>
                  </a:txBody>
                  <a:tcPr/>
                </a:tc>
                <a:tc>
                  <a:txBody>
                    <a:bodyPr/>
                    <a:lstStyle/>
                    <a:p>
                      <a:pPr algn="ctr"/>
                      <a:r>
                        <a:rPr lang="pt-BR" dirty="0" smtClean="0"/>
                        <a:t>1</a:t>
                      </a:r>
                      <a:endParaRPr lang="pt-BR" dirty="0"/>
                    </a:p>
                  </a:txBody>
                  <a:tcPr/>
                </a:tc>
                <a:tc>
                  <a:txBody>
                    <a:bodyPr/>
                    <a:lstStyle/>
                    <a:p>
                      <a:pPr algn="ctr"/>
                      <a:r>
                        <a:rPr lang="pt-BR" dirty="0" smtClean="0"/>
                        <a:t>0</a:t>
                      </a:r>
                      <a:endParaRPr lang="pt-BR"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dirty="0" smtClean="0"/>
                        <a:t>29/04/2016</a:t>
                      </a:r>
                    </a:p>
                    <a:p>
                      <a:pPr algn="ctr"/>
                      <a:endParaRPr lang="pt-BR" dirty="0"/>
                    </a:p>
                  </a:txBody>
                  <a:tcPr/>
                </a:tc>
                <a:extLst>
                  <a:ext uri="{0D108BD9-81ED-4DB2-BD59-A6C34878D82A}">
                    <a16:rowId xmlns:a16="http://schemas.microsoft.com/office/drawing/2014/main" val="10004"/>
                  </a:ext>
                </a:extLst>
              </a:tr>
              <a:tr h="370840">
                <a:tc>
                  <a:txBody>
                    <a:bodyPr/>
                    <a:lstStyle/>
                    <a:p>
                      <a:r>
                        <a:rPr lang="pt-BR" dirty="0" smtClean="0"/>
                        <a:t>Gerenciamento de Medições de PCD</a:t>
                      </a:r>
                      <a:endParaRPr lang="pt-BR" dirty="0"/>
                    </a:p>
                  </a:txBody>
                  <a:tcPr/>
                </a:tc>
                <a:tc>
                  <a:txBody>
                    <a:bodyPr/>
                    <a:lstStyle/>
                    <a:p>
                      <a:r>
                        <a:rPr lang="pt-BR" dirty="0" smtClean="0"/>
                        <a:t>Não fechado</a:t>
                      </a:r>
                      <a:endParaRPr lang="pt-BR" dirty="0"/>
                    </a:p>
                  </a:txBody>
                  <a:tcPr/>
                </a:tc>
                <a:tc>
                  <a:txBody>
                    <a:bodyPr/>
                    <a:lstStyle/>
                    <a:p>
                      <a:pPr algn="ctr"/>
                      <a:r>
                        <a:rPr lang="pt-BR" dirty="0" smtClean="0"/>
                        <a:t>0</a:t>
                      </a:r>
                      <a:endParaRPr lang="pt-BR"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dirty="0" smtClean="0"/>
                        <a:t>29/04/2016</a:t>
                      </a:r>
                    </a:p>
                    <a:p>
                      <a:pPr algn="ctr"/>
                      <a:endParaRPr lang="pt-BR" dirty="0"/>
                    </a:p>
                  </a:txBody>
                  <a:tcPr/>
                </a:tc>
                <a:extLst>
                  <a:ext uri="{0D108BD9-81ED-4DB2-BD59-A6C34878D82A}">
                    <a16:rowId xmlns:a16="http://schemas.microsoft.com/office/drawing/2014/main" val="10005"/>
                  </a:ext>
                </a:extLst>
              </a:tr>
              <a:tr h="378711">
                <a:tc>
                  <a:txBody>
                    <a:bodyPr/>
                    <a:lstStyle/>
                    <a:p>
                      <a:r>
                        <a:rPr lang="pt-BR" dirty="0" smtClean="0"/>
                        <a:t>Busca por código de identificação de PCDs</a:t>
                      </a:r>
                      <a:endParaRPr lang="pt-BR" dirty="0"/>
                    </a:p>
                  </a:txBody>
                  <a:tcPr/>
                </a:tc>
                <a:tc>
                  <a:txBody>
                    <a:bodyPr/>
                    <a:lstStyle/>
                    <a:p>
                      <a:r>
                        <a:rPr lang="pt-BR" dirty="0" smtClean="0"/>
                        <a:t>Não fechado</a:t>
                      </a:r>
                      <a:endParaRPr lang="pt-BR" dirty="0"/>
                    </a:p>
                  </a:txBody>
                  <a:tcPr/>
                </a:tc>
                <a:tc>
                  <a:txBody>
                    <a:bodyPr/>
                    <a:lstStyle/>
                    <a:p>
                      <a:pPr algn="ctr"/>
                      <a:r>
                        <a:rPr lang="pt-BR" dirty="0" smtClean="0"/>
                        <a:t>0</a:t>
                      </a:r>
                      <a:endParaRPr lang="pt-BR"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dirty="0" smtClean="0"/>
                        <a:t>29/04/2016</a:t>
                      </a:r>
                      <a:r>
                        <a:rPr lang="pt-BR" baseline="0" dirty="0" smtClean="0"/>
                        <a:t> </a:t>
                      </a:r>
                      <a:endParaRPr lang="pt-BR" dirty="0" smtClean="0"/>
                    </a:p>
                  </a:txBody>
                  <a:tcPr/>
                </a:tc>
                <a:extLst>
                  <a:ext uri="{0D108BD9-81ED-4DB2-BD59-A6C34878D82A}">
                    <a16:rowId xmlns:a16="http://schemas.microsoft.com/office/drawing/2014/main" val="10006"/>
                  </a:ext>
                </a:extLst>
              </a:tr>
              <a:tr h="370840">
                <a:tc>
                  <a:txBody>
                    <a:bodyPr/>
                    <a:lstStyle/>
                    <a:p>
                      <a:r>
                        <a:rPr lang="pt-BR" dirty="0" smtClean="0"/>
                        <a:t>Controle de Funcionamento de PCDs</a:t>
                      </a:r>
                      <a:endParaRPr lang="pt-BR" dirty="0"/>
                    </a:p>
                  </a:txBody>
                  <a:tcPr/>
                </a:tc>
                <a:tc>
                  <a:txBody>
                    <a:bodyPr/>
                    <a:lstStyle/>
                    <a:p>
                      <a:r>
                        <a:rPr lang="pt-BR" dirty="0" smtClean="0"/>
                        <a:t>Não fechado</a:t>
                      </a:r>
                      <a:endParaRPr lang="pt-BR" dirty="0"/>
                    </a:p>
                  </a:txBody>
                  <a:tcPr/>
                </a:tc>
                <a:tc>
                  <a:txBody>
                    <a:bodyPr/>
                    <a:lstStyle/>
                    <a:p>
                      <a:pPr algn="ctr"/>
                      <a:r>
                        <a:rPr lang="pt-BR" dirty="0" smtClean="0"/>
                        <a:t>0</a:t>
                      </a:r>
                      <a:endParaRPr lang="pt-BR"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dirty="0" smtClean="0"/>
                        <a:t>29/04/2016</a:t>
                      </a:r>
                    </a:p>
                  </a:txBody>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4048735423"/>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Integrante</a:t>
            </a:r>
          </a:p>
        </p:txBody>
      </p:sp>
      <p:sp>
        <p:nvSpPr>
          <p:cNvPr id="3" name="Marcador de Posição de Conteúdo 2"/>
          <p:cNvSpPr>
            <a:spLocks noGrp="1"/>
          </p:cNvSpPr>
          <p:nvPr>
            <p:ph idx="1"/>
          </p:nvPr>
        </p:nvSpPr>
        <p:spPr/>
        <p:txBody>
          <a:bodyPr/>
          <a:lstStyle/>
          <a:p>
            <a:r>
              <a:rPr lang="pt-BR" sz="2000" dirty="0" smtClean="0"/>
              <a:t>Nome: RAQUEL CRISTINA GONÇALVES</a:t>
            </a:r>
          </a:p>
          <a:p>
            <a:r>
              <a:rPr lang="pt-BR" sz="2000" dirty="0" smtClean="0"/>
              <a:t>Função: ANALISTA</a:t>
            </a:r>
            <a:endParaRPr lang="pt-BR" sz="2000" dirty="0"/>
          </a:p>
          <a:p>
            <a:r>
              <a:rPr lang="pt-BR" dirty="0"/>
              <a:t>No que trabalhou</a:t>
            </a:r>
            <a:r>
              <a:rPr lang="pt-BR" dirty="0" smtClean="0"/>
              <a:t>: Documento de Visão, Documento de Solicitação dos Principais Envolvidos e Documentação de Casos de Uso.</a:t>
            </a:r>
            <a:endParaRPr lang="pt-BR" dirty="0"/>
          </a:p>
          <a:p>
            <a:r>
              <a:rPr lang="pt-BR" dirty="0" smtClean="0"/>
              <a:t>Dificuldades: -</a:t>
            </a:r>
            <a:endParaRPr lang="pt-BR" dirty="0"/>
          </a:p>
          <a:p>
            <a:r>
              <a:rPr lang="pt-BR" dirty="0"/>
              <a:t>Sugestões</a:t>
            </a:r>
            <a:r>
              <a:rPr lang="pt-BR" dirty="0" smtClean="0"/>
              <a:t>: -</a:t>
            </a:r>
            <a:endParaRPr lang="pt-BR" dirty="0"/>
          </a:p>
        </p:txBody>
      </p:sp>
      <p:pic>
        <p:nvPicPr>
          <p:cNvPr id="4" name="Imagem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spTree>
    <p:extLst>
      <p:ext uri="{BB962C8B-B14F-4D97-AF65-F5344CB8AC3E}">
        <p14:creationId xmlns:p14="http://schemas.microsoft.com/office/powerpoint/2010/main" val="1397138568"/>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Integrante</a:t>
            </a:r>
          </a:p>
        </p:txBody>
      </p:sp>
      <p:sp>
        <p:nvSpPr>
          <p:cNvPr id="3" name="Marcador de Posição de Conteúdo 2"/>
          <p:cNvSpPr>
            <a:spLocks noGrp="1"/>
          </p:cNvSpPr>
          <p:nvPr>
            <p:ph idx="1"/>
          </p:nvPr>
        </p:nvSpPr>
        <p:spPr/>
        <p:txBody>
          <a:bodyPr/>
          <a:lstStyle/>
          <a:p>
            <a:r>
              <a:rPr lang="pt-BR" dirty="0" smtClean="0"/>
              <a:t>Nome: JULIA CRISTINA DE SOUZA</a:t>
            </a:r>
          </a:p>
          <a:p>
            <a:r>
              <a:rPr lang="pt-BR" dirty="0" smtClean="0"/>
              <a:t>Função: ANALISTA</a:t>
            </a:r>
            <a:endParaRPr lang="pt-BR" dirty="0"/>
          </a:p>
          <a:p>
            <a:r>
              <a:rPr lang="pt-BR" dirty="0"/>
              <a:t>No que trabalhou</a:t>
            </a:r>
            <a:r>
              <a:rPr lang="pt-BR" dirty="0" smtClean="0"/>
              <a:t>: Documento de Abertura, Documento de Solicitação dos Principais Envolvidos e Documento de Casos de Uso.</a:t>
            </a:r>
            <a:endParaRPr lang="pt-BR" dirty="0"/>
          </a:p>
          <a:p>
            <a:r>
              <a:rPr lang="pt-BR" dirty="0" smtClean="0"/>
              <a:t>Dificuldades: -</a:t>
            </a:r>
            <a:endParaRPr lang="pt-BR" dirty="0"/>
          </a:p>
          <a:p>
            <a:r>
              <a:rPr lang="pt-BR" dirty="0"/>
              <a:t>Sugestões</a:t>
            </a:r>
            <a:r>
              <a:rPr lang="pt-BR" dirty="0" smtClean="0"/>
              <a:t>: -</a:t>
            </a:r>
            <a:endParaRPr lang="pt-BR" dirty="0"/>
          </a:p>
        </p:txBody>
      </p:sp>
      <p:pic>
        <p:nvPicPr>
          <p:cNvPr id="4" name="Imagem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spTree>
    <p:extLst>
      <p:ext uri="{BB962C8B-B14F-4D97-AF65-F5344CB8AC3E}">
        <p14:creationId xmlns:p14="http://schemas.microsoft.com/office/powerpoint/2010/main" val="2004634052"/>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Integrante</a:t>
            </a:r>
          </a:p>
        </p:txBody>
      </p:sp>
      <p:sp>
        <p:nvSpPr>
          <p:cNvPr id="3" name="Marcador de Posição de Conteúdo 2"/>
          <p:cNvSpPr>
            <a:spLocks noGrp="1"/>
          </p:cNvSpPr>
          <p:nvPr>
            <p:ph idx="1"/>
          </p:nvPr>
        </p:nvSpPr>
        <p:spPr/>
        <p:txBody>
          <a:bodyPr/>
          <a:lstStyle/>
          <a:p>
            <a:r>
              <a:rPr lang="pt-BR" dirty="0" smtClean="0"/>
              <a:t>Nome: GRAZIELLE CAROLINE SEBASTIÃO COSSA</a:t>
            </a:r>
          </a:p>
          <a:p>
            <a:r>
              <a:rPr lang="pt-BR" dirty="0" smtClean="0"/>
              <a:t>Função: DBA</a:t>
            </a:r>
            <a:endParaRPr lang="pt-BR" dirty="0"/>
          </a:p>
          <a:p>
            <a:r>
              <a:rPr lang="pt-BR" dirty="0"/>
              <a:t>No que trabalhou</a:t>
            </a:r>
            <a:r>
              <a:rPr lang="pt-BR" dirty="0" smtClean="0"/>
              <a:t>: Documento </a:t>
            </a:r>
            <a:r>
              <a:rPr lang="pt-BR" dirty="0"/>
              <a:t>de Visão, Documento de Solicitação dos Principais </a:t>
            </a:r>
            <a:r>
              <a:rPr lang="pt-BR" dirty="0" smtClean="0"/>
              <a:t>Envolvidos,Documentação </a:t>
            </a:r>
            <a:r>
              <a:rPr lang="pt-BR" dirty="0"/>
              <a:t>de Casos de </a:t>
            </a:r>
            <a:r>
              <a:rPr lang="pt-BR" dirty="0" smtClean="0"/>
              <a:t>Uso</a:t>
            </a:r>
            <a:r>
              <a:rPr lang="pt-BR" dirty="0"/>
              <a:t> </a:t>
            </a:r>
            <a:r>
              <a:rPr lang="pt-BR" dirty="0" smtClean="0"/>
              <a:t>e slides da apresentação do módulo.</a:t>
            </a:r>
            <a:endParaRPr lang="pt-BR" dirty="0"/>
          </a:p>
          <a:p>
            <a:r>
              <a:rPr lang="pt-BR" dirty="0" smtClean="0"/>
              <a:t>Dificuldades: Detalhar algumas partes do documento que eu participei na elaboração. Atribuir notas aos outros membros, pois cada pessoa age de uma maneira, acho difícil julgar o esforço dos outros. </a:t>
            </a:r>
          </a:p>
          <a:p>
            <a:r>
              <a:rPr lang="pt-BR" dirty="0" smtClean="0"/>
              <a:t>Sugestões: Continuar com a mesma formação do módulo.</a:t>
            </a:r>
            <a:endParaRPr lang="pt-BR" dirty="0"/>
          </a:p>
        </p:txBody>
      </p:sp>
      <p:pic>
        <p:nvPicPr>
          <p:cNvPr id="4" name="Imagem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spTree>
    <p:extLst>
      <p:ext uri="{BB962C8B-B14F-4D97-AF65-F5344CB8AC3E}">
        <p14:creationId xmlns:p14="http://schemas.microsoft.com/office/powerpoint/2010/main" val="4083170316"/>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Integrante</a:t>
            </a:r>
          </a:p>
        </p:txBody>
      </p:sp>
      <p:sp>
        <p:nvSpPr>
          <p:cNvPr id="3" name="Marcador de Posição de Conteúdo 2"/>
          <p:cNvSpPr>
            <a:spLocks noGrp="1"/>
          </p:cNvSpPr>
          <p:nvPr>
            <p:ph idx="1"/>
          </p:nvPr>
        </p:nvSpPr>
        <p:spPr/>
        <p:txBody>
          <a:bodyPr/>
          <a:lstStyle/>
          <a:p>
            <a:r>
              <a:rPr lang="pt-BR" dirty="0" smtClean="0"/>
              <a:t>Nome: WICTOR BATISTA PARRON</a:t>
            </a:r>
          </a:p>
          <a:p>
            <a:r>
              <a:rPr lang="pt-BR" dirty="0" smtClean="0"/>
              <a:t>Função: DBA</a:t>
            </a:r>
            <a:endParaRPr lang="pt-BR" dirty="0"/>
          </a:p>
          <a:p>
            <a:r>
              <a:rPr lang="pt-BR" dirty="0"/>
              <a:t>No que trabalhou: Documento de Visão, Documento de Solicitação dos Principais Envolvidos e Documentação de Casos de Uso</a:t>
            </a:r>
            <a:r>
              <a:rPr lang="pt-BR" dirty="0" smtClean="0"/>
              <a:t>.</a:t>
            </a:r>
            <a:endParaRPr lang="pt-BR" dirty="0"/>
          </a:p>
          <a:p>
            <a:r>
              <a:rPr lang="pt-BR" dirty="0" smtClean="0"/>
              <a:t>Dificuldades: -</a:t>
            </a:r>
            <a:endParaRPr lang="pt-BR" dirty="0"/>
          </a:p>
          <a:p>
            <a:r>
              <a:rPr lang="pt-BR" dirty="0"/>
              <a:t>Sugestões</a:t>
            </a:r>
            <a:r>
              <a:rPr lang="pt-BR" dirty="0" smtClean="0"/>
              <a:t>: - </a:t>
            </a:r>
            <a:endParaRPr lang="pt-BR" dirty="0"/>
          </a:p>
        </p:txBody>
      </p:sp>
      <p:pic>
        <p:nvPicPr>
          <p:cNvPr id="4" name="Imagem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spTree>
    <p:extLst>
      <p:ext uri="{BB962C8B-B14F-4D97-AF65-F5344CB8AC3E}">
        <p14:creationId xmlns:p14="http://schemas.microsoft.com/office/powerpoint/2010/main" val="625687607"/>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Integrante</a:t>
            </a:r>
          </a:p>
        </p:txBody>
      </p:sp>
      <p:sp>
        <p:nvSpPr>
          <p:cNvPr id="3" name="Marcador de Posição de Conteúdo 2"/>
          <p:cNvSpPr>
            <a:spLocks noGrp="1"/>
          </p:cNvSpPr>
          <p:nvPr>
            <p:ph idx="1"/>
          </p:nvPr>
        </p:nvSpPr>
        <p:spPr/>
        <p:txBody>
          <a:bodyPr>
            <a:normAutofit fontScale="92500" lnSpcReduction="20000"/>
          </a:bodyPr>
          <a:lstStyle/>
          <a:p>
            <a:r>
              <a:rPr lang="pt-BR" dirty="0" smtClean="0"/>
              <a:t>Nome: BRUNO GOMES DE OLIVEIRA</a:t>
            </a:r>
          </a:p>
          <a:p>
            <a:r>
              <a:rPr lang="pt-BR" dirty="0" smtClean="0"/>
              <a:t>Função: DESENVOLVEDOR</a:t>
            </a:r>
            <a:endParaRPr lang="pt-BR" dirty="0"/>
          </a:p>
          <a:p>
            <a:r>
              <a:rPr lang="pt-BR" dirty="0" smtClean="0"/>
              <a:t>No que trabalhou:</a:t>
            </a:r>
          </a:p>
          <a:p>
            <a:r>
              <a:rPr lang="pt-BR" dirty="0" smtClean="0"/>
              <a:t> </a:t>
            </a:r>
            <a:r>
              <a:rPr lang="pt-BR" dirty="0"/>
              <a:t>Participação na Escolha do </a:t>
            </a:r>
            <a:r>
              <a:rPr lang="pt-BR" dirty="0" smtClean="0"/>
              <a:t>Logo;</a:t>
            </a:r>
            <a:endParaRPr lang="pt-BR" dirty="0"/>
          </a:p>
          <a:p>
            <a:r>
              <a:rPr lang="pt-BR" dirty="0" smtClean="0"/>
              <a:t>Colaboração </a:t>
            </a:r>
            <a:r>
              <a:rPr lang="pt-BR" dirty="0"/>
              <a:t>no desenvolvimento da opção inicial de Template do projeto feita em conjunto com grupo 2(Nícolas, Vitor e Anderson</a:t>
            </a:r>
            <a:r>
              <a:rPr lang="pt-BR" dirty="0" smtClean="0"/>
              <a:t>);</a:t>
            </a:r>
            <a:endParaRPr lang="pt-BR" dirty="0"/>
          </a:p>
          <a:p>
            <a:r>
              <a:rPr lang="pt-BR" dirty="0" smtClean="0"/>
              <a:t>Estudo </a:t>
            </a:r>
            <a:r>
              <a:rPr lang="pt-BR" dirty="0"/>
              <a:t>de PHP com o </a:t>
            </a:r>
            <a:r>
              <a:rPr lang="pt-BR" dirty="0" smtClean="0"/>
              <a:t>livro;</a:t>
            </a:r>
            <a:endParaRPr lang="pt-BR" dirty="0"/>
          </a:p>
          <a:p>
            <a:r>
              <a:rPr lang="pt-BR" dirty="0" smtClean="0"/>
              <a:t>Estudo </a:t>
            </a:r>
            <a:r>
              <a:rPr lang="pt-BR" dirty="0"/>
              <a:t>e tentativa de implemantação de efeitos temporais no site (</a:t>
            </a:r>
            <a:r>
              <a:rPr lang="pt-BR" dirty="0" smtClean="0"/>
              <a:t>rainiday</a:t>
            </a:r>
            <a:r>
              <a:rPr lang="pt-BR" dirty="0"/>
              <a:t>), infelizmente não hove sucesso e por enquanto está em ultimo </a:t>
            </a:r>
            <a:r>
              <a:rPr lang="pt-BR" dirty="0" smtClean="0"/>
              <a:t>plano;</a:t>
            </a:r>
            <a:endParaRPr lang="pt-BR" dirty="0"/>
          </a:p>
          <a:p>
            <a:r>
              <a:rPr lang="pt-BR" dirty="0" smtClean="0"/>
              <a:t>Desenvolvimento </a:t>
            </a:r>
            <a:r>
              <a:rPr lang="pt-BR" dirty="0"/>
              <a:t>das opções de modelo de formulário para o </a:t>
            </a:r>
            <a:r>
              <a:rPr lang="pt-BR" dirty="0" smtClean="0"/>
              <a:t>projeto;</a:t>
            </a:r>
            <a:endParaRPr lang="pt-BR" dirty="0"/>
          </a:p>
          <a:p>
            <a:r>
              <a:rPr lang="pt-BR" dirty="0" smtClean="0"/>
              <a:t> </a:t>
            </a:r>
            <a:r>
              <a:rPr lang="pt-BR" dirty="0"/>
              <a:t>Estudo e manipulação do </a:t>
            </a:r>
            <a:r>
              <a:rPr lang="pt-BR" dirty="0" smtClean="0"/>
              <a:t>Google </a:t>
            </a:r>
            <a:r>
              <a:rPr lang="pt-BR" dirty="0"/>
              <a:t>M</a:t>
            </a:r>
            <a:r>
              <a:rPr lang="pt-BR" dirty="0" smtClean="0"/>
              <a:t>aps</a:t>
            </a:r>
            <a:r>
              <a:rPr lang="pt-BR" dirty="0"/>
              <a:t>, com o objetivo de implementar no cadastro de localização de </a:t>
            </a:r>
            <a:r>
              <a:rPr lang="pt-BR" dirty="0" smtClean="0"/>
              <a:t>PCD’s;</a:t>
            </a:r>
            <a:endParaRPr lang="pt-BR" dirty="0"/>
          </a:p>
          <a:p>
            <a:endParaRPr lang="pt-BR" dirty="0" smtClean="0"/>
          </a:p>
        </p:txBody>
      </p:sp>
      <p:pic>
        <p:nvPicPr>
          <p:cNvPr id="4" name="Imagem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spTree>
    <p:extLst>
      <p:ext uri="{BB962C8B-B14F-4D97-AF65-F5344CB8AC3E}">
        <p14:creationId xmlns:p14="http://schemas.microsoft.com/office/powerpoint/2010/main" val="1431496717"/>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Posição de Conteúdo 2"/>
          <p:cNvSpPr>
            <a:spLocks noGrp="1"/>
          </p:cNvSpPr>
          <p:nvPr>
            <p:ph idx="1"/>
          </p:nvPr>
        </p:nvSpPr>
        <p:spPr>
          <a:xfrm>
            <a:off x="1087061" y="537882"/>
            <a:ext cx="8595360" cy="4351337"/>
          </a:xfrm>
        </p:spPr>
        <p:txBody>
          <a:bodyPr/>
          <a:lstStyle/>
          <a:p>
            <a:r>
              <a:rPr lang="pt-BR" dirty="0" smtClean="0"/>
              <a:t>Acompanhamento </a:t>
            </a:r>
            <a:r>
              <a:rPr lang="pt-BR" dirty="0"/>
              <a:t>na definição </a:t>
            </a:r>
            <a:r>
              <a:rPr lang="pt-BR" dirty="0" smtClean="0"/>
              <a:t>do Documento de Solitação dos Principais Envolvidos;</a:t>
            </a:r>
          </a:p>
          <a:p>
            <a:r>
              <a:rPr lang="pt-BR" dirty="0" smtClean="0"/>
              <a:t>Participação na elaboração do template de apresentação bimestral;</a:t>
            </a:r>
            <a:endParaRPr lang="pt-BR" dirty="0"/>
          </a:p>
          <a:p>
            <a:r>
              <a:rPr lang="pt-BR" dirty="0" smtClean="0"/>
              <a:t> </a:t>
            </a:r>
            <a:r>
              <a:rPr lang="pt-BR" dirty="0"/>
              <a:t>Acompanhamento na criação dos </a:t>
            </a:r>
            <a:r>
              <a:rPr lang="pt-BR" dirty="0" smtClean="0"/>
              <a:t>Casos </a:t>
            </a:r>
            <a:r>
              <a:rPr lang="pt-BR" dirty="0"/>
              <a:t>de </a:t>
            </a:r>
            <a:r>
              <a:rPr lang="pt-BR" dirty="0" smtClean="0"/>
              <a:t>Uso;</a:t>
            </a:r>
            <a:endParaRPr lang="pt-BR" dirty="0"/>
          </a:p>
          <a:p>
            <a:r>
              <a:rPr lang="pt-BR" dirty="0" smtClean="0"/>
              <a:t>Desenvolvimento </a:t>
            </a:r>
            <a:r>
              <a:rPr lang="pt-BR" dirty="0"/>
              <a:t>dos protótipos junto ao João Pedro e Lucas com o acompanhamento dos Analistas e </a:t>
            </a:r>
            <a:r>
              <a:rPr lang="pt-BR" dirty="0" smtClean="0"/>
              <a:t>DBA’s.</a:t>
            </a:r>
            <a:endParaRPr lang="pt-BR" dirty="0"/>
          </a:p>
          <a:p>
            <a:r>
              <a:rPr lang="pt-BR" dirty="0" smtClean="0"/>
              <a:t>Dificuldades</a:t>
            </a:r>
            <a:r>
              <a:rPr lang="pt-BR" dirty="0"/>
              <a:t>: Manipulação da biblioteca rainiday, Manipulação do framework (MDL) na criação de opção de template, complicação no primeiro contato com o Bootstrap.</a:t>
            </a:r>
          </a:p>
          <a:p>
            <a:r>
              <a:rPr lang="pt-BR" dirty="0"/>
              <a:t>Sugestões:  Mais emprenho em aperfeiçoar minhas abilidade de desenvolvimento, para a eleboração de efeitos e design de alto nível. </a:t>
            </a:r>
          </a:p>
          <a:p>
            <a:pPr marL="0" indent="0">
              <a:buNone/>
            </a:pPr>
            <a:endParaRPr lang="pt-BR" dirty="0"/>
          </a:p>
        </p:txBody>
      </p:sp>
    </p:spTree>
    <p:extLst>
      <p:ext uri="{BB962C8B-B14F-4D97-AF65-F5344CB8AC3E}">
        <p14:creationId xmlns:p14="http://schemas.microsoft.com/office/powerpoint/2010/main" val="3551510484"/>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Integrante</a:t>
            </a:r>
          </a:p>
        </p:txBody>
      </p:sp>
      <p:sp>
        <p:nvSpPr>
          <p:cNvPr id="3" name="Marcador de Posição de Conteúdo 2"/>
          <p:cNvSpPr>
            <a:spLocks noGrp="1"/>
          </p:cNvSpPr>
          <p:nvPr>
            <p:ph idx="1"/>
          </p:nvPr>
        </p:nvSpPr>
        <p:spPr/>
        <p:txBody>
          <a:bodyPr/>
          <a:lstStyle/>
          <a:p>
            <a:r>
              <a:rPr lang="pt-BR" dirty="0" smtClean="0"/>
              <a:t>Nome: JOÃO PEDRO DE MATOS BUCHIVIESER</a:t>
            </a:r>
          </a:p>
          <a:p>
            <a:r>
              <a:rPr lang="pt-BR" dirty="0" smtClean="0"/>
              <a:t>Função: DESENVOLVEDOR</a:t>
            </a:r>
            <a:endParaRPr lang="pt-BR" dirty="0"/>
          </a:p>
          <a:p>
            <a:r>
              <a:rPr lang="pt-BR" dirty="0"/>
              <a:t>No que trabalhou</a:t>
            </a:r>
            <a:r>
              <a:rPr lang="pt-BR" dirty="0" smtClean="0"/>
              <a:t>: </a:t>
            </a:r>
            <a:r>
              <a:rPr lang="pt-BR" dirty="0"/>
              <a:t>N</a:t>
            </a:r>
            <a:r>
              <a:rPr lang="pt-BR" dirty="0" smtClean="0"/>
              <a:t>a </a:t>
            </a:r>
            <a:r>
              <a:rPr lang="pt-BR" dirty="0"/>
              <a:t>projeção do template escolhido e nos </a:t>
            </a:r>
            <a:r>
              <a:rPr lang="pt-BR" dirty="0" smtClean="0"/>
              <a:t>protótipos do módulo </a:t>
            </a:r>
            <a:r>
              <a:rPr lang="pt-BR" dirty="0"/>
              <a:t>(PCDs).</a:t>
            </a:r>
          </a:p>
          <a:p>
            <a:r>
              <a:rPr lang="pt-BR" dirty="0" smtClean="0"/>
              <a:t>Dificuldades: </a:t>
            </a:r>
            <a:r>
              <a:rPr lang="pt-BR" dirty="0"/>
              <a:t>N</a:t>
            </a:r>
            <a:r>
              <a:rPr lang="pt-BR" dirty="0" smtClean="0"/>
              <a:t>o </a:t>
            </a:r>
            <a:r>
              <a:rPr lang="pt-BR" dirty="0"/>
              <a:t>template foi um pouco trabalhoso mexer com o </a:t>
            </a:r>
            <a:r>
              <a:rPr lang="pt-BR" dirty="0" smtClean="0"/>
              <a:t>carrossel, </a:t>
            </a:r>
            <a:r>
              <a:rPr lang="pt-BR" dirty="0"/>
              <a:t>as imagens </a:t>
            </a:r>
            <a:r>
              <a:rPr lang="pt-BR" dirty="0" smtClean="0"/>
              <a:t>não </a:t>
            </a:r>
            <a:r>
              <a:rPr lang="pt-BR" dirty="0"/>
              <a:t>centralizavam e </a:t>
            </a:r>
            <a:r>
              <a:rPr lang="pt-BR" dirty="0" smtClean="0"/>
              <a:t>também </a:t>
            </a:r>
            <a:r>
              <a:rPr lang="pt-BR" dirty="0"/>
              <a:t>foi </a:t>
            </a:r>
            <a:r>
              <a:rPr lang="pt-BR" dirty="0" smtClean="0"/>
              <a:t>difícil </a:t>
            </a:r>
            <a:r>
              <a:rPr lang="pt-BR" dirty="0"/>
              <a:t>achar uma paleta de cor do "alerta" que combinasse com a paleta de cor do site. E no </a:t>
            </a:r>
            <a:r>
              <a:rPr lang="pt-BR" dirty="0" smtClean="0"/>
              <a:t>protótipo </a:t>
            </a:r>
            <a:r>
              <a:rPr lang="pt-BR" dirty="0"/>
              <a:t>que </a:t>
            </a:r>
            <a:r>
              <a:rPr lang="pt-BR" dirty="0" smtClean="0"/>
              <a:t>está </a:t>
            </a:r>
            <a:r>
              <a:rPr lang="pt-BR" dirty="0"/>
              <a:t>em andamento </a:t>
            </a:r>
            <a:r>
              <a:rPr lang="pt-BR" dirty="0" smtClean="0"/>
              <a:t>dificuldade em mexer com o bootstrap.</a:t>
            </a:r>
          </a:p>
          <a:p>
            <a:r>
              <a:rPr lang="pt-BR" dirty="0" smtClean="0"/>
              <a:t>Sugestões: Continuar </a:t>
            </a:r>
            <a:r>
              <a:rPr lang="pt-BR" dirty="0"/>
              <a:t>do jeito que meu módulo está trabalhando, pois um está ajudando o outro e todos estão trabalhando e fazendo suas obrigações.</a:t>
            </a:r>
          </a:p>
        </p:txBody>
      </p:sp>
      <p:pic>
        <p:nvPicPr>
          <p:cNvPr id="4" name="Imagem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spTree>
    <p:extLst>
      <p:ext uri="{BB962C8B-B14F-4D97-AF65-F5344CB8AC3E}">
        <p14:creationId xmlns:p14="http://schemas.microsoft.com/office/powerpoint/2010/main" val="2917663456"/>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Integrante</a:t>
            </a:r>
          </a:p>
        </p:txBody>
      </p:sp>
      <p:sp>
        <p:nvSpPr>
          <p:cNvPr id="3" name="Marcador de Posição de Conteúdo 2"/>
          <p:cNvSpPr>
            <a:spLocks noGrp="1"/>
          </p:cNvSpPr>
          <p:nvPr>
            <p:ph idx="1"/>
          </p:nvPr>
        </p:nvSpPr>
        <p:spPr/>
        <p:txBody>
          <a:bodyPr/>
          <a:lstStyle/>
          <a:p>
            <a:r>
              <a:rPr lang="pt-BR" dirty="0" smtClean="0"/>
              <a:t>Nome: LUCAS SOUZA TEIXEIRA</a:t>
            </a:r>
          </a:p>
          <a:p>
            <a:r>
              <a:rPr lang="pt-BR" dirty="0" smtClean="0"/>
              <a:t>Função: DESENVOLVEDOR</a:t>
            </a:r>
            <a:endParaRPr lang="pt-BR" dirty="0"/>
          </a:p>
          <a:p>
            <a:r>
              <a:rPr lang="pt-BR" dirty="0" smtClean="0"/>
              <a:t>No que trabalhou: Desenvolvimento </a:t>
            </a:r>
            <a:r>
              <a:rPr lang="pt-BR" dirty="0"/>
              <a:t>de protótipos de template, logotipo e  elaboração da página padrão de listagem de informações e desenvolvimento inicial dos protótipos baseados nos casos de uso.</a:t>
            </a:r>
          </a:p>
          <a:p>
            <a:r>
              <a:rPr lang="pt-BR" dirty="0" smtClean="0"/>
              <a:t>Dificuldades</a:t>
            </a:r>
            <a:r>
              <a:rPr lang="pt-BR" dirty="0"/>
              <a:t>: Utilização de elementos de linguagens que ainda não tinham sido estudadas </a:t>
            </a:r>
            <a:r>
              <a:rPr lang="pt-BR" dirty="0" smtClean="0"/>
              <a:t>aprofundamente</a:t>
            </a:r>
            <a:r>
              <a:rPr lang="pt-BR" dirty="0"/>
              <a:t>.</a:t>
            </a:r>
          </a:p>
          <a:p>
            <a:r>
              <a:rPr lang="pt-BR" dirty="0"/>
              <a:t>Sugestões: Abordagem de conteúdos não vistos </a:t>
            </a:r>
            <a:r>
              <a:rPr lang="pt-BR" dirty="0" smtClean="0"/>
              <a:t>aprofundamente </a:t>
            </a:r>
            <a:r>
              <a:rPr lang="pt-BR" dirty="0"/>
              <a:t>como </a:t>
            </a:r>
            <a:r>
              <a:rPr lang="pt-BR" dirty="0" smtClean="0"/>
              <a:t>J</a:t>
            </a:r>
            <a:r>
              <a:rPr lang="pt-BR" dirty="0"/>
              <a:t>Q</a:t>
            </a:r>
            <a:r>
              <a:rPr lang="pt-BR" dirty="0" smtClean="0"/>
              <a:t>uery </a:t>
            </a:r>
            <a:r>
              <a:rPr lang="pt-BR" dirty="0"/>
              <a:t>e </a:t>
            </a:r>
            <a:r>
              <a:rPr lang="pt-BR" dirty="0" smtClean="0"/>
              <a:t>JavaScript </a:t>
            </a:r>
            <a:r>
              <a:rPr lang="pt-BR" dirty="0"/>
              <a:t>nas aulas cedidas de aw2.</a:t>
            </a:r>
          </a:p>
          <a:p>
            <a:endParaRPr lang="pt-BR" dirty="0"/>
          </a:p>
        </p:txBody>
      </p:sp>
      <p:pic>
        <p:nvPicPr>
          <p:cNvPr id="4" name="Imagem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spTree>
    <p:extLst>
      <p:ext uri="{BB962C8B-B14F-4D97-AF65-F5344CB8AC3E}">
        <p14:creationId xmlns:p14="http://schemas.microsoft.com/office/powerpoint/2010/main" val="1352333883"/>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Notas dos Integrantes</a:t>
            </a:r>
          </a:p>
        </p:txBody>
      </p:sp>
      <p:graphicFrame>
        <p:nvGraphicFramePr>
          <p:cNvPr id="4" name="Marcador de Posição de Conteúdo 3"/>
          <p:cNvGraphicFramePr>
            <a:graphicFrameLocks noGrp="1"/>
          </p:cNvGraphicFramePr>
          <p:nvPr>
            <p:ph idx="1"/>
            <p:extLst>
              <p:ext uri="{D42A27DB-BD31-4B8C-83A1-F6EECF244321}">
                <p14:modId xmlns:p14="http://schemas.microsoft.com/office/powerpoint/2010/main" val="2634867454"/>
              </p:ext>
            </p:extLst>
          </p:nvPr>
        </p:nvGraphicFramePr>
        <p:xfrm>
          <a:off x="1262063" y="1828800"/>
          <a:ext cx="8594726" cy="1834975"/>
        </p:xfrm>
        <a:graphic>
          <a:graphicData uri="http://schemas.openxmlformats.org/drawingml/2006/table">
            <a:tbl>
              <a:tblPr firstRow="1" bandRow="1">
                <a:tableStyleId>{5C22544A-7EE6-4342-B048-85BDC9FD1C3A}</a:tableStyleId>
              </a:tblPr>
              <a:tblGrid>
                <a:gridCol w="4297363">
                  <a:extLst>
                    <a:ext uri="{9D8B030D-6E8A-4147-A177-3AD203B41FA5}">
                      <a16:colId xmlns:a16="http://schemas.microsoft.com/office/drawing/2014/main" val="2657439897"/>
                    </a:ext>
                  </a:extLst>
                </a:gridCol>
                <a:gridCol w="4297363">
                  <a:extLst>
                    <a:ext uri="{9D8B030D-6E8A-4147-A177-3AD203B41FA5}">
                      <a16:colId xmlns:a16="http://schemas.microsoft.com/office/drawing/2014/main" val="1465474314"/>
                    </a:ext>
                  </a:extLst>
                </a:gridCol>
              </a:tblGrid>
              <a:tr h="366995">
                <a:tc>
                  <a:txBody>
                    <a:bodyPr/>
                    <a:lstStyle/>
                    <a:p>
                      <a:pPr algn="ctr"/>
                      <a:r>
                        <a:rPr lang="pt-BR" dirty="0" smtClean="0"/>
                        <a:t>Integrante</a:t>
                      </a:r>
                      <a:endParaRPr lang="pt-BR" dirty="0"/>
                    </a:p>
                  </a:txBody>
                  <a:tcPr>
                    <a:solidFill>
                      <a:schemeClr val="tx2">
                        <a:lumMod val="75000"/>
                      </a:schemeClr>
                    </a:solidFill>
                  </a:tcPr>
                </a:tc>
                <a:tc>
                  <a:txBody>
                    <a:bodyPr/>
                    <a:lstStyle/>
                    <a:p>
                      <a:pPr algn="ctr"/>
                      <a:r>
                        <a:rPr lang="pt-BR" baseline="0" dirty="0" smtClean="0"/>
                        <a:t>Nota</a:t>
                      </a:r>
                      <a:endParaRPr lang="pt-BR" dirty="0"/>
                    </a:p>
                  </a:txBody>
                  <a:tcPr>
                    <a:solidFill>
                      <a:schemeClr val="tx2">
                        <a:lumMod val="75000"/>
                      </a:schemeClr>
                    </a:solidFill>
                  </a:tcPr>
                </a:tc>
                <a:extLst>
                  <a:ext uri="{0D108BD9-81ED-4DB2-BD59-A6C34878D82A}">
                    <a16:rowId xmlns:a16="http://schemas.microsoft.com/office/drawing/2014/main" val="4119343361"/>
                  </a:ext>
                </a:extLst>
              </a:tr>
              <a:tr h="366995">
                <a:tc>
                  <a:txBody>
                    <a:bodyPr/>
                    <a:lstStyle/>
                    <a:p>
                      <a:r>
                        <a:rPr lang="pt-BR" dirty="0" smtClean="0"/>
                        <a:t>Raquel Cristina</a:t>
                      </a:r>
                      <a:r>
                        <a:rPr lang="pt-BR" baseline="0" dirty="0" smtClean="0"/>
                        <a:t> Gonçalves</a:t>
                      </a:r>
                      <a:endParaRPr lang="pt-BR" dirty="0"/>
                    </a:p>
                  </a:txBody>
                  <a:tcPr/>
                </a:tc>
                <a:tc>
                  <a:txBody>
                    <a:bodyPr/>
                    <a:lstStyle/>
                    <a:p>
                      <a:pPr algn="ctr"/>
                      <a:r>
                        <a:rPr lang="pt-BR" dirty="0" smtClean="0"/>
                        <a:t>9,0</a:t>
                      </a:r>
                      <a:endParaRPr lang="pt-BR" dirty="0"/>
                    </a:p>
                  </a:txBody>
                  <a:tcPr/>
                </a:tc>
                <a:extLst>
                  <a:ext uri="{0D108BD9-81ED-4DB2-BD59-A6C34878D82A}">
                    <a16:rowId xmlns:a16="http://schemas.microsoft.com/office/drawing/2014/main" val="1636805432"/>
                  </a:ext>
                </a:extLst>
              </a:tr>
              <a:tr h="366995">
                <a:tc>
                  <a:txBody>
                    <a:bodyPr/>
                    <a:lstStyle/>
                    <a:p>
                      <a:r>
                        <a:rPr lang="pt-BR" dirty="0" smtClean="0"/>
                        <a:t>Julia Cristina</a:t>
                      </a:r>
                      <a:r>
                        <a:rPr lang="pt-BR" baseline="0" dirty="0" smtClean="0"/>
                        <a:t> de Souza</a:t>
                      </a:r>
                      <a:endParaRPr lang="pt-BR" dirty="0"/>
                    </a:p>
                  </a:txBody>
                  <a:tcPr/>
                </a:tc>
                <a:tc>
                  <a:txBody>
                    <a:bodyPr/>
                    <a:lstStyle/>
                    <a:p>
                      <a:pPr algn="ctr"/>
                      <a:r>
                        <a:rPr lang="pt-BR" dirty="0" smtClean="0"/>
                        <a:t>9,0</a:t>
                      </a:r>
                      <a:endParaRPr lang="pt-BR" dirty="0"/>
                    </a:p>
                  </a:txBody>
                  <a:tcPr/>
                </a:tc>
                <a:extLst>
                  <a:ext uri="{0D108BD9-81ED-4DB2-BD59-A6C34878D82A}">
                    <a16:rowId xmlns:a16="http://schemas.microsoft.com/office/drawing/2014/main" val="2233754424"/>
                  </a:ext>
                </a:extLst>
              </a:tr>
              <a:tr h="366995">
                <a:tc>
                  <a:txBody>
                    <a:bodyPr/>
                    <a:lstStyle/>
                    <a:p>
                      <a:r>
                        <a:rPr lang="pt-BR" dirty="0" smtClean="0"/>
                        <a:t>Grazielle Caroline Sebastião</a:t>
                      </a:r>
                      <a:r>
                        <a:rPr lang="pt-BR" baseline="0" dirty="0" smtClean="0"/>
                        <a:t> Cossa</a:t>
                      </a:r>
                      <a:endParaRPr lang="pt-BR" dirty="0"/>
                    </a:p>
                  </a:txBody>
                  <a:tcPr/>
                </a:tc>
                <a:tc>
                  <a:txBody>
                    <a:bodyPr/>
                    <a:lstStyle/>
                    <a:p>
                      <a:pPr algn="ctr"/>
                      <a:r>
                        <a:rPr lang="pt-BR" dirty="0" smtClean="0"/>
                        <a:t>8,5</a:t>
                      </a:r>
                      <a:endParaRPr lang="pt-BR" dirty="0"/>
                    </a:p>
                  </a:txBody>
                  <a:tcPr/>
                </a:tc>
                <a:extLst>
                  <a:ext uri="{0D108BD9-81ED-4DB2-BD59-A6C34878D82A}">
                    <a16:rowId xmlns:a16="http://schemas.microsoft.com/office/drawing/2014/main" val="841980706"/>
                  </a:ext>
                </a:extLst>
              </a:tr>
              <a:tr h="366995">
                <a:tc>
                  <a:txBody>
                    <a:bodyPr/>
                    <a:lstStyle/>
                    <a:p>
                      <a:r>
                        <a:rPr lang="pt-BR" dirty="0" smtClean="0"/>
                        <a:t>Wictor Batista Parron</a:t>
                      </a:r>
                      <a:endParaRPr lang="pt-BR" dirty="0"/>
                    </a:p>
                  </a:txBody>
                  <a:tcPr/>
                </a:tc>
                <a:tc>
                  <a:txBody>
                    <a:bodyPr/>
                    <a:lstStyle/>
                    <a:p>
                      <a:pPr algn="ctr"/>
                      <a:r>
                        <a:rPr lang="pt-BR" dirty="0" smtClean="0"/>
                        <a:t>7,5</a:t>
                      </a:r>
                      <a:endParaRPr lang="pt-BR" dirty="0"/>
                    </a:p>
                  </a:txBody>
                  <a:tcPr/>
                </a:tc>
                <a:extLst>
                  <a:ext uri="{0D108BD9-81ED-4DB2-BD59-A6C34878D82A}">
                    <a16:rowId xmlns:a16="http://schemas.microsoft.com/office/drawing/2014/main" val="1602292209"/>
                  </a:ext>
                </a:extLst>
              </a:tr>
            </a:tbl>
          </a:graphicData>
        </a:graphic>
      </p:graphicFrame>
      <p:pic>
        <p:nvPicPr>
          <p:cNvPr id="6" name="Imagem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spTree>
    <p:extLst>
      <p:ext uri="{BB962C8B-B14F-4D97-AF65-F5344CB8AC3E}">
        <p14:creationId xmlns:p14="http://schemas.microsoft.com/office/powerpoint/2010/main" val="258405064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262063" y="415834"/>
            <a:ext cx="9692640" cy="929322"/>
          </a:xfrm>
        </p:spPr>
        <p:txBody>
          <a:bodyPr/>
          <a:lstStyle/>
          <a:p>
            <a:r>
              <a:rPr lang="pt-BR" dirty="0"/>
              <a:t>Grupo 01 – Protótipo </a:t>
            </a:r>
            <a:r>
              <a:rPr lang="pt-BR" dirty="0" err="1"/>
              <a:t>Template</a:t>
            </a:r>
            <a:endParaRPr lang="pt-BR" dirty="0"/>
          </a:p>
        </p:txBody>
      </p:sp>
      <p:pic>
        <p:nvPicPr>
          <p:cNvPr id="6" name="Imagem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pic>
        <p:nvPicPr>
          <p:cNvPr id="7" name="Espaço Reservado para Conteúdo 6" descr="prot2.png"/>
          <p:cNvPicPr>
            <a:picLocks noGrp="1" noChangeAspect="1"/>
          </p:cNvPicPr>
          <p:nvPr>
            <p:ph idx="1"/>
          </p:nvPr>
        </p:nvPicPr>
        <p:blipFill>
          <a:blip r:embed="rId3" cstate="print"/>
          <a:stretch>
            <a:fillRect/>
          </a:stretch>
        </p:blipFill>
        <p:spPr>
          <a:xfrm>
            <a:off x="1689681" y="1828800"/>
            <a:ext cx="7739489" cy="4351338"/>
          </a:xfrm>
        </p:spPr>
      </p:pic>
    </p:spTree>
    <p:extLst>
      <p:ext uri="{BB962C8B-B14F-4D97-AF65-F5344CB8AC3E}">
        <p14:creationId xmlns:p14="http://schemas.microsoft.com/office/powerpoint/2010/main" val="3445927436"/>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972312" y="925357"/>
            <a:ext cx="9418320" cy="1066800"/>
          </a:xfrm>
        </p:spPr>
        <p:txBody>
          <a:bodyPr>
            <a:normAutofit/>
          </a:bodyPr>
          <a:lstStyle/>
          <a:p>
            <a:r>
              <a:rPr lang="pt-BR" sz="6000" dirty="0" smtClean="0"/>
              <a:t>MOD03  Medições</a:t>
            </a:r>
            <a:endParaRPr lang="pt-BR" sz="6000" dirty="0"/>
          </a:p>
        </p:txBody>
      </p:sp>
      <p:sp>
        <p:nvSpPr>
          <p:cNvPr id="5" name="Subtítulo 4"/>
          <p:cNvSpPr>
            <a:spLocks noGrp="1"/>
          </p:cNvSpPr>
          <p:nvPr>
            <p:ph type="subTitle" idx="1"/>
          </p:nvPr>
        </p:nvSpPr>
        <p:spPr>
          <a:xfrm>
            <a:off x="1261872" y="2547257"/>
            <a:ext cx="9418320" cy="3709852"/>
          </a:xfrm>
        </p:spPr>
        <p:txBody>
          <a:bodyPr>
            <a:noAutofit/>
          </a:bodyPr>
          <a:lstStyle/>
          <a:p>
            <a:r>
              <a:rPr lang="pt-BR" altLang="zh-CN" dirty="0">
                <a:solidFill>
                  <a:srgbClr val="BFBFBF"/>
                </a:solidFill>
              </a:rPr>
              <a:t>Wesley Franco Zimmer - Analista</a:t>
            </a:r>
          </a:p>
          <a:p>
            <a:r>
              <a:rPr lang="pt-BR" altLang="zh-CN" dirty="0">
                <a:solidFill>
                  <a:srgbClr val="BFBFBF"/>
                </a:solidFill>
              </a:rPr>
              <a:t>Mariana Gutierres - Analista</a:t>
            </a:r>
          </a:p>
          <a:p>
            <a:r>
              <a:rPr lang="pt-BR" altLang="zh-CN" dirty="0">
                <a:solidFill>
                  <a:srgbClr val="BFBFBF"/>
                </a:solidFill>
              </a:rPr>
              <a:t>Sabrina Bonini - DBA</a:t>
            </a:r>
          </a:p>
          <a:p>
            <a:r>
              <a:rPr lang="pt-BR" altLang="zh-CN" dirty="0">
                <a:solidFill>
                  <a:srgbClr val="BFBFBF"/>
                </a:solidFill>
              </a:rPr>
              <a:t>Daniel Gabriel de Oliveira - DBA</a:t>
            </a:r>
          </a:p>
          <a:p>
            <a:r>
              <a:rPr lang="pt-BR" altLang="zh-CN" dirty="0">
                <a:solidFill>
                  <a:srgbClr val="BFBFBF"/>
                </a:solidFill>
              </a:rPr>
              <a:t>Samuel da Silva - Desenvolvedor</a:t>
            </a:r>
          </a:p>
          <a:p>
            <a:r>
              <a:rPr lang="pt-BR" altLang="zh-CN" dirty="0">
                <a:solidFill>
                  <a:srgbClr val="BFBFBF"/>
                </a:solidFill>
              </a:rPr>
              <a:t>Rafael Braganholi – Desenvolvedor</a:t>
            </a:r>
          </a:p>
          <a:p>
            <a:r>
              <a:rPr lang="pt-BR" altLang="zh-CN" dirty="0">
                <a:solidFill>
                  <a:srgbClr val="BFBFBF"/>
                </a:solidFill>
              </a:rPr>
              <a:t>Victor Zanelo - Desenvolvedor</a:t>
            </a:r>
          </a:p>
          <a:p>
            <a:endParaRPr lang="pt-BR" dirty="0"/>
          </a:p>
          <a:p>
            <a:endParaRPr lang="pt-BR" dirty="0">
              <a:latin typeface="Calibri" panose="020F0502020204030204" pitchFamily="34" charset="0"/>
            </a:endParaRPr>
          </a:p>
          <a:p>
            <a:endParaRPr lang="pt-BR" dirty="0">
              <a:latin typeface="Calibri" panose="020F0502020204030204" pitchFamily="34" charset="0"/>
            </a:endParaRPr>
          </a:p>
        </p:txBody>
      </p:sp>
      <p:pic>
        <p:nvPicPr>
          <p:cNvPr id="6" name="Imagem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616440" y="202692"/>
            <a:ext cx="2383141" cy="1445330"/>
          </a:xfrm>
          <a:prstGeom prst="rect">
            <a:avLst/>
          </a:prstGeom>
        </p:spPr>
      </p:pic>
    </p:spTree>
    <p:extLst>
      <p:ext uri="{BB962C8B-B14F-4D97-AF65-F5344CB8AC3E}">
        <p14:creationId xmlns:p14="http://schemas.microsoft.com/office/powerpoint/2010/main" val="269373213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ítulo 1"/>
          <p:cNvSpPr>
            <a:spLocks noGrp="1" noChangeArrowheads="1"/>
          </p:cNvSpPr>
          <p:nvPr>
            <p:ph type="title" idx="4294967295"/>
          </p:nvPr>
        </p:nvSpPr>
        <p:spPr/>
        <p:txBody>
          <a:bodyPr/>
          <a:lstStyle/>
          <a:p>
            <a:pPr eaLnBrk="1" hangingPunct="1"/>
            <a:r>
              <a:rPr lang="pt-BR" altLang="zh-CN" smtClean="0"/>
              <a:t>Documento de Visão - Introdução</a:t>
            </a:r>
          </a:p>
        </p:txBody>
      </p:sp>
      <p:pic>
        <p:nvPicPr>
          <p:cNvPr id="16387" name="Imagem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47450" y="69850"/>
            <a:ext cx="800100"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8" name="Marcador de Posição de Conteúdo 4"/>
          <p:cNvSpPr>
            <a:spLocks noGrp="1" noChangeArrowheads="1"/>
          </p:cNvSpPr>
          <p:nvPr>
            <p:ph idx="4294967295"/>
          </p:nvPr>
        </p:nvSpPr>
        <p:spPr/>
        <p:txBody>
          <a:bodyPr/>
          <a:lstStyle/>
          <a:p>
            <a:pPr eaLnBrk="1" hangingPunct="1"/>
            <a:endParaRPr lang="pt-BR" altLang="zh-CN" smtClean="0"/>
          </a:p>
          <a:p>
            <a:pPr eaLnBrk="1" hangingPunct="1"/>
            <a:endParaRPr lang="pt-BR" altLang="zh-CN" smtClean="0"/>
          </a:p>
          <a:p>
            <a:pPr eaLnBrk="1" hangingPunct="1"/>
            <a:r>
              <a:rPr lang="pt-BR" altLang="zh-CN" smtClean="0"/>
              <a:t>O projeto Indra consiste em uma plataforma Web que propiciará informações climáticas, adquiridas através de Plataformas de Coleta de Dados, para a população.</a:t>
            </a:r>
          </a:p>
          <a:p>
            <a:pPr eaLnBrk="1" hangingPunct="1"/>
            <a:endParaRPr lang="pt-BR" altLang="zh-CN" smtClean="0"/>
          </a:p>
          <a:p>
            <a:pPr eaLnBrk="1" hangingPunct="1"/>
            <a:r>
              <a:rPr lang="pt-BR" altLang="zh-CN" smtClean="0"/>
              <a:t>Neste documento coletamos e documentamos todas as informações e dados necessários para atender as necessidades do módulo 3, que consiste no monitoramento, gestão e validação de dados recebidos das PCDs.</a:t>
            </a:r>
          </a:p>
          <a:p>
            <a:pPr eaLnBrk="1" hangingPunct="1"/>
            <a:endParaRPr lang="pt-BR" altLang="zh-CN" smtClean="0"/>
          </a:p>
        </p:txBody>
      </p:sp>
    </p:spTree>
    <p:extLst>
      <p:ext uri="{BB962C8B-B14F-4D97-AF65-F5344CB8AC3E}">
        <p14:creationId xmlns:p14="http://schemas.microsoft.com/office/powerpoint/2010/main" val="4104490931"/>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ítulo 1"/>
          <p:cNvSpPr>
            <a:spLocks noGrp="1" noChangeArrowheads="1"/>
          </p:cNvSpPr>
          <p:nvPr>
            <p:ph type="title" idx="4294967295"/>
          </p:nvPr>
        </p:nvSpPr>
        <p:spPr/>
        <p:txBody>
          <a:bodyPr/>
          <a:lstStyle/>
          <a:p>
            <a:pPr eaLnBrk="1" hangingPunct="1"/>
            <a:r>
              <a:rPr lang="pt-BR" altLang="zh-CN" sz="4000" smtClean="0"/>
              <a:t>Documento de Visão - Posicionamento</a:t>
            </a:r>
          </a:p>
        </p:txBody>
      </p:sp>
      <p:pic>
        <p:nvPicPr>
          <p:cNvPr id="20483" name="Imagem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47450" y="69850"/>
            <a:ext cx="800100"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2" name="Marcador de Posição de Conteúdo 4"/>
          <p:cNvSpPr>
            <a:spLocks noGrp="1" noChangeArrowheads="1"/>
          </p:cNvSpPr>
          <p:nvPr>
            <p:ph idx="4294967295"/>
          </p:nvPr>
        </p:nvSpPr>
        <p:spPr/>
        <p:txBody>
          <a:bodyPr/>
          <a:lstStyle/>
          <a:p>
            <a:pPr marL="0" indent="0" eaLnBrk="1" hangingPunct="1"/>
            <a:endParaRPr lang="pt-BR" altLang="zh-CN" smtClean="0"/>
          </a:p>
          <a:p>
            <a:pPr marL="0" indent="0" eaLnBrk="1" hangingPunct="1">
              <a:buFont typeface="Arial" panose="020B0604020202020204" pitchFamily="34" charset="0"/>
              <a:buNone/>
            </a:pPr>
            <a:endParaRPr lang="pt-BR" altLang="zh-CN" smtClean="0"/>
          </a:p>
        </p:txBody>
      </p:sp>
      <p:graphicFrame>
        <p:nvGraphicFramePr>
          <p:cNvPr id="2" name="Tabela 1"/>
          <p:cNvGraphicFramePr>
            <a:graphicFrameLocks noGrp="1"/>
          </p:cNvGraphicFramePr>
          <p:nvPr/>
        </p:nvGraphicFramePr>
        <p:xfrm>
          <a:off x="1262063" y="2119313"/>
          <a:ext cx="8293100" cy="3582987"/>
        </p:xfrm>
        <a:graphic>
          <a:graphicData uri="http://schemas.openxmlformats.org/drawingml/2006/table">
            <a:tbl>
              <a:tblPr firstRow="1" bandRow="1">
                <a:tableStyleId>{5C22544A-7EE6-4342-B048-85BDC9FD1C3A}</a:tableStyleId>
              </a:tblPr>
              <a:tblGrid>
                <a:gridCol w="1526800">
                  <a:extLst>
                    <a:ext uri="{9D8B030D-6E8A-4147-A177-3AD203B41FA5}">
                      <a16:colId xmlns:a16="http://schemas.microsoft.com/office/drawing/2014/main" val="4048539955"/>
                    </a:ext>
                  </a:extLst>
                </a:gridCol>
                <a:gridCol w="6766300">
                  <a:extLst>
                    <a:ext uri="{9D8B030D-6E8A-4147-A177-3AD203B41FA5}">
                      <a16:colId xmlns:a16="http://schemas.microsoft.com/office/drawing/2014/main" val="1205823121"/>
                    </a:ext>
                  </a:extLst>
                </a:gridCol>
              </a:tblGrid>
              <a:tr h="394605">
                <a:tc gridSpan="2">
                  <a:txBody>
                    <a:bodyPr/>
                    <a:lstStyle/>
                    <a:p>
                      <a:pPr algn="ctr">
                        <a:lnSpc>
                          <a:spcPct val="100000"/>
                        </a:lnSpc>
                      </a:pPr>
                      <a:r>
                        <a:rPr lang="pt-BR" sz="1800" dirty="0" smtClean="0"/>
                        <a:t>Descrição do Problema</a:t>
                      </a:r>
                      <a:endParaRPr lang="pt-BR" sz="1800" dirty="0"/>
                    </a:p>
                  </a:txBody>
                  <a:tcPr marL="91436" marR="91436" marT="45735" marB="457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1D2843"/>
                    </a:solidFill>
                  </a:tcPr>
                </a:tc>
                <a:tc hMerge="1">
                  <a:txBody>
                    <a:bodyPr/>
                    <a:lstStyle/>
                    <a:p>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1D2843"/>
                    </a:solidFill>
                  </a:tcPr>
                </a:tc>
                <a:extLst>
                  <a:ext uri="{0D108BD9-81ED-4DB2-BD59-A6C34878D82A}">
                    <a16:rowId xmlns:a16="http://schemas.microsoft.com/office/drawing/2014/main" val="1552245594"/>
                  </a:ext>
                </a:extLst>
              </a:tr>
              <a:tr h="853727">
                <a:tc>
                  <a:txBody>
                    <a:bodyPr/>
                    <a:lstStyle/>
                    <a:p>
                      <a:pPr marL="45720">
                        <a:lnSpc>
                          <a:spcPct val="100000"/>
                        </a:lnSpc>
                        <a:spcAft>
                          <a:spcPts val="600"/>
                        </a:spcAft>
                      </a:pPr>
                      <a:endParaRPr lang="pt-BR" sz="1800" kern="1200" dirty="0" smtClean="0">
                        <a:solidFill>
                          <a:schemeClr val="dk1"/>
                        </a:solidFill>
                        <a:effectLst/>
                        <a:latin typeface="+mn-lt"/>
                        <a:ea typeface="+mn-ea"/>
                        <a:cs typeface="+mn-cs"/>
                      </a:endParaRPr>
                    </a:p>
                    <a:p>
                      <a:pPr marL="45720" algn="ctr">
                        <a:lnSpc>
                          <a:spcPct val="100000"/>
                        </a:lnSpc>
                        <a:spcAft>
                          <a:spcPts val="600"/>
                        </a:spcAft>
                      </a:pPr>
                      <a:r>
                        <a:rPr lang="pt-BR" sz="1800" kern="1200" dirty="0" smtClean="0">
                          <a:solidFill>
                            <a:schemeClr val="dk1"/>
                          </a:solidFill>
                          <a:effectLst/>
                          <a:latin typeface="+mn-lt"/>
                          <a:ea typeface="+mn-ea"/>
                          <a:cs typeface="+mn-cs"/>
                        </a:rPr>
                        <a:t>O problema</a:t>
                      </a:r>
                    </a:p>
                    <a:p>
                      <a:pPr marL="45720">
                        <a:lnSpc>
                          <a:spcPct val="100000"/>
                        </a:lnSpc>
                        <a:spcAft>
                          <a:spcPts val="600"/>
                        </a:spcAft>
                      </a:pPr>
                      <a:endParaRPr lang="pt-BR" sz="1000" dirty="0">
                        <a:effectLst/>
                        <a:latin typeface="Times New Roman" panose="02020603050405020304" pitchFamily="18" charset="0"/>
                        <a:ea typeface="Times New Roman" panose="02020603050405020304" pitchFamily="18" charset="0"/>
                      </a:endParaRPr>
                    </a:p>
                  </a:txBody>
                  <a:tcPr marL="68577" marR="6857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just">
                        <a:lnSpc>
                          <a:spcPct val="100000"/>
                        </a:lnSpc>
                        <a:spcAft>
                          <a:spcPts val="600"/>
                        </a:spcAft>
                        <a:tabLst>
                          <a:tab pos="342900" algn="l"/>
                          <a:tab pos="800100" algn="l"/>
                        </a:tabLst>
                      </a:pPr>
                      <a:r>
                        <a:rPr lang="pt-BR" sz="1800" kern="1200" dirty="0" smtClean="0">
                          <a:solidFill>
                            <a:schemeClr val="dk1"/>
                          </a:solidFill>
                          <a:effectLst/>
                          <a:latin typeface="+mn-lt"/>
                          <a:ea typeface="+mn-ea"/>
                          <a:cs typeface="+mn-cs"/>
                        </a:rPr>
                        <a:t>Falta de um espaço para informar a população sobre as medições climáticas que podem ser uteis para evitar catástrofes.</a:t>
                      </a:r>
                      <a:endParaRPr lang="pt-BR" sz="1000" b="1" dirty="0">
                        <a:effectLst/>
                        <a:latin typeface="Times New Roman" panose="02020603050405020304" pitchFamily="18" charset="0"/>
                        <a:ea typeface="Times New Roman" panose="02020603050405020304" pitchFamily="18" charset="0"/>
                      </a:endParaRPr>
                    </a:p>
                  </a:txBody>
                  <a:tcPr marL="68577" marR="6857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310592765"/>
                  </a:ext>
                </a:extLst>
              </a:tr>
              <a:tr h="755709">
                <a:tc>
                  <a:txBody>
                    <a:bodyPr/>
                    <a:lstStyle/>
                    <a:p>
                      <a:pPr marL="45720" algn="ctr">
                        <a:lnSpc>
                          <a:spcPct val="100000"/>
                        </a:lnSpc>
                        <a:spcAft>
                          <a:spcPts val="600"/>
                        </a:spcAft>
                      </a:pPr>
                      <a:endParaRPr lang="fr-FR" sz="1800" kern="1200" dirty="0" smtClean="0">
                        <a:solidFill>
                          <a:schemeClr val="dk1"/>
                        </a:solidFill>
                        <a:effectLst/>
                        <a:latin typeface="+mn-lt"/>
                        <a:ea typeface="+mn-ea"/>
                        <a:cs typeface="+mn-cs"/>
                      </a:endParaRPr>
                    </a:p>
                    <a:p>
                      <a:pPr marL="45720" algn="ctr">
                        <a:lnSpc>
                          <a:spcPct val="100000"/>
                        </a:lnSpc>
                        <a:spcAft>
                          <a:spcPts val="600"/>
                        </a:spcAft>
                      </a:pPr>
                      <a:r>
                        <a:rPr lang="fr-FR" sz="1800" kern="1200" dirty="0" err="1" smtClean="0">
                          <a:solidFill>
                            <a:schemeClr val="dk1"/>
                          </a:solidFill>
                          <a:effectLst/>
                          <a:latin typeface="+mn-lt"/>
                          <a:ea typeface="+mn-ea"/>
                          <a:cs typeface="+mn-cs"/>
                        </a:rPr>
                        <a:t>Afeta</a:t>
                      </a:r>
                      <a:endParaRPr lang="pt-BR" sz="1000" dirty="0">
                        <a:effectLst/>
                        <a:latin typeface="Times New Roman" panose="02020603050405020304" pitchFamily="18" charset="0"/>
                        <a:ea typeface="Times New Roman" panose="02020603050405020304" pitchFamily="18" charset="0"/>
                      </a:endParaRPr>
                    </a:p>
                  </a:txBody>
                  <a:tcPr marL="68577" marR="6857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just">
                        <a:lnSpc>
                          <a:spcPct val="100000"/>
                        </a:lnSpc>
                        <a:spcAft>
                          <a:spcPts val="600"/>
                        </a:spcAft>
                        <a:tabLst>
                          <a:tab pos="342900" algn="l"/>
                          <a:tab pos="800100" algn="l"/>
                        </a:tabLst>
                      </a:pPr>
                      <a:endParaRPr lang="pt-BR" sz="1800" kern="1200" dirty="0" smtClean="0">
                        <a:solidFill>
                          <a:schemeClr val="dk1"/>
                        </a:solidFill>
                        <a:effectLst/>
                        <a:latin typeface="+mn-lt"/>
                        <a:ea typeface="+mn-ea"/>
                        <a:cs typeface="+mn-cs"/>
                      </a:endParaRPr>
                    </a:p>
                    <a:p>
                      <a:pPr algn="just">
                        <a:lnSpc>
                          <a:spcPct val="100000"/>
                        </a:lnSpc>
                        <a:spcAft>
                          <a:spcPts val="600"/>
                        </a:spcAft>
                        <a:tabLst>
                          <a:tab pos="342900" algn="l"/>
                          <a:tab pos="800100" algn="l"/>
                        </a:tabLst>
                      </a:pPr>
                      <a:r>
                        <a:rPr lang="pt-BR" sz="1800" kern="1200" dirty="0" smtClean="0">
                          <a:solidFill>
                            <a:schemeClr val="dk1"/>
                          </a:solidFill>
                          <a:effectLst/>
                          <a:latin typeface="+mn-lt"/>
                          <a:ea typeface="+mn-ea"/>
                          <a:cs typeface="+mn-cs"/>
                        </a:rPr>
                        <a:t>As pessoas que vivem em regiões de maior riscos.</a:t>
                      </a:r>
                      <a:endParaRPr lang="pt-BR" sz="1000" b="1" dirty="0">
                        <a:effectLst/>
                        <a:latin typeface="Times New Roman" panose="02020603050405020304" pitchFamily="18" charset="0"/>
                        <a:ea typeface="Times New Roman" panose="02020603050405020304" pitchFamily="18" charset="0"/>
                      </a:endParaRPr>
                    </a:p>
                  </a:txBody>
                  <a:tcPr marL="68577" marR="6857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927073618"/>
                  </a:ext>
                </a:extLst>
              </a:tr>
              <a:tr h="755709">
                <a:tc>
                  <a:txBody>
                    <a:bodyPr/>
                    <a:lstStyle/>
                    <a:p>
                      <a:pPr marL="45720" algn="ctr">
                        <a:lnSpc>
                          <a:spcPct val="100000"/>
                        </a:lnSpc>
                        <a:spcAft>
                          <a:spcPts val="600"/>
                        </a:spcAft>
                      </a:pPr>
                      <a:r>
                        <a:rPr lang="fr-FR" sz="1800" kern="1200" dirty="0" smtClean="0">
                          <a:solidFill>
                            <a:schemeClr val="dk1"/>
                          </a:solidFill>
                          <a:effectLst/>
                          <a:latin typeface="+mn-lt"/>
                          <a:ea typeface="+mn-ea"/>
                          <a:cs typeface="+mn-cs"/>
                        </a:rPr>
                        <a:t>O </a:t>
                      </a:r>
                      <a:r>
                        <a:rPr lang="fr-FR" sz="1800" kern="1200" dirty="0" err="1" smtClean="0">
                          <a:solidFill>
                            <a:schemeClr val="dk1"/>
                          </a:solidFill>
                          <a:effectLst/>
                          <a:latin typeface="+mn-lt"/>
                          <a:ea typeface="+mn-ea"/>
                          <a:cs typeface="+mn-cs"/>
                        </a:rPr>
                        <a:t>seu</a:t>
                      </a:r>
                      <a:r>
                        <a:rPr lang="fr-FR" sz="1800" kern="1200" dirty="0" smtClean="0">
                          <a:solidFill>
                            <a:schemeClr val="dk1"/>
                          </a:solidFill>
                          <a:effectLst/>
                          <a:latin typeface="+mn-lt"/>
                          <a:ea typeface="+mn-ea"/>
                          <a:cs typeface="+mn-cs"/>
                        </a:rPr>
                        <a:t> </a:t>
                      </a:r>
                      <a:r>
                        <a:rPr lang="fr-FR" sz="1800" kern="1200" dirty="0" err="1" smtClean="0">
                          <a:solidFill>
                            <a:schemeClr val="dk1"/>
                          </a:solidFill>
                          <a:effectLst/>
                          <a:latin typeface="+mn-lt"/>
                          <a:ea typeface="+mn-ea"/>
                          <a:cs typeface="+mn-cs"/>
                        </a:rPr>
                        <a:t>impacto</a:t>
                      </a:r>
                      <a:r>
                        <a:rPr lang="fr-FR" sz="1800" kern="1200" dirty="0" smtClean="0">
                          <a:solidFill>
                            <a:schemeClr val="dk1"/>
                          </a:solidFill>
                          <a:effectLst/>
                          <a:latin typeface="+mn-lt"/>
                          <a:ea typeface="+mn-ea"/>
                          <a:cs typeface="+mn-cs"/>
                        </a:rPr>
                        <a:t> é</a:t>
                      </a:r>
                      <a:endParaRPr lang="pt-BR" sz="1000" dirty="0">
                        <a:effectLst/>
                        <a:latin typeface="Times New Roman" panose="02020603050405020304" pitchFamily="18" charset="0"/>
                        <a:ea typeface="Times New Roman" panose="02020603050405020304" pitchFamily="18" charset="0"/>
                      </a:endParaRPr>
                    </a:p>
                  </a:txBody>
                  <a:tcPr marL="68577" marR="6857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just">
                        <a:lnSpc>
                          <a:spcPct val="100000"/>
                        </a:lnSpc>
                        <a:spcAft>
                          <a:spcPts val="600"/>
                        </a:spcAft>
                        <a:tabLst>
                          <a:tab pos="342900" algn="l"/>
                          <a:tab pos="800100" algn="l"/>
                        </a:tabLst>
                      </a:pPr>
                      <a:r>
                        <a:rPr lang="pt-BR" sz="1800" kern="1200" dirty="0" smtClean="0">
                          <a:solidFill>
                            <a:schemeClr val="dk1"/>
                          </a:solidFill>
                          <a:effectLst/>
                          <a:latin typeface="+mn-lt"/>
                          <a:ea typeface="+mn-ea"/>
                          <a:cs typeface="+mn-cs"/>
                        </a:rPr>
                        <a:t>Essas </a:t>
                      </a:r>
                      <a:r>
                        <a:rPr lang="pt-BR" sz="1800" kern="1200" dirty="0">
                          <a:solidFill>
                            <a:schemeClr val="dk1"/>
                          </a:solidFill>
                          <a:effectLst/>
                          <a:latin typeface="+mn-lt"/>
                          <a:ea typeface="+mn-ea"/>
                          <a:cs typeface="+mn-cs"/>
                        </a:rPr>
                        <a:t>pessoas sofrem com impactos naturais que poderiam ser previnidos.</a:t>
                      </a:r>
                    </a:p>
                  </a:txBody>
                  <a:tcPr marL="68577" marR="6857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847815458"/>
                  </a:ext>
                </a:extLst>
              </a:tr>
              <a:tr h="823237">
                <a:tc>
                  <a:txBody>
                    <a:bodyPr/>
                    <a:lstStyle/>
                    <a:p>
                      <a:pPr marL="45720" algn="ctr">
                        <a:lnSpc>
                          <a:spcPct val="100000"/>
                        </a:lnSpc>
                        <a:spcAft>
                          <a:spcPts val="600"/>
                        </a:spcAft>
                      </a:pPr>
                      <a:r>
                        <a:rPr lang="en-US" sz="1800" kern="1200" dirty="0" smtClean="0">
                          <a:solidFill>
                            <a:schemeClr val="dk1"/>
                          </a:solidFill>
                          <a:effectLst/>
                          <a:latin typeface="+mn-lt"/>
                          <a:ea typeface="+mn-ea"/>
                          <a:cs typeface="+mn-cs"/>
                        </a:rPr>
                        <a:t>Uma boa </a:t>
                      </a:r>
                      <a:r>
                        <a:rPr lang="en-US" sz="1800" kern="1200" dirty="0" err="1" smtClean="0">
                          <a:solidFill>
                            <a:schemeClr val="dk1"/>
                          </a:solidFill>
                          <a:effectLst/>
                          <a:latin typeface="+mn-lt"/>
                          <a:ea typeface="+mn-ea"/>
                          <a:cs typeface="+mn-cs"/>
                        </a:rPr>
                        <a:t>solução</a:t>
                      </a:r>
                      <a:r>
                        <a:rPr lang="en-US" sz="1800" kern="1200" dirty="0" smtClean="0">
                          <a:solidFill>
                            <a:schemeClr val="dk1"/>
                          </a:solidFill>
                          <a:effectLst/>
                          <a:latin typeface="+mn-lt"/>
                          <a:ea typeface="+mn-ea"/>
                          <a:cs typeface="+mn-cs"/>
                        </a:rPr>
                        <a:t> </a:t>
                      </a:r>
                      <a:r>
                        <a:rPr lang="en-US" sz="1800" kern="1200" dirty="0" err="1" smtClean="0">
                          <a:solidFill>
                            <a:schemeClr val="dk1"/>
                          </a:solidFill>
                          <a:effectLst/>
                          <a:latin typeface="+mn-lt"/>
                          <a:ea typeface="+mn-ea"/>
                          <a:cs typeface="+mn-cs"/>
                        </a:rPr>
                        <a:t>seria</a:t>
                      </a:r>
                      <a:endParaRPr lang="pt-BR" sz="1000" dirty="0">
                        <a:effectLst/>
                        <a:latin typeface="Times New Roman" panose="02020603050405020304" pitchFamily="18" charset="0"/>
                        <a:ea typeface="Times New Roman" panose="02020603050405020304" pitchFamily="18" charset="0"/>
                      </a:endParaRPr>
                    </a:p>
                  </a:txBody>
                  <a:tcPr marL="68577" marR="6857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just">
                        <a:lnSpc>
                          <a:spcPct val="100000"/>
                        </a:lnSpc>
                        <a:spcAft>
                          <a:spcPts val="600"/>
                        </a:spcAft>
                        <a:tabLst>
                          <a:tab pos="342900" algn="l"/>
                          <a:tab pos="800100" algn="l"/>
                        </a:tabLst>
                      </a:pPr>
                      <a:r>
                        <a:rPr lang="pt-BR" sz="1800" kern="1200" dirty="0" smtClean="0">
                          <a:solidFill>
                            <a:schemeClr val="dk1"/>
                          </a:solidFill>
                          <a:effectLst/>
                          <a:latin typeface="+mn-lt"/>
                          <a:ea typeface="+mn-ea"/>
                          <a:cs typeface="+mn-cs"/>
                        </a:rPr>
                        <a:t>Desenvolver e implementar uma plataforma de acesso público para informar a população sofre fatores e mudanças climaticas.</a:t>
                      </a:r>
                      <a:endParaRPr lang="pt-BR" sz="1800" kern="1200" dirty="0">
                        <a:solidFill>
                          <a:schemeClr val="dk1"/>
                        </a:solidFill>
                        <a:effectLst/>
                        <a:latin typeface="+mn-lt"/>
                        <a:ea typeface="+mn-ea"/>
                        <a:cs typeface="+mn-cs"/>
                      </a:endParaRPr>
                    </a:p>
                  </a:txBody>
                  <a:tcPr marL="68577" marR="6857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38477567"/>
                  </a:ext>
                </a:extLst>
              </a:tr>
            </a:tbl>
          </a:graphicData>
        </a:graphic>
      </p:graphicFrame>
    </p:spTree>
    <p:extLst>
      <p:ext uri="{BB962C8B-B14F-4D97-AF65-F5344CB8AC3E}">
        <p14:creationId xmlns:p14="http://schemas.microsoft.com/office/powerpoint/2010/main" val="188809414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20483"/>
                                        </p:tgtEl>
                                        <p:attrNameLst>
                                          <p:attrName>r</p:attrName>
                                        </p:attrNameLst>
                                      </p:cBhvr>
                                    </p:animRot>
                                    <p:animRot by="-240000">
                                      <p:cBhvr>
                                        <p:cTn id="7" dur="200" fill="hold">
                                          <p:stCondLst>
                                            <p:cond delay="200"/>
                                          </p:stCondLst>
                                        </p:cTn>
                                        <p:tgtEl>
                                          <p:spTgt spid="20483"/>
                                        </p:tgtEl>
                                        <p:attrNameLst>
                                          <p:attrName>r</p:attrName>
                                        </p:attrNameLst>
                                      </p:cBhvr>
                                    </p:animRot>
                                    <p:animRot by="240000">
                                      <p:cBhvr>
                                        <p:cTn id="8" dur="200" fill="hold">
                                          <p:stCondLst>
                                            <p:cond delay="400"/>
                                          </p:stCondLst>
                                        </p:cTn>
                                        <p:tgtEl>
                                          <p:spTgt spid="20483"/>
                                        </p:tgtEl>
                                        <p:attrNameLst>
                                          <p:attrName>r</p:attrName>
                                        </p:attrNameLst>
                                      </p:cBhvr>
                                    </p:animRot>
                                    <p:animRot by="-240000">
                                      <p:cBhvr>
                                        <p:cTn id="9" dur="200" fill="hold">
                                          <p:stCondLst>
                                            <p:cond delay="600"/>
                                          </p:stCondLst>
                                        </p:cTn>
                                        <p:tgtEl>
                                          <p:spTgt spid="20483"/>
                                        </p:tgtEl>
                                        <p:attrNameLst>
                                          <p:attrName>r</p:attrName>
                                        </p:attrNameLst>
                                      </p:cBhvr>
                                    </p:animRot>
                                    <p:animRot by="120000">
                                      <p:cBhvr>
                                        <p:cTn id="10" dur="200" fill="hold">
                                          <p:stCondLst>
                                            <p:cond delay="800"/>
                                          </p:stCondLst>
                                        </p:cTn>
                                        <p:tgtEl>
                                          <p:spTgt spid="2048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ítulo 1"/>
          <p:cNvSpPr>
            <a:spLocks noGrp="1" noChangeArrowheads="1"/>
          </p:cNvSpPr>
          <p:nvPr>
            <p:ph type="title" idx="4294967295"/>
          </p:nvPr>
        </p:nvSpPr>
        <p:spPr>
          <a:xfrm>
            <a:off x="1262063" y="365125"/>
            <a:ext cx="9691687" cy="839788"/>
          </a:xfrm>
        </p:spPr>
        <p:txBody>
          <a:bodyPr/>
          <a:lstStyle/>
          <a:p>
            <a:pPr eaLnBrk="1" hangingPunct="1"/>
            <a:r>
              <a:rPr lang="pt-BR" altLang="zh-CN" sz="4000" smtClean="0"/>
              <a:t>Documento de Visão - Posicionamento</a:t>
            </a:r>
          </a:p>
        </p:txBody>
      </p:sp>
      <p:pic>
        <p:nvPicPr>
          <p:cNvPr id="20483" name="Imagem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47450" y="69850"/>
            <a:ext cx="800100"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6" name="Marcador de Posição de Conteúdo 4"/>
          <p:cNvSpPr>
            <a:spLocks noGrp="1" noChangeArrowheads="1"/>
          </p:cNvSpPr>
          <p:nvPr>
            <p:ph idx="4294967295"/>
          </p:nvPr>
        </p:nvSpPr>
        <p:spPr/>
        <p:txBody>
          <a:bodyPr/>
          <a:lstStyle/>
          <a:p>
            <a:pPr marL="0" indent="0" eaLnBrk="1" hangingPunct="1"/>
            <a:endParaRPr lang="pt-BR" altLang="zh-CN" smtClean="0"/>
          </a:p>
          <a:p>
            <a:pPr marL="0" indent="0" eaLnBrk="1" hangingPunct="1">
              <a:buFont typeface="Arial" panose="020B0604020202020204" pitchFamily="34" charset="0"/>
              <a:buNone/>
            </a:pPr>
            <a:endParaRPr lang="pt-BR" altLang="zh-CN" smtClean="0"/>
          </a:p>
        </p:txBody>
      </p:sp>
      <p:graphicFrame>
        <p:nvGraphicFramePr>
          <p:cNvPr id="2" name="Tabela 1"/>
          <p:cNvGraphicFramePr>
            <a:graphicFrameLocks noGrp="1"/>
          </p:cNvGraphicFramePr>
          <p:nvPr/>
        </p:nvGraphicFramePr>
        <p:xfrm>
          <a:off x="1262063" y="1204913"/>
          <a:ext cx="8988425" cy="5341937"/>
        </p:xfrm>
        <a:graphic>
          <a:graphicData uri="http://schemas.openxmlformats.org/drawingml/2006/table">
            <a:tbl>
              <a:tblPr firstRow="1" bandRow="1">
                <a:tableStyleId>{5C22544A-7EE6-4342-B048-85BDC9FD1C3A}</a:tableStyleId>
              </a:tblPr>
              <a:tblGrid>
                <a:gridCol w="2365623">
                  <a:extLst>
                    <a:ext uri="{9D8B030D-6E8A-4147-A177-3AD203B41FA5}">
                      <a16:colId xmlns:a16="http://schemas.microsoft.com/office/drawing/2014/main" val="4048539955"/>
                    </a:ext>
                  </a:extLst>
                </a:gridCol>
                <a:gridCol w="6622802">
                  <a:extLst>
                    <a:ext uri="{9D8B030D-6E8A-4147-A177-3AD203B41FA5}">
                      <a16:colId xmlns:a16="http://schemas.microsoft.com/office/drawing/2014/main" val="1205823121"/>
                    </a:ext>
                  </a:extLst>
                </a:gridCol>
              </a:tblGrid>
              <a:tr h="365773">
                <a:tc gridSpan="2">
                  <a:txBody>
                    <a:bodyPr/>
                    <a:lstStyle/>
                    <a:p>
                      <a:pPr lvl="0" algn="ctr">
                        <a:lnSpc>
                          <a:spcPct val="100000"/>
                        </a:lnSpc>
                      </a:pPr>
                      <a:r>
                        <a:rPr lang="pt-BR" sz="1800" b="1" kern="1200" dirty="0" smtClean="0">
                          <a:solidFill>
                            <a:schemeClr val="lt1"/>
                          </a:solidFill>
                          <a:effectLst/>
                          <a:latin typeface="+mn-lt"/>
                          <a:ea typeface="+mn-ea"/>
                          <a:cs typeface="+mn-cs"/>
                        </a:rPr>
                        <a:t>Sentença de Posição do Produto</a:t>
                      </a:r>
                      <a:endParaRPr lang="pt-BR" sz="1800" b="1" kern="1200" dirty="0">
                        <a:solidFill>
                          <a:schemeClr val="lt1"/>
                        </a:solidFill>
                        <a:effectLst/>
                        <a:latin typeface="+mn-lt"/>
                        <a:ea typeface="+mn-ea"/>
                        <a:cs typeface="+mn-cs"/>
                      </a:endParaRPr>
                    </a:p>
                  </a:txBody>
                  <a:tcPr marL="91437" marR="91437" marT="45722" marB="4572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1D2843"/>
                    </a:solidFill>
                  </a:tcPr>
                </a:tc>
                <a:tc hMerge="1">
                  <a:txBody>
                    <a:bodyPr/>
                    <a:lstStyle/>
                    <a:p>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1D2843"/>
                    </a:solidFill>
                  </a:tcPr>
                </a:tc>
                <a:extLst>
                  <a:ext uri="{0D108BD9-81ED-4DB2-BD59-A6C34878D82A}">
                    <a16:rowId xmlns:a16="http://schemas.microsoft.com/office/drawing/2014/main" val="1552245594"/>
                  </a:ext>
                </a:extLst>
              </a:tr>
              <a:tr h="689696">
                <a:tc>
                  <a:txBody>
                    <a:bodyPr/>
                    <a:lstStyle/>
                    <a:p>
                      <a:pPr marL="45720" algn="ctr">
                        <a:lnSpc>
                          <a:spcPct val="100000"/>
                        </a:lnSpc>
                        <a:spcAft>
                          <a:spcPts val="600"/>
                        </a:spcAft>
                      </a:pPr>
                      <a:endParaRPr lang="pt-BR" sz="1800" kern="1200" dirty="0" smtClean="0">
                        <a:solidFill>
                          <a:schemeClr val="dk1"/>
                        </a:solidFill>
                        <a:effectLst/>
                        <a:latin typeface="+mn-lt"/>
                        <a:ea typeface="+mn-ea"/>
                        <a:cs typeface="+mn-cs"/>
                      </a:endParaRPr>
                    </a:p>
                    <a:p>
                      <a:pPr marL="45720" algn="ctr">
                        <a:lnSpc>
                          <a:spcPct val="100000"/>
                        </a:lnSpc>
                        <a:spcAft>
                          <a:spcPts val="600"/>
                        </a:spcAft>
                      </a:pPr>
                      <a:r>
                        <a:rPr lang="en-US" sz="1800" kern="1200" dirty="0" smtClean="0">
                          <a:solidFill>
                            <a:schemeClr val="dk1"/>
                          </a:solidFill>
                          <a:effectLst/>
                          <a:latin typeface="+mn-lt"/>
                          <a:ea typeface="+mn-ea"/>
                          <a:cs typeface="+mn-cs"/>
                        </a:rPr>
                        <a:t>Para</a:t>
                      </a:r>
                      <a:endParaRPr lang="pt-BR" sz="1000" dirty="0">
                        <a:effectLst/>
                        <a:latin typeface="Times New Roman" panose="02020603050405020304" pitchFamily="18" charset="0"/>
                        <a:ea typeface="Times New Roman" panose="02020603050405020304" pitchFamily="18" charset="0"/>
                      </a:endParaRPr>
                    </a:p>
                  </a:txBody>
                  <a:tcPr marL="68578" marR="6857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just">
                        <a:lnSpc>
                          <a:spcPct val="100000"/>
                        </a:lnSpc>
                        <a:spcAft>
                          <a:spcPts val="600"/>
                        </a:spcAft>
                        <a:tabLst>
                          <a:tab pos="342900" algn="l"/>
                          <a:tab pos="800100" algn="l"/>
                        </a:tabLst>
                      </a:pPr>
                      <a:endParaRPr lang="en-US" sz="1800" kern="1200" dirty="0" smtClean="0">
                        <a:solidFill>
                          <a:schemeClr val="dk1"/>
                        </a:solidFill>
                        <a:effectLst/>
                        <a:latin typeface="+mn-lt"/>
                        <a:ea typeface="+mn-ea"/>
                        <a:cs typeface="+mn-cs"/>
                      </a:endParaRPr>
                    </a:p>
                    <a:p>
                      <a:pPr algn="just">
                        <a:lnSpc>
                          <a:spcPct val="100000"/>
                        </a:lnSpc>
                        <a:spcAft>
                          <a:spcPts val="600"/>
                        </a:spcAft>
                        <a:tabLst>
                          <a:tab pos="342900" algn="l"/>
                          <a:tab pos="800100" algn="l"/>
                        </a:tabLst>
                      </a:pPr>
                      <a:r>
                        <a:rPr lang="en-US" sz="1800" kern="1200" dirty="0" err="1" smtClean="0">
                          <a:solidFill>
                            <a:schemeClr val="dk1"/>
                          </a:solidFill>
                          <a:effectLst/>
                          <a:latin typeface="+mn-lt"/>
                          <a:ea typeface="+mn-ea"/>
                          <a:cs typeface="+mn-cs"/>
                        </a:rPr>
                        <a:t>População</a:t>
                      </a:r>
                      <a:r>
                        <a:rPr lang="en-US" sz="1800" kern="1200" dirty="0" smtClean="0">
                          <a:solidFill>
                            <a:schemeClr val="dk1"/>
                          </a:solidFill>
                          <a:effectLst/>
                          <a:latin typeface="+mn-lt"/>
                          <a:ea typeface="+mn-ea"/>
                          <a:cs typeface="+mn-cs"/>
                        </a:rPr>
                        <a:t> </a:t>
                      </a:r>
                      <a:r>
                        <a:rPr lang="en-US" sz="1800" kern="1200" dirty="0" err="1" smtClean="0">
                          <a:solidFill>
                            <a:schemeClr val="dk1"/>
                          </a:solidFill>
                          <a:effectLst/>
                          <a:latin typeface="+mn-lt"/>
                          <a:ea typeface="+mn-ea"/>
                          <a:cs typeface="+mn-cs"/>
                        </a:rPr>
                        <a:t>em</a:t>
                      </a:r>
                      <a:r>
                        <a:rPr lang="en-US" sz="1800" kern="1200" dirty="0" smtClean="0">
                          <a:solidFill>
                            <a:schemeClr val="dk1"/>
                          </a:solidFill>
                          <a:effectLst/>
                          <a:latin typeface="+mn-lt"/>
                          <a:ea typeface="+mn-ea"/>
                          <a:cs typeface="+mn-cs"/>
                        </a:rPr>
                        <a:t> </a:t>
                      </a:r>
                      <a:r>
                        <a:rPr lang="en-US" sz="1800" kern="1200" dirty="0" err="1" smtClean="0">
                          <a:solidFill>
                            <a:schemeClr val="dk1"/>
                          </a:solidFill>
                          <a:effectLst/>
                          <a:latin typeface="+mn-lt"/>
                          <a:ea typeface="+mn-ea"/>
                          <a:cs typeface="+mn-cs"/>
                        </a:rPr>
                        <a:t>geral</a:t>
                      </a:r>
                      <a:r>
                        <a:rPr lang="en-US" sz="1800" kern="1200" dirty="0" smtClean="0">
                          <a:solidFill>
                            <a:schemeClr val="dk1"/>
                          </a:solidFill>
                          <a:effectLst/>
                          <a:latin typeface="+mn-lt"/>
                          <a:ea typeface="+mn-ea"/>
                          <a:cs typeface="+mn-cs"/>
                        </a:rPr>
                        <a:t> </a:t>
                      </a:r>
                      <a:endParaRPr lang="pt-BR" sz="1000" b="1" dirty="0">
                        <a:effectLst/>
                        <a:latin typeface="Times New Roman" panose="02020603050405020304" pitchFamily="18" charset="0"/>
                        <a:ea typeface="Times New Roman" panose="02020603050405020304" pitchFamily="18" charset="0"/>
                      </a:endParaRPr>
                    </a:p>
                  </a:txBody>
                  <a:tcPr marL="68578" marR="6857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310592765"/>
                  </a:ext>
                </a:extLst>
              </a:tr>
              <a:tr h="899193">
                <a:tc>
                  <a:txBody>
                    <a:bodyPr/>
                    <a:lstStyle/>
                    <a:p>
                      <a:pPr marL="45720" algn="ctr">
                        <a:lnSpc>
                          <a:spcPct val="100000"/>
                        </a:lnSpc>
                        <a:spcAft>
                          <a:spcPts val="600"/>
                        </a:spcAft>
                      </a:pPr>
                      <a:endParaRPr lang="fr-FR" sz="1800" kern="1200" dirty="0" smtClean="0">
                        <a:solidFill>
                          <a:schemeClr val="dk1"/>
                        </a:solidFill>
                        <a:effectLst/>
                        <a:latin typeface="+mn-lt"/>
                        <a:ea typeface="+mn-ea"/>
                        <a:cs typeface="+mn-cs"/>
                      </a:endParaRPr>
                    </a:p>
                    <a:p>
                      <a:pPr marL="45720" algn="ctr">
                        <a:lnSpc>
                          <a:spcPct val="100000"/>
                        </a:lnSpc>
                        <a:spcAft>
                          <a:spcPts val="600"/>
                        </a:spcAft>
                      </a:pPr>
                      <a:r>
                        <a:rPr lang="en-US" sz="1800" kern="1200" dirty="0" err="1" smtClean="0">
                          <a:solidFill>
                            <a:schemeClr val="dk1"/>
                          </a:solidFill>
                          <a:effectLst/>
                          <a:latin typeface="+mn-lt"/>
                          <a:ea typeface="+mn-ea"/>
                          <a:cs typeface="+mn-cs"/>
                        </a:rPr>
                        <a:t>Quem</a:t>
                      </a:r>
                      <a:endParaRPr lang="pt-BR" sz="1000" dirty="0">
                        <a:effectLst/>
                        <a:latin typeface="Times New Roman" panose="02020603050405020304" pitchFamily="18" charset="0"/>
                        <a:ea typeface="Times New Roman" panose="02020603050405020304" pitchFamily="18" charset="0"/>
                      </a:endParaRPr>
                    </a:p>
                  </a:txBody>
                  <a:tcPr marL="68578" marR="6857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just">
                        <a:lnSpc>
                          <a:spcPct val="100000"/>
                        </a:lnSpc>
                        <a:spcAft>
                          <a:spcPts val="600"/>
                        </a:spcAft>
                        <a:tabLst>
                          <a:tab pos="342900" algn="l"/>
                          <a:tab pos="800100" algn="l"/>
                        </a:tabLst>
                      </a:pPr>
                      <a:endParaRPr lang="fr-FR" sz="1800" kern="1200" dirty="0" smtClean="0">
                        <a:solidFill>
                          <a:schemeClr val="dk1"/>
                        </a:solidFill>
                        <a:effectLst/>
                        <a:latin typeface="+mn-lt"/>
                        <a:ea typeface="+mn-ea"/>
                        <a:cs typeface="+mn-cs"/>
                      </a:endParaRPr>
                    </a:p>
                    <a:p>
                      <a:pPr algn="just">
                        <a:lnSpc>
                          <a:spcPct val="100000"/>
                        </a:lnSpc>
                        <a:spcAft>
                          <a:spcPts val="600"/>
                        </a:spcAft>
                        <a:tabLst>
                          <a:tab pos="342900" algn="l"/>
                          <a:tab pos="800100" algn="l"/>
                        </a:tabLst>
                      </a:pPr>
                      <a:r>
                        <a:rPr lang="fr-FR" sz="1800" kern="1200" dirty="0" err="1" smtClean="0">
                          <a:solidFill>
                            <a:schemeClr val="dk1"/>
                          </a:solidFill>
                          <a:effectLst/>
                          <a:latin typeface="+mn-lt"/>
                          <a:ea typeface="+mn-ea"/>
                          <a:cs typeface="+mn-cs"/>
                        </a:rPr>
                        <a:t>Todos</a:t>
                      </a:r>
                      <a:r>
                        <a:rPr lang="fr-FR" sz="1800" kern="1200" dirty="0" smtClean="0">
                          <a:solidFill>
                            <a:schemeClr val="dk1"/>
                          </a:solidFill>
                          <a:effectLst/>
                          <a:latin typeface="+mn-lt"/>
                          <a:ea typeface="+mn-ea"/>
                          <a:cs typeface="+mn-cs"/>
                        </a:rPr>
                        <a:t> </a:t>
                      </a:r>
                      <a:r>
                        <a:rPr lang="fr-FR" sz="1800" kern="1200" dirty="0">
                          <a:solidFill>
                            <a:schemeClr val="dk1"/>
                          </a:solidFill>
                          <a:effectLst/>
                          <a:latin typeface="+mn-lt"/>
                          <a:ea typeface="+mn-ea"/>
                          <a:cs typeface="+mn-cs"/>
                        </a:rPr>
                        <a:t>que </a:t>
                      </a:r>
                      <a:r>
                        <a:rPr lang="fr-FR" sz="1800" kern="1200" dirty="0" err="1">
                          <a:solidFill>
                            <a:schemeClr val="dk1"/>
                          </a:solidFill>
                          <a:effectLst/>
                          <a:latin typeface="+mn-lt"/>
                          <a:ea typeface="+mn-ea"/>
                          <a:cs typeface="+mn-cs"/>
                        </a:rPr>
                        <a:t>necessitarem</a:t>
                      </a:r>
                      <a:r>
                        <a:rPr lang="fr-FR" sz="1800" kern="1200" dirty="0">
                          <a:solidFill>
                            <a:schemeClr val="dk1"/>
                          </a:solidFill>
                          <a:effectLst/>
                          <a:latin typeface="+mn-lt"/>
                          <a:ea typeface="+mn-ea"/>
                          <a:cs typeface="+mn-cs"/>
                        </a:rPr>
                        <a:t> ou </a:t>
                      </a:r>
                      <a:r>
                        <a:rPr lang="fr-FR" sz="1800" kern="1200" dirty="0" err="1">
                          <a:solidFill>
                            <a:schemeClr val="dk1"/>
                          </a:solidFill>
                          <a:effectLst/>
                          <a:latin typeface="+mn-lt"/>
                          <a:ea typeface="+mn-ea"/>
                          <a:cs typeface="+mn-cs"/>
                        </a:rPr>
                        <a:t>quiserem</a:t>
                      </a:r>
                      <a:r>
                        <a:rPr lang="fr-FR" sz="1800" kern="1200" dirty="0">
                          <a:solidFill>
                            <a:schemeClr val="dk1"/>
                          </a:solidFill>
                          <a:effectLst/>
                          <a:latin typeface="+mn-lt"/>
                          <a:ea typeface="+mn-ea"/>
                          <a:cs typeface="+mn-cs"/>
                        </a:rPr>
                        <a:t> </a:t>
                      </a:r>
                      <a:r>
                        <a:rPr lang="fr-FR" sz="1800" kern="1200" dirty="0" err="1">
                          <a:solidFill>
                            <a:schemeClr val="dk1"/>
                          </a:solidFill>
                          <a:effectLst/>
                          <a:latin typeface="+mn-lt"/>
                          <a:ea typeface="+mn-ea"/>
                          <a:cs typeface="+mn-cs"/>
                        </a:rPr>
                        <a:t>utilizar</a:t>
                      </a:r>
                      <a:r>
                        <a:rPr lang="fr-FR" sz="1800" kern="1200" dirty="0">
                          <a:solidFill>
                            <a:schemeClr val="dk1"/>
                          </a:solidFill>
                          <a:effectLst/>
                          <a:latin typeface="+mn-lt"/>
                          <a:ea typeface="+mn-ea"/>
                          <a:cs typeface="+mn-cs"/>
                        </a:rPr>
                        <a:t> a  </a:t>
                      </a:r>
                      <a:r>
                        <a:rPr lang="fr-FR" sz="1800" kern="1200" dirty="0" err="1">
                          <a:solidFill>
                            <a:schemeClr val="dk1"/>
                          </a:solidFill>
                          <a:effectLst/>
                          <a:latin typeface="+mn-lt"/>
                          <a:ea typeface="+mn-ea"/>
                          <a:cs typeface="+mn-cs"/>
                        </a:rPr>
                        <a:t>plataforma</a:t>
                      </a:r>
                      <a:r>
                        <a:rPr lang="fr-FR" sz="1800" kern="1200" dirty="0">
                          <a:solidFill>
                            <a:schemeClr val="dk1"/>
                          </a:solidFill>
                          <a:effectLst/>
                          <a:latin typeface="+mn-lt"/>
                          <a:ea typeface="+mn-ea"/>
                          <a:cs typeface="+mn-cs"/>
                        </a:rPr>
                        <a:t> Indra.</a:t>
                      </a:r>
                      <a:endParaRPr lang="pt-BR" sz="1800" kern="1200" dirty="0">
                        <a:solidFill>
                          <a:schemeClr val="dk1"/>
                        </a:solidFill>
                        <a:effectLst/>
                        <a:latin typeface="+mn-lt"/>
                        <a:ea typeface="+mn-ea"/>
                        <a:cs typeface="+mn-cs"/>
                      </a:endParaRPr>
                    </a:p>
                  </a:txBody>
                  <a:tcPr marL="68578" marR="6857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927073618"/>
                  </a:ext>
                </a:extLst>
              </a:tr>
              <a:tr h="899193">
                <a:tc>
                  <a:txBody>
                    <a:bodyPr/>
                    <a:lstStyle/>
                    <a:p>
                      <a:pPr marL="45720" algn="ctr">
                        <a:lnSpc>
                          <a:spcPct val="100000"/>
                        </a:lnSpc>
                        <a:spcAft>
                          <a:spcPts val="600"/>
                        </a:spcAft>
                      </a:pPr>
                      <a:endParaRPr lang="fr-FR" sz="1800" kern="1200" dirty="0" smtClean="0">
                        <a:solidFill>
                          <a:schemeClr val="dk1"/>
                        </a:solidFill>
                        <a:effectLst/>
                        <a:latin typeface="+mn-lt"/>
                        <a:ea typeface="+mn-ea"/>
                        <a:cs typeface="+mn-cs"/>
                      </a:endParaRPr>
                    </a:p>
                    <a:p>
                      <a:pPr marL="45720" algn="ctr">
                        <a:lnSpc>
                          <a:spcPct val="100000"/>
                        </a:lnSpc>
                        <a:spcAft>
                          <a:spcPts val="600"/>
                        </a:spcAft>
                      </a:pPr>
                      <a:r>
                        <a:rPr lang="pt-BR" sz="1800" kern="1200" dirty="0" smtClean="0">
                          <a:solidFill>
                            <a:schemeClr val="dk1"/>
                          </a:solidFill>
                          <a:effectLst/>
                          <a:latin typeface="+mn-lt"/>
                          <a:ea typeface="+mn-ea"/>
                          <a:cs typeface="+mn-cs"/>
                        </a:rPr>
                        <a:t>O Módulo Medições</a:t>
                      </a:r>
                      <a:r>
                        <a:rPr lang="fr-FR" sz="1800" kern="1200" dirty="0" smtClean="0">
                          <a:solidFill>
                            <a:schemeClr val="dk1"/>
                          </a:solidFill>
                          <a:effectLst/>
                          <a:latin typeface="+mn-lt"/>
                          <a:ea typeface="+mn-ea"/>
                          <a:cs typeface="+mn-cs"/>
                        </a:rPr>
                        <a:t> </a:t>
                      </a:r>
                      <a:endParaRPr lang="pt-BR" sz="1000" dirty="0">
                        <a:effectLst/>
                        <a:latin typeface="Times New Roman" panose="02020603050405020304" pitchFamily="18" charset="0"/>
                        <a:ea typeface="Times New Roman" panose="02020603050405020304" pitchFamily="18" charset="0"/>
                      </a:endParaRPr>
                    </a:p>
                  </a:txBody>
                  <a:tcPr marL="68578" marR="6857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just">
                        <a:lnSpc>
                          <a:spcPct val="100000"/>
                        </a:lnSpc>
                        <a:spcAft>
                          <a:spcPts val="600"/>
                        </a:spcAft>
                        <a:tabLst>
                          <a:tab pos="342900" algn="l"/>
                          <a:tab pos="800100" algn="l"/>
                        </a:tabLst>
                      </a:pPr>
                      <a:endParaRPr lang="pt-BR" sz="1800" kern="1200" dirty="0" smtClean="0">
                        <a:solidFill>
                          <a:schemeClr val="dk1"/>
                        </a:solidFill>
                        <a:effectLst/>
                        <a:latin typeface="+mn-lt"/>
                        <a:ea typeface="+mn-ea"/>
                        <a:cs typeface="+mn-cs"/>
                      </a:endParaRPr>
                    </a:p>
                    <a:p>
                      <a:pPr algn="just">
                        <a:lnSpc>
                          <a:spcPct val="100000"/>
                        </a:lnSpc>
                        <a:spcAft>
                          <a:spcPts val="600"/>
                        </a:spcAft>
                        <a:tabLst>
                          <a:tab pos="342900" algn="l"/>
                          <a:tab pos="800100" algn="l"/>
                        </a:tabLst>
                      </a:pPr>
                      <a:r>
                        <a:rPr lang="en-US" sz="1800" kern="1200" dirty="0" err="1" smtClean="0">
                          <a:solidFill>
                            <a:schemeClr val="dk1"/>
                          </a:solidFill>
                          <a:effectLst/>
                          <a:latin typeface="+mn-lt"/>
                          <a:ea typeface="+mn-ea"/>
                          <a:cs typeface="+mn-cs"/>
                        </a:rPr>
                        <a:t>Representa</a:t>
                      </a:r>
                      <a:r>
                        <a:rPr lang="en-US" sz="1800" kern="1200" dirty="0" smtClean="0">
                          <a:solidFill>
                            <a:schemeClr val="dk1"/>
                          </a:solidFill>
                          <a:effectLst/>
                          <a:latin typeface="+mn-lt"/>
                          <a:ea typeface="+mn-ea"/>
                          <a:cs typeface="+mn-cs"/>
                        </a:rPr>
                        <a:t> </a:t>
                      </a:r>
                      <a:r>
                        <a:rPr lang="en-US" sz="1800" kern="1200" dirty="0" err="1" smtClean="0">
                          <a:solidFill>
                            <a:schemeClr val="dk1"/>
                          </a:solidFill>
                          <a:effectLst/>
                          <a:latin typeface="+mn-lt"/>
                          <a:ea typeface="+mn-ea"/>
                          <a:cs typeface="+mn-cs"/>
                        </a:rPr>
                        <a:t>uma</a:t>
                      </a:r>
                      <a:r>
                        <a:rPr lang="en-US" sz="1800" kern="1200" dirty="0" smtClean="0">
                          <a:solidFill>
                            <a:schemeClr val="dk1"/>
                          </a:solidFill>
                          <a:effectLst/>
                          <a:latin typeface="+mn-lt"/>
                          <a:ea typeface="+mn-ea"/>
                          <a:cs typeface="+mn-cs"/>
                        </a:rPr>
                        <a:t> </a:t>
                      </a:r>
                      <a:r>
                        <a:rPr lang="en-US" sz="1800" kern="1200" dirty="0" err="1" smtClean="0">
                          <a:solidFill>
                            <a:schemeClr val="dk1"/>
                          </a:solidFill>
                          <a:effectLst/>
                          <a:latin typeface="+mn-lt"/>
                          <a:ea typeface="+mn-ea"/>
                          <a:cs typeface="+mn-cs"/>
                        </a:rPr>
                        <a:t>Unidade</a:t>
                      </a:r>
                      <a:r>
                        <a:rPr lang="en-US" sz="1800" kern="1200" dirty="0" smtClean="0">
                          <a:solidFill>
                            <a:schemeClr val="dk1"/>
                          </a:solidFill>
                          <a:effectLst/>
                          <a:latin typeface="+mn-lt"/>
                          <a:ea typeface="+mn-ea"/>
                          <a:cs typeface="+mn-cs"/>
                        </a:rPr>
                        <a:t> da </a:t>
                      </a:r>
                      <a:r>
                        <a:rPr lang="en-US" sz="1800" kern="1200" dirty="0" err="1" smtClean="0">
                          <a:solidFill>
                            <a:schemeClr val="dk1"/>
                          </a:solidFill>
                          <a:effectLst/>
                          <a:latin typeface="+mn-lt"/>
                          <a:ea typeface="+mn-ea"/>
                          <a:cs typeface="+mn-cs"/>
                        </a:rPr>
                        <a:t>plataforma</a:t>
                      </a:r>
                      <a:r>
                        <a:rPr lang="en-US" sz="1800" kern="1200" dirty="0" smtClean="0">
                          <a:solidFill>
                            <a:schemeClr val="dk1"/>
                          </a:solidFill>
                          <a:effectLst/>
                          <a:latin typeface="+mn-lt"/>
                          <a:ea typeface="+mn-ea"/>
                          <a:cs typeface="+mn-cs"/>
                        </a:rPr>
                        <a:t> que é </a:t>
                      </a:r>
                      <a:r>
                        <a:rPr lang="en-US" sz="1800" kern="1200" dirty="0" err="1" smtClean="0">
                          <a:solidFill>
                            <a:schemeClr val="dk1"/>
                          </a:solidFill>
                          <a:effectLst/>
                          <a:latin typeface="+mn-lt"/>
                          <a:ea typeface="+mn-ea"/>
                          <a:cs typeface="+mn-cs"/>
                        </a:rPr>
                        <a:t>responsável</a:t>
                      </a:r>
                      <a:r>
                        <a:rPr lang="en-US" sz="1800" kern="1200" dirty="0" smtClean="0">
                          <a:solidFill>
                            <a:schemeClr val="dk1"/>
                          </a:solidFill>
                          <a:effectLst/>
                          <a:latin typeface="+mn-lt"/>
                          <a:ea typeface="+mn-ea"/>
                          <a:cs typeface="+mn-cs"/>
                        </a:rPr>
                        <a:t> </a:t>
                      </a:r>
                      <a:r>
                        <a:rPr lang="en-US" sz="1800" kern="1200" dirty="0" err="1" smtClean="0">
                          <a:solidFill>
                            <a:schemeClr val="dk1"/>
                          </a:solidFill>
                          <a:effectLst/>
                          <a:latin typeface="+mn-lt"/>
                          <a:ea typeface="+mn-ea"/>
                          <a:cs typeface="+mn-cs"/>
                        </a:rPr>
                        <a:t>por</a:t>
                      </a:r>
                      <a:r>
                        <a:rPr lang="en-US" sz="1800" kern="1200" dirty="0" smtClean="0">
                          <a:solidFill>
                            <a:schemeClr val="dk1"/>
                          </a:solidFill>
                          <a:effectLst/>
                          <a:latin typeface="+mn-lt"/>
                          <a:ea typeface="+mn-ea"/>
                          <a:cs typeface="+mn-cs"/>
                        </a:rPr>
                        <a:t> </a:t>
                      </a:r>
                      <a:r>
                        <a:rPr lang="en-US" sz="1800" kern="1200" dirty="0" err="1" smtClean="0">
                          <a:solidFill>
                            <a:schemeClr val="dk1"/>
                          </a:solidFill>
                          <a:effectLst/>
                          <a:latin typeface="+mn-lt"/>
                          <a:ea typeface="+mn-ea"/>
                          <a:cs typeface="+mn-cs"/>
                        </a:rPr>
                        <a:t>coletar</a:t>
                      </a:r>
                      <a:r>
                        <a:rPr lang="en-US" sz="1800" kern="1200" dirty="0" smtClean="0">
                          <a:solidFill>
                            <a:schemeClr val="dk1"/>
                          </a:solidFill>
                          <a:effectLst/>
                          <a:latin typeface="+mn-lt"/>
                          <a:ea typeface="+mn-ea"/>
                          <a:cs typeface="+mn-cs"/>
                        </a:rPr>
                        <a:t> e </a:t>
                      </a:r>
                      <a:r>
                        <a:rPr lang="en-US" sz="1800" kern="1200" dirty="0" err="1" smtClean="0">
                          <a:solidFill>
                            <a:schemeClr val="dk1"/>
                          </a:solidFill>
                          <a:effectLst/>
                          <a:latin typeface="+mn-lt"/>
                          <a:ea typeface="+mn-ea"/>
                          <a:cs typeface="+mn-cs"/>
                        </a:rPr>
                        <a:t>gerir</a:t>
                      </a:r>
                      <a:r>
                        <a:rPr lang="en-US" sz="1800" kern="1200" dirty="0" smtClean="0">
                          <a:solidFill>
                            <a:schemeClr val="dk1"/>
                          </a:solidFill>
                          <a:effectLst/>
                          <a:latin typeface="+mn-lt"/>
                          <a:ea typeface="+mn-ea"/>
                          <a:cs typeface="+mn-cs"/>
                        </a:rPr>
                        <a:t> </a:t>
                      </a:r>
                      <a:r>
                        <a:rPr lang="en-US" sz="1800" kern="1200" dirty="0" err="1" smtClean="0">
                          <a:solidFill>
                            <a:schemeClr val="dk1"/>
                          </a:solidFill>
                          <a:effectLst/>
                          <a:latin typeface="+mn-lt"/>
                          <a:ea typeface="+mn-ea"/>
                          <a:cs typeface="+mn-cs"/>
                        </a:rPr>
                        <a:t>os</a:t>
                      </a:r>
                      <a:r>
                        <a:rPr lang="en-US" sz="1800" kern="1200" dirty="0" smtClean="0">
                          <a:solidFill>
                            <a:schemeClr val="dk1"/>
                          </a:solidFill>
                          <a:effectLst/>
                          <a:latin typeface="+mn-lt"/>
                          <a:ea typeface="+mn-ea"/>
                          <a:cs typeface="+mn-cs"/>
                        </a:rPr>
                        <a:t> dados </a:t>
                      </a:r>
                      <a:r>
                        <a:rPr lang="en-US" sz="1800" kern="1200" dirty="0" err="1" smtClean="0">
                          <a:solidFill>
                            <a:schemeClr val="dk1"/>
                          </a:solidFill>
                          <a:effectLst/>
                          <a:latin typeface="+mn-lt"/>
                          <a:ea typeface="+mn-ea"/>
                          <a:cs typeface="+mn-cs"/>
                        </a:rPr>
                        <a:t>necessários</a:t>
                      </a:r>
                      <a:r>
                        <a:rPr lang="en-US" sz="1800" kern="1200" dirty="0" smtClean="0">
                          <a:solidFill>
                            <a:schemeClr val="dk1"/>
                          </a:solidFill>
                          <a:effectLst/>
                          <a:latin typeface="+mn-lt"/>
                          <a:ea typeface="+mn-ea"/>
                          <a:cs typeface="+mn-cs"/>
                        </a:rPr>
                        <a:t> para a </a:t>
                      </a:r>
                      <a:r>
                        <a:rPr lang="en-US" sz="1800" kern="1200" dirty="0" err="1" smtClean="0">
                          <a:solidFill>
                            <a:schemeClr val="dk1"/>
                          </a:solidFill>
                          <a:effectLst/>
                          <a:latin typeface="+mn-lt"/>
                          <a:ea typeface="+mn-ea"/>
                          <a:cs typeface="+mn-cs"/>
                        </a:rPr>
                        <a:t>plataforma</a:t>
                      </a:r>
                      <a:r>
                        <a:rPr lang="en-US" sz="1800" kern="1200" dirty="0" smtClean="0">
                          <a:solidFill>
                            <a:schemeClr val="dk1"/>
                          </a:solidFill>
                          <a:effectLst/>
                          <a:latin typeface="+mn-lt"/>
                          <a:ea typeface="+mn-ea"/>
                          <a:cs typeface="+mn-cs"/>
                        </a:rPr>
                        <a:t>.</a:t>
                      </a:r>
                      <a:endParaRPr lang="pt-BR" sz="1800" kern="1200" dirty="0">
                        <a:solidFill>
                          <a:schemeClr val="dk1"/>
                        </a:solidFill>
                        <a:effectLst/>
                        <a:latin typeface="+mn-lt"/>
                        <a:ea typeface="+mn-ea"/>
                        <a:cs typeface="+mn-cs"/>
                      </a:endParaRPr>
                    </a:p>
                  </a:txBody>
                  <a:tcPr marL="68578" marR="6857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847815458"/>
                  </a:ext>
                </a:extLst>
              </a:tr>
              <a:tr h="689696">
                <a:tc>
                  <a:txBody>
                    <a:bodyPr/>
                    <a:lstStyle/>
                    <a:p>
                      <a:pPr marL="45720" algn="ctr">
                        <a:lnSpc>
                          <a:spcPct val="100000"/>
                        </a:lnSpc>
                        <a:spcAft>
                          <a:spcPts val="600"/>
                        </a:spcAft>
                      </a:pPr>
                      <a:endParaRPr lang="pt-BR" sz="1800" kern="1200" dirty="0" smtClean="0">
                        <a:solidFill>
                          <a:schemeClr val="dk1"/>
                        </a:solidFill>
                        <a:effectLst/>
                        <a:latin typeface="+mn-lt"/>
                        <a:ea typeface="+mn-ea"/>
                        <a:cs typeface="+mn-cs"/>
                      </a:endParaRPr>
                    </a:p>
                    <a:p>
                      <a:pPr marL="45720" algn="ctr">
                        <a:lnSpc>
                          <a:spcPct val="100000"/>
                        </a:lnSpc>
                        <a:spcAft>
                          <a:spcPts val="600"/>
                        </a:spcAft>
                      </a:pPr>
                      <a:r>
                        <a:rPr lang="pt-BR" sz="1800" kern="1200" dirty="0" smtClean="0">
                          <a:solidFill>
                            <a:schemeClr val="dk1"/>
                          </a:solidFill>
                          <a:effectLst/>
                          <a:latin typeface="+mn-lt"/>
                          <a:ea typeface="+mn-ea"/>
                          <a:cs typeface="+mn-cs"/>
                        </a:rPr>
                        <a:t>Que</a:t>
                      </a:r>
                      <a:endParaRPr lang="pt-BR" sz="1000" dirty="0">
                        <a:effectLst/>
                        <a:latin typeface="Times New Roman" panose="02020603050405020304" pitchFamily="18" charset="0"/>
                        <a:ea typeface="Times New Roman" panose="02020603050405020304" pitchFamily="18" charset="0"/>
                      </a:endParaRPr>
                    </a:p>
                  </a:txBody>
                  <a:tcPr marL="68578" marR="6857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just">
                        <a:lnSpc>
                          <a:spcPct val="100000"/>
                        </a:lnSpc>
                        <a:spcAft>
                          <a:spcPts val="600"/>
                        </a:spcAft>
                        <a:tabLst>
                          <a:tab pos="342900" algn="l"/>
                          <a:tab pos="800100" algn="l"/>
                        </a:tabLst>
                      </a:pPr>
                      <a:endParaRPr lang="pt-BR" sz="1800" kern="1200" dirty="0" smtClean="0">
                        <a:solidFill>
                          <a:schemeClr val="dk1"/>
                        </a:solidFill>
                        <a:effectLst/>
                        <a:latin typeface="+mn-lt"/>
                        <a:ea typeface="+mn-ea"/>
                        <a:cs typeface="+mn-cs"/>
                      </a:endParaRPr>
                    </a:p>
                    <a:p>
                      <a:pPr algn="just">
                        <a:lnSpc>
                          <a:spcPct val="100000"/>
                        </a:lnSpc>
                        <a:spcAft>
                          <a:spcPts val="600"/>
                        </a:spcAft>
                        <a:tabLst>
                          <a:tab pos="342900" algn="l"/>
                          <a:tab pos="800100" algn="l"/>
                        </a:tabLst>
                      </a:pPr>
                      <a:r>
                        <a:rPr lang="en-US" sz="1800" kern="1200" dirty="0" err="1" smtClean="0">
                          <a:solidFill>
                            <a:schemeClr val="dk1"/>
                          </a:solidFill>
                          <a:effectLst/>
                          <a:latin typeface="+mn-lt"/>
                          <a:ea typeface="+mn-ea"/>
                          <a:cs typeface="+mn-cs"/>
                        </a:rPr>
                        <a:t>Propicia</a:t>
                      </a:r>
                      <a:r>
                        <a:rPr lang="en-US" sz="1800" kern="1200" dirty="0" smtClean="0">
                          <a:solidFill>
                            <a:schemeClr val="dk1"/>
                          </a:solidFill>
                          <a:effectLst/>
                          <a:latin typeface="+mn-lt"/>
                          <a:ea typeface="+mn-ea"/>
                          <a:cs typeface="+mn-cs"/>
                        </a:rPr>
                        <a:t> o </a:t>
                      </a:r>
                      <a:r>
                        <a:rPr lang="en-US" sz="1800" kern="1200" dirty="0" err="1" smtClean="0">
                          <a:solidFill>
                            <a:schemeClr val="dk1"/>
                          </a:solidFill>
                          <a:effectLst/>
                          <a:latin typeface="+mn-lt"/>
                          <a:ea typeface="+mn-ea"/>
                          <a:cs typeface="+mn-cs"/>
                        </a:rPr>
                        <a:t>acesso</a:t>
                      </a:r>
                      <a:r>
                        <a:rPr lang="en-US" sz="1800" kern="1200" dirty="0" smtClean="0">
                          <a:solidFill>
                            <a:schemeClr val="dk1"/>
                          </a:solidFill>
                          <a:effectLst/>
                          <a:latin typeface="+mn-lt"/>
                          <a:ea typeface="+mn-ea"/>
                          <a:cs typeface="+mn-cs"/>
                        </a:rPr>
                        <a:t> a </a:t>
                      </a:r>
                      <a:r>
                        <a:rPr lang="en-US" sz="1800" kern="1200" dirty="0" err="1" smtClean="0">
                          <a:solidFill>
                            <a:schemeClr val="dk1"/>
                          </a:solidFill>
                          <a:effectLst/>
                          <a:latin typeface="+mn-lt"/>
                          <a:ea typeface="+mn-ea"/>
                          <a:cs typeface="+mn-cs"/>
                        </a:rPr>
                        <a:t>informações</a:t>
                      </a:r>
                      <a:r>
                        <a:rPr lang="en-US" sz="1800" kern="1200" dirty="0" smtClean="0">
                          <a:solidFill>
                            <a:schemeClr val="dk1"/>
                          </a:solidFill>
                          <a:effectLst/>
                          <a:latin typeface="+mn-lt"/>
                          <a:ea typeface="+mn-ea"/>
                          <a:cs typeface="+mn-cs"/>
                        </a:rPr>
                        <a:t> </a:t>
                      </a:r>
                      <a:r>
                        <a:rPr lang="en-US" sz="1800" kern="1200" dirty="0" err="1" smtClean="0">
                          <a:solidFill>
                            <a:schemeClr val="dk1"/>
                          </a:solidFill>
                          <a:effectLst/>
                          <a:latin typeface="+mn-lt"/>
                          <a:ea typeface="+mn-ea"/>
                          <a:cs typeface="+mn-cs"/>
                        </a:rPr>
                        <a:t>sobre</a:t>
                      </a:r>
                      <a:r>
                        <a:rPr lang="en-US" sz="1800" kern="1200" dirty="0" smtClean="0">
                          <a:solidFill>
                            <a:schemeClr val="dk1"/>
                          </a:solidFill>
                          <a:effectLst/>
                          <a:latin typeface="+mn-lt"/>
                          <a:ea typeface="+mn-ea"/>
                          <a:cs typeface="+mn-cs"/>
                        </a:rPr>
                        <a:t> dados </a:t>
                      </a:r>
                      <a:r>
                        <a:rPr lang="en-US" sz="1800" kern="1200" dirty="0" err="1" smtClean="0">
                          <a:solidFill>
                            <a:schemeClr val="dk1"/>
                          </a:solidFill>
                          <a:effectLst/>
                          <a:latin typeface="+mn-lt"/>
                          <a:ea typeface="+mn-ea"/>
                          <a:cs typeface="+mn-cs"/>
                        </a:rPr>
                        <a:t>climático</a:t>
                      </a:r>
                      <a:r>
                        <a:rPr lang="en-US" sz="1800" kern="1200" dirty="0" smtClean="0">
                          <a:solidFill>
                            <a:schemeClr val="dk1"/>
                          </a:solidFill>
                          <a:effectLst/>
                          <a:latin typeface="+mn-lt"/>
                          <a:ea typeface="+mn-ea"/>
                          <a:cs typeface="+mn-cs"/>
                        </a:rPr>
                        <a:t>. </a:t>
                      </a:r>
                      <a:endParaRPr lang="pt-BR" sz="1800" kern="1200" dirty="0">
                        <a:solidFill>
                          <a:schemeClr val="dk1"/>
                        </a:solidFill>
                        <a:effectLst/>
                        <a:latin typeface="+mn-lt"/>
                        <a:ea typeface="+mn-ea"/>
                        <a:cs typeface="+mn-cs"/>
                      </a:endParaRPr>
                    </a:p>
                  </a:txBody>
                  <a:tcPr marL="68578" marR="6857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38477567"/>
                  </a:ext>
                </a:extLst>
              </a:tr>
              <a:tr h="899193">
                <a:tc>
                  <a:txBody>
                    <a:bodyPr/>
                    <a:lstStyle/>
                    <a:p>
                      <a:pPr marL="45720" algn="ctr">
                        <a:lnSpc>
                          <a:spcPct val="100000"/>
                        </a:lnSpc>
                        <a:spcAft>
                          <a:spcPts val="600"/>
                        </a:spcAft>
                      </a:pPr>
                      <a:endParaRPr lang="pt-BR" sz="1800" kern="1200" dirty="0" smtClean="0">
                        <a:solidFill>
                          <a:schemeClr val="dk1"/>
                        </a:solidFill>
                        <a:effectLst/>
                        <a:latin typeface="+mn-lt"/>
                        <a:ea typeface="+mn-ea"/>
                        <a:cs typeface="+mn-cs"/>
                      </a:endParaRPr>
                    </a:p>
                    <a:p>
                      <a:pPr marL="45720" algn="ctr">
                        <a:lnSpc>
                          <a:spcPct val="100000"/>
                        </a:lnSpc>
                        <a:spcAft>
                          <a:spcPts val="600"/>
                        </a:spcAft>
                      </a:pPr>
                      <a:r>
                        <a:rPr lang="pt-BR" sz="1800" kern="1200" dirty="0" smtClean="0">
                          <a:solidFill>
                            <a:schemeClr val="dk1"/>
                          </a:solidFill>
                          <a:effectLst/>
                          <a:latin typeface="+mn-lt"/>
                          <a:ea typeface="+mn-ea"/>
                          <a:cs typeface="+mn-cs"/>
                        </a:rPr>
                        <a:t>Diferentemente dos</a:t>
                      </a:r>
                      <a:endParaRPr lang="pt-BR" sz="1000" dirty="0">
                        <a:effectLst/>
                        <a:latin typeface="Times New Roman" panose="02020603050405020304" pitchFamily="18" charset="0"/>
                        <a:ea typeface="Times New Roman" panose="02020603050405020304" pitchFamily="18" charset="0"/>
                      </a:endParaRPr>
                    </a:p>
                  </a:txBody>
                  <a:tcPr marL="68578" marR="6857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just">
                        <a:lnSpc>
                          <a:spcPct val="100000"/>
                        </a:lnSpc>
                        <a:spcAft>
                          <a:spcPts val="600"/>
                        </a:spcAft>
                        <a:tabLst>
                          <a:tab pos="342900" algn="l"/>
                          <a:tab pos="800100" algn="l"/>
                        </a:tabLst>
                      </a:pPr>
                      <a:endParaRPr lang="fr-FR" sz="1800" kern="1200" dirty="0" smtClean="0">
                        <a:solidFill>
                          <a:schemeClr val="dk1"/>
                        </a:solidFill>
                        <a:effectLst/>
                        <a:latin typeface="+mn-lt"/>
                        <a:ea typeface="+mn-ea"/>
                        <a:cs typeface="+mn-cs"/>
                      </a:endParaRPr>
                    </a:p>
                    <a:p>
                      <a:pPr algn="just">
                        <a:lnSpc>
                          <a:spcPct val="100000"/>
                        </a:lnSpc>
                        <a:spcAft>
                          <a:spcPts val="600"/>
                        </a:spcAft>
                        <a:tabLst>
                          <a:tab pos="342900" algn="l"/>
                          <a:tab pos="800100" algn="l"/>
                        </a:tabLst>
                      </a:pPr>
                      <a:r>
                        <a:rPr lang="fr-FR" sz="1800" kern="1200" dirty="0" err="1" smtClean="0">
                          <a:solidFill>
                            <a:schemeClr val="dk1"/>
                          </a:solidFill>
                          <a:effectLst/>
                          <a:latin typeface="+mn-lt"/>
                          <a:ea typeface="+mn-ea"/>
                          <a:cs typeface="+mn-cs"/>
                        </a:rPr>
                        <a:t>Outros</a:t>
                      </a:r>
                      <a:r>
                        <a:rPr lang="fr-FR" sz="1800" kern="1200" dirty="0" smtClean="0">
                          <a:solidFill>
                            <a:schemeClr val="dk1"/>
                          </a:solidFill>
                          <a:effectLst/>
                          <a:latin typeface="+mn-lt"/>
                          <a:ea typeface="+mn-ea"/>
                          <a:cs typeface="+mn-cs"/>
                        </a:rPr>
                        <a:t> </a:t>
                      </a:r>
                      <a:r>
                        <a:rPr lang="fr-FR" sz="1800" kern="1200" dirty="0" err="1">
                          <a:solidFill>
                            <a:schemeClr val="dk1"/>
                          </a:solidFill>
                          <a:effectLst/>
                          <a:latin typeface="+mn-lt"/>
                          <a:ea typeface="+mn-ea"/>
                          <a:cs typeface="+mn-cs"/>
                        </a:rPr>
                        <a:t>módulos</a:t>
                      </a:r>
                      <a:r>
                        <a:rPr lang="fr-FR" sz="1800" kern="1200" dirty="0">
                          <a:solidFill>
                            <a:schemeClr val="dk1"/>
                          </a:solidFill>
                          <a:effectLst/>
                          <a:latin typeface="+mn-lt"/>
                          <a:ea typeface="+mn-ea"/>
                          <a:cs typeface="+mn-cs"/>
                        </a:rPr>
                        <a:t>  que </a:t>
                      </a:r>
                      <a:r>
                        <a:rPr lang="fr-FR" sz="1800" kern="1200" dirty="0" err="1">
                          <a:solidFill>
                            <a:schemeClr val="dk1"/>
                          </a:solidFill>
                          <a:effectLst/>
                          <a:latin typeface="+mn-lt"/>
                          <a:ea typeface="+mn-ea"/>
                          <a:cs typeface="+mn-cs"/>
                        </a:rPr>
                        <a:t>ficarão</a:t>
                      </a:r>
                      <a:r>
                        <a:rPr lang="fr-FR" sz="1800" kern="1200" dirty="0">
                          <a:solidFill>
                            <a:schemeClr val="dk1"/>
                          </a:solidFill>
                          <a:effectLst/>
                          <a:latin typeface="+mn-lt"/>
                          <a:ea typeface="+mn-ea"/>
                          <a:cs typeface="+mn-cs"/>
                        </a:rPr>
                        <a:t> </a:t>
                      </a:r>
                      <a:r>
                        <a:rPr lang="fr-FR" sz="1800" kern="1200" dirty="0" err="1">
                          <a:solidFill>
                            <a:schemeClr val="dk1"/>
                          </a:solidFill>
                          <a:effectLst/>
                          <a:latin typeface="+mn-lt"/>
                          <a:ea typeface="+mn-ea"/>
                          <a:cs typeface="+mn-cs"/>
                        </a:rPr>
                        <a:t>responsáveis</a:t>
                      </a:r>
                      <a:r>
                        <a:rPr lang="fr-FR" sz="1800" kern="1200" dirty="0">
                          <a:solidFill>
                            <a:schemeClr val="dk1"/>
                          </a:solidFill>
                          <a:effectLst/>
                          <a:latin typeface="+mn-lt"/>
                          <a:ea typeface="+mn-ea"/>
                          <a:cs typeface="+mn-cs"/>
                        </a:rPr>
                        <a:t> </a:t>
                      </a:r>
                      <a:r>
                        <a:rPr lang="fr-FR" sz="1800" kern="1200" dirty="0" err="1">
                          <a:solidFill>
                            <a:schemeClr val="dk1"/>
                          </a:solidFill>
                          <a:effectLst/>
                          <a:latin typeface="+mn-lt"/>
                          <a:ea typeface="+mn-ea"/>
                          <a:cs typeface="+mn-cs"/>
                        </a:rPr>
                        <a:t>por</a:t>
                      </a:r>
                      <a:r>
                        <a:rPr lang="fr-FR" sz="1800" kern="1200" dirty="0">
                          <a:solidFill>
                            <a:schemeClr val="dk1"/>
                          </a:solidFill>
                          <a:effectLst/>
                          <a:latin typeface="+mn-lt"/>
                          <a:ea typeface="+mn-ea"/>
                          <a:cs typeface="+mn-cs"/>
                        </a:rPr>
                        <a:t> </a:t>
                      </a:r>
                      <a:r>
                        <a:rPr lang="fr-FR" sz="1800" kern="1200" dirty="0" err="1">
                          <a:solidFill>
                            <a:schemeClr val="dk1"/>
                          </a:solidFill>
                          <a:effectLst/>
                          <a:latin typeface="+mn-lt"/>
                          <a:ea typeface="+mn-ea"/>
                          <a:cs typeface="+mn-cs"/>
                        </a:rPr>
                        <a:t>gerir</a:t>
                      </a:r>
                      <a:r>
                        <a:rPr lang="fr-FR" sz="1800" kern="1200" dirty="0">
                          <a:solidFill>
                            <a:schemeClr val="dk1"/>
                          </a:solidFill>
                          <a:effectLst/>
                          <a:latin typeface="+mn-lt"/>
                          <a:ea typeface="+mn-ea"/>
                          <a:cs typeface="+mn-cs"/>
                        </a:rPr>
                        <a:t>, </a:t>
                      </a:r>
                      <a:r>
                        <a:rPr lang="fr-FR" sz="1800" kern="1200" dirty="0" err="1">
                          <a:solidFill>
                            <a:schemeClr val="dk1"/>
                          </a:solidFill>
                          <a:effectLst/>
                          <a:latin typeface="+mn-lt"/>
                          <a:ea typeface="+mn-ea"/>
                          <a:cs typeface="+mn-cs"/>
                        </a:rPr>
                        <a:t>alertar</a:t>
                      </a:r>
                      <a:r>
                        <a:rPr lang="fr-FR" sz="1800" kern="1200" dirty="0">
                          <a:solidFill>
                            <a:schemeClr val="dk1"/>
                          </a:solidFill>
                          <a:effectLst/>
                          <a:latin typeface="+mn-lt"/>
                          <a:ea typeface="+mn-ea"/>
                          <a:cs typeface="+mn-cs"/>
                        </a:rPr>
                        <a:t> e </a:t>
                      </a:r>
                      <a:r>
                        <a:rPr lang="fr-FR" sz="1800" kern="1200" dirty="0" err="1">
                          <a:solidFill>
                            <a:schemeClr val="dk1"/>
                          </a:solidFill>
                          <a:effectLst/>
                          <a:latin typeface="+mn-lt"/>
                          <a:ea typeface="+mn-ea"/>
                          <a:cs typeface="+mn-cs"/>
                        </a:rPr>
                        <a:t>informar</a:t>
                      </a:r>
                      <a:r>
                        <a:rPr lang="fr-FR" sz="1800" kern="1200" dirty="0">
                          <a:solidFill>
                            <a:schemeClr val="dk1"/>
                          </a:solidFill>
                          <a:effectLst/>
                          <a:latin typeface="+mn-lt"/>
                          <a:ea typeface="+mn-ea"/>
                          <a:cs typeface="+mn-cs"/>
                        </a:rPr>
                        <a:t> sobre </a:t>
                      </a:r>
                      <a:r>
                        <a:rPr lang="fr-FR" sz="1800" kern="1200" dirty="0" err="1">
                          <a:solidFill>
                            <a:schemeClr val="dk1"/>
                          </a:solidFill>
                          <a:effectLst/>
                          <a:latin typeface="+mn-lt"/>
                          <a:ea typeface="+mn-ea"/>
                          <a:cs typeface="+mn-cs"/>
                        </a:rPr>
                        <a:t>outros</a:t>
                      </a:r>
                      <a:r>
                        <a:rPr lang="fr-FR" sz="1800" kern="1200" dirty="0">
                          <a:solidFill>
                            <a:schemeClr val="dk1"/>
                          </a:solidFill>
                          <a:effectLst/>
                          <a:latin typeface="+mn-lt"/>
                          <a:ea typeface="+mn-ea"/>
                          <a:cs typeface="+mn-cs"/>
                        </a:rPr>
                        <a:t> </a:t>
                      </a:r>
                      <a:r>
                        <a:rPr lang="fr-FR" sz="1800" kern="1200" dirty="0" err="1">
                          <a:solidFill>
                            <a:schemeClr val="dk1"/>
                          </a:solidFill>
                          <a:effectLst/>
                          <a:latin typeface="+mn-lt"/>
                          <a:ea typeface="+mn-ea"/>
                          <a:cs typeface="+mn-cs"/>
                        </a:rPr>
                        <a:t>fatores</a:t>
                      </a:r>
                      <a:r>
                        <a:rPr lang="fr-FR" sz="1800" kern="1200" dirty="0">
                          <a:solidFill>
                            <a:schemeClr val="dk1"/>
                          </a:solidFill>
                          <a:effectLst/>
                          <a:latin typeface="+mn-lt"/>
                          <a:ea typeface="+mn-ea"/>
                          <a:cs typeface="+mn-cs"/>
                        </a:rPr>
                        <a:t> do </a:t>
                      </a:r>
                      <a:r>
                        <a:rPr lang="fr-FR" sz="1800" kern="1200" dirty="0" err="1">
                          <a:solidFill>
                            <a:schemeClr val="dk1"/>
                          </a:solidFill>
                          <a:effectLst/>
                          <a:latin typeface="+mn-lt"/>
                          <a:ea typeface="+mn-ea"/>
                          <a:cs typeface="+mn-cs"/>
                        </a:rPr>
                        <a:t>projeto</a:t>
                      </a:r>
                      <a:r>
                        <a:rPr lang="fr-FR" sz="1800" kern="1200" dirty="0">
                          <a:solidFill>
                            <a:schemeClr val="dk1"/>
                          </a:solidFill>
                          <a:effectLst/>
                          <a:latin typeface="+mn-lt"/>
                          <a:ea typeface="+mn-ea"/>
                          <a:cs typeface="+mn-cs"/>
                        </a:rPr>
                        <a:t> </a:t>
                      </a:r>
                      <a:r>
                        <a:rPr lang="fr-FR" sz="1800" kern="1200" dirty="0" err="1">
                          <a:solidFill>
                            <a:schemeClr val="dk1"/>
                          </a:solidFill>
                          <a:effectLst/>
                          <a:latin typeface="+mn-lt"/>
                          <a:ea typeface="+mn-ea"/>
                          <a:cs typeface="+mn-cs"/>
                        </a:rPr>
                        <a:t>como</a:t>
                      </a:r>
                      <a:r>
                        <a:rPr lang="fr-FR" sz="1800" kern="1200" dirty="0">
                          <a:solidFill>
                            <a:schemeClr val="dk1"/>
                          </a:solidFill>
                          <a:effectLst/>
                          <a:latin typeface="+mn-lt"/>
                          <a:ea typeface="+mn-ea"/>
                          <a:cs typeface="+mn-cs"/>
                        </a:rPr>
                        <a:t> </a:t>
                      </a:r>
                      <a:r>
                        <a:rPr lang="fr-FR" sz="1800" kern="1200" dirty="0" err="1">
                          <a:solidFill>
                            <a:schemeClr val="dk1"/>
                          </a:solidFill>
                          <a:effectLst/>
                          <a:latin typeface="+mn-lt"/>
                          <a:ea typeface="+mn-ea"/>
                          <a:cs typeface="+mn-cs"/>
                        </a:rPr>
                        <a:t>um</a:t>
                      </a:r>
                      <a:r>
                        <a:rPr lang="fr-FR" sz="1800" kern="1200" dirty="0">
                          <a:solidFill>
                            <a:schemeClr val="dk1"/>
                          </a:solidFill>
                          <a:effectLst/>
                          <a:latin typeface="+mn-lt"/>
                          <a:ea typeface="+mn-ea"/>
                          <a:cs typeface="+mn-cs"/>
                        </a:rPr>
                        <a:t> </a:t>
                      </a:r>
                      <a:r>
                        <a:rPr lang="fr-FR" sz="1800" kern="1200" dirty="0" err="1">
                          <a:solidFill>
                            <a:schemeClr val="dk1"/>
                          </a:solidFill>
                          <a:effectLst/>
                          <a:latin typeface="+mn-lt"/>
                          <a:ea typeface="+mn-ea"/>
                          <a:cs typeface="+mn-cs"/>
                        </a:rPr>
                        <a:t>todo</a:t>
                      </a:r>
                      <a:r>
                        <a:rPr lang="fr-FR" sz="1800" kern="1200" dirty="0">
                          <a:solidFill>
                            <a:schemeClr val="dk1"/>
                          </a:solidFill>
                          <a:effectLst/>
                          <a:latin typeface="+mn-lt"/>
                          <a:ea typeface="+mn-ea"/>
                          <a:cs typeface="+mn-cs"/>
                        </a:rPr>
                        <a:t>.</a:t>
                      </a:r>
                      <a:endParaRPr lang="pt-BR" sz="1800" kern="1200" dirty="0">
                        <a:solidFill>
                          <a:schemeClr val="dk1"/>
                        </a:solidFill>
                        <a:effectLst/>
                        <a:latin typeface="+mn-lt"/>
                        <a:ea typeface="+mn-ea"/>
                        <a:cs typeface="+mn-cs"/>
                      </a:endParaRPr>
                    </a:p>
                  </a:txBody>
                  <a:tcPr marL="68578" marR="6857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216079307"/>
                  </a:ext>
                </a:extLst>
              </a:tr>
              <a:tr h="899193">
                <a:tc>
                  <a:txBody>
                    <a:bodyPr/>
                    <a:lstStyle/>
                    <a:p>
                      <a:pPr marL="45720" algn="ctr">
                        <a:lnSpc>
                          <a:spcPct val="100000"/>
                        </a:lnSpc>
                        <a:spcAft>
                          <a:spcPts val="600"/>
                        </a:spcAft>
                      </a:pPr>
                      <a:endParaRPr lang="en-US" sz="1800" kern="1200" dirty="0" smtClean="0">
                        <a:solidFill>
                          <a:schemeClr val="dk1"/>
                        </a:solidFill>
                        <a:effectLst/>
                        <a:latin typeface="+mn-lt"/>
                        <a:ea typeface="+mn-ea"/>
                        <a:cs typeface="+mn-cs"/>
                      </a:endParaRPr>
                    </a:p>
                    <a:p>
                      <a:pPr marL="45720" algn="ctr">
                        <a:lnSpc>
                          <a:spcPct val="100000"/>
                        </a:lnSpc>
                        <a:spcAft>
                          <a:spcPts val="600"/>
                        </a:spcAft>
                      </a:pPr>
                      <a:r>
                        <a:rPr lang="en-US" sz="1800" kern="1200" dirty="0" err="1" smtClean="0">
                          <a:solidFill>
                            <a:schemeClr val="dk1"/>
                          </a:solidFill>
                          <a:effectLst/>
                          <a:latin typeface="+mn-lt"/>
                          <a:ea typeface="+mn-ea"/>
                          <a:cs typeface="+mn-cs"/>
                        </a:rPr>
                        <a:t>Nosso</a:t>
                      </a:r>
                      <a:r>
                        <a:rPr lang="en-US" sz="1800" kern="1200" dirty="0" smtClean="0">
                          <a:solidFill>
                            <a:schemeClr val="dk1"/>
                          </a:solidFill>
                          <a:effectLst/>
                          <a:latin typeface="+mn-lt"/>
                          <a:ea typeface="+mn-ea"/>
                          <a:cs typeface="+mn-cs"/>
                        </a:rPr>
                        <a:t> </a:t>
                      </a:r>
                      <a:r>
                        <a:rPr lang="en-US" sz="1800" kern="1200" dirty="0" err="1" smtClean="0">
                          <a:solidFill>
                            <a:schemeClr val="dk1"/>
                          </a:solidFill>
                          <a:effectLst/>
                          <a:latin typeface="+mn-lt"/>
                          <a:ea typeface="+mn-ea"/>
                          <a:cs typeface="+mn-cs"/>
                        </a:rPr>
                        <a:t>produto</a:t>
                      </a:r>
                      <a:endParaRPr lang="pt-BR" sz="1000" dirty="0">
                        <a:effectLst/>
                        <a:latin typeface="Times New Roman" panose="02020603050405020304" pitchFamily="18" charset="0"/>
                        <a:ea typeface="Times New Roman" panose="02020603050405020304" pitchFamily="18" charset="0"/>
                      </a:endParaRPr>
                    </a:p>
                  </a:txBody>
                  <a:tcPr marL="68578" marR="6857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just">
                        <a:lnSpc>
                          <a:spcPct val="100000"/>
                        </a:lnSpc>
                        <a:spcAft>
                          <a:spcPts val="600"/>
                        </a:spcAft>
                        <a:tabLst>
                          <a:tab pos="342900" algn="l"/>
                          <a:tab pos="800100" algn="l"/>
                        </a:tabLst>
                      </a:pPr>
                      <a:endParaRPr lang="en-US" sz="1800" kern="1200" dirty="0" smtClean="0">
                        <a:solidFill>
                          <a:schemeClr val="dk1"/>
                        </a:solidFill>
                        <a:effectLst/>
                        <a:latin typeface="+mn-lt"/>
                        <a:ea typeface="+mn-ea"/>
                        <a:cs typeface="+mn-cs"/>
                      </a:endParaRPr>
                    </a:p>
                    <a:p>
                      <a:pPr algn="just">
                        <a:lnSpc>
                          <a:spcPct val="100000"/>
                        </a:lnSpc>
                        <a:spcAft>
                          <a:spcPts val="600"/>
                        </a:spcAft>
                        <a:tabLst>
                          <a:tab pos="342900" algn="l"/>
                          <a:tab pos="800100" algn="l"/>
                        </a:tabLst>
                      </a:pPr>
                      <a:r>
                        <a:rPr lang="en-US" sz="1800" kern="1200" dirty="0" err="1" smtClean="0">
                          <a:solidFill>
                            <a:schemeClr val="dk1"/>
                          </a:solidFill>
                          <a:effectLst/>
                          <a:latin typeface="+mn-lt"/>
                          <a:ea typeface="+mn-ea"/>
                          <a:cs typeface="+mn-cs"/>
                        </a:rPr>
                        <a:t>Propiciará</a:t>
                      </a:r>
                      <a:r>
                        <a:rPr lang="en-US" sz="1800" kern="1200" dirty="0" smtClean="0">
                          <a:solidFill>
                            <a:schemeClr val="dk1"/>
                          </a:solidFill>
                          <a:effectLst/>
                          <a:latin typeface="+mn-lt"/>
                          <a:ea typeface="+mn-ea"/>
                          <a:cs typeface="+mn-cs"/>
                        </a:rPr>
                        <a:t> dados </a:t>
                      </a:r>
                      <a:r>
                        <a:rPr lang="en-US" sz="1800" kern="1200" dirty="0" err="1" smtClean="0">
                          <a:solidFill>
                            <a:schemeClr val="dk1"/>
                          </a:solidFill>
                          <a:effectLst/>
                          <a:latin typeface="+mn-lt"/>
                          <a:ea typeface="+mn-ea"/>
                          <a:cs typeface="+mn-cs"/>
                        </a:rPr>
                        <a:t>sobre</a:t>
                      </a:r>
                      <a:r>
                        <a:rPr lang="en-US" sz="1800" kern="1200" dirty="0" smtClean="0">
                          <a:solidFill>
                            <a:schemeClr val="dk1"/>
                          </a:solidFill>
                          <a:effectLst/>
                          <a:latin typeface="+mn-lt"/>
                          <a:ea typeface="+mn-ea"/>
                          <a:cs typeface="+mn-cs"/>
                        </a:rPr>
                        <a:t> </a:t>
                      </a:r>
                      <a:r>
                        <a:rPr lang="en-US" sz="1800" kern="1200" dirty="0" err="1" smtClean="0">
                          <a:solidFill>
                            <a:schemeClr val="dk1"/>
                          </a:solidFill>
                          <a:effectLst/>
                          <a:latin typeface="+mn-lt"/>
                          <a:ea typeface="+mn-ea"/>
                          <a:cs typeface="+mn-cs"/>
                        </a:rPr>
                        <a:t>medições</a:t>
                      </a:r>
                      <a:r>
                        <a:rPr lang="en-US" sz="1800" kern="1200" dirty="0" smtClean="0">
                          <a:solidFill>
                            <a:schemeClr val="dk1"/>
                          </a:solidFill>
                          <a:effectLst/>
                          <a:latin typeface="+mn-lt"/>
                          <a:ea typeface="+mn-ea"/>
                          <a:cs typeface="+mn-cs"/>
                        </a:rPr>
                        <a:t> </a:t>
                      </a:r>
                      <a:r>
                        <a:rPr lang="en-US" sz="1800" kern="1200" dirty="0" err="1" smtClean="0">
                          <a:solidFill>
                            <a:schemeClr val="dk1"/>
                          </a:solidFill>
                          <a:effectLst/>
                          <a:latin typeface="+mn-lt"/>
                          <a:ea typeface="+mn-ea"/>
                          <a:cs typeface="+mn-cs"/>
                        </a:rPr>
                        <a:t>climaticas</a:t>
                      </a:r>
                      <a:r>
                        <a:rPr lang="en-US" sz="1800" kern="1200" dirty="0" smtClean="0">
                          <a:solidFill>
                            <a:schemeClr val="dk1"/>
                          </a:solidFill>
                          <a:effectLst/>
                          <a:latin typeface="+mn-lt"/>
                          <a:ea typeface="+mn-ea"/>
                          <a:cs typeface="+mn-cs"/>
                        </a:rPr>
                        <a:t>, </a:t>
                      </a:r>
                      <a:r>
                        <a:rPr lang="en-US" sz="1800" kern="1200" dirty="0" err="1" smtClean="0">
                          <a:solidFill>
                            <a:schemeClr val="dk1"/>
                          </a:solidFill>
                          <a:effectLst/>
                          <a:latin typeface="+mn-lt"/>
                          <a:ea typeface="+mn-ea"/>
                          <a:cs typeface="+mn-cs"/>
                        </a:rPr>
                        <a:t>coletadas</a:t>
                      </a:r>
                      <a:r>
                        <a:rPr lang="en-US" sz="1800" kern="1200" dirty="0" smtClean="0">
                          <a:solidFill>
                            <a:schemeClr val="dk1"/>
                          </a:solidFill>
                          <a:effectLst/>
                          <a:latin typeface="+mn-lt"/>
                          <a:ea typeface="+mn-ea"/>
                          <a:cs typeface="+mn-cs"/>
                        </a:rPr>
                        <a:t> </a:t>
                      </a:r>
                      <a:r>
                        <a:rPr lang="en-US" sz="1800" kern="1200" dirty="0" err="1" smtClean="0">
                          <a:solidFill>
                            <a:schemeClr val="dk1"/>
                          </a:solidFill>
                          <a:effectLst/>
                          <a:latin typeface="+mn-lt"/>
                          <a:ea typeface="+mn-ea"/>
                          <a:cs typeface="+mn-cs"/>
                        </a:rPr>
                        <a:t>pelas</a:t>
                      </a:r>
                      <a:r>
                        <a:rPr lang="en-US" sz="1800" kern="1200" dirty="0" smtClean="0">
                          <a:solidFill>
                            <a:schemeClr val="dk1"/>
                          </a:solidFill>
                          <a:effectLst/>
                          <a:latin typeface="+mn-lt"/>
                          <a:ea typeface="+mn-ea"/>
                          <a:cs typeface="+mn-cs"/>
                        </a:rPr>
                        <a:t> PCD’S, para </a:t>
                      </a:r>
                      <a:r>
                        <a:rPr lang="en-US" sz="1800" kern="1200" dirty="0" err="1" smtClean="0">
                          <a:solidFill>
                            <a:schemeClr val="dk1"/>
                          </a:solidFill>
                          <a:effectLst/>
                          <a:latin typeface="+mn-lt"/>
                          <a:ea typeface="+mn-ea"/>
                          <a:cs typeface="+mn-cs"/>
                        </a:rPr>
                        <a:t>serem</a:t>
                      </a:r>
                      <a:r>
                        <a:rPr lang="en-US" sz="1800" kern="1200" dirty="0" smtClean="0">
                          <a:solidFill>
                            <a:schemeClr val="dk1"/>
                          </a:solidFill>
                          <a:effectLst/>
                          <a:latin typeface="+mn-lt"/>
                          <a:ea typeface="+mn-ea"/>
                          <a:cs typeface="+mn-cs"/>
                        </a:rPr>
                        <a:t> </a:t>
                      </a:r>
                      <a:r>
                        <a:rPr lang="en-US" sz="1800" kern="1200" dirty="0" err="1" smtClean="0">
                          <a:solidFill>
                            <a:schemeClr val="dk1"/>
                          </a:solidFill>
                          <a:effectLst/>
                          <a:latin typeface="+mn-lt"/>
                          <a:ea typeface="+mn-ea"/>
                          <a:cs typeface="+mn-cs"/>
                        </a:rPr>
                        <a:t>utilizadas</a:t>
                      </a:r>
                      <a:r>
                        <a:rPr lang="en-US" sz="1800" kern="1200" dirty="0" smtClean="0">
                          <a:solidFill>
                            <a:schemeClr val="dk1"/>
                          </a:solidFill>
                          <a:effectLst/>
                          <a:latin typeface="+mn-lt"/>
                          <a:ea typeface="+mn-ea"/>
                          <a:cs typeface="+mn-cs"/>
                        </a:rPr>
                        <a:t> </a:t>
                      </a:r>
                      <a:r>
                        <a:rPr lang="en-US" sz="1800" kern="1200" dirty="0" err="1" smtClean="0">
                          <a:solidFill>
                            <a:schemeClr val="dk1"/>
                          </a:solidFill>
                          <a:effectLst/>
                          <a:latin typeface="+mn-lt"/>
                          <a:ea typeface="+mn-ea"/>
                          <a:cs typeface="+mn-cs"/>
                        </a:rPr>
                        <a:t>pelos</a:t>
                      </a:r>
                      <a:r>
                        <a:rPr lang="en-US" sz="1800" kern="1200" dirty="0" smtClean="0">
                          <a:solidFill>
                            <a:schemeClr val="dk1"/>
                          </a:solidFill>
                          <a:effectLst/>
                          <a:latin typeface="+mn-lt"/>
                          <a:ea typeface="+mn-ea"/>
                          <a:cs typeface="+mn-cs"/>
                        </a:rPr>
                        <a:t> </a:t>
                      </a:r>
                      <a:r>
                        <a:rPr lang="en-US" sz="1800" kern="1200" dirty="0" err="1" smtClean="0">
                          <a:solidFill>
                            <a:schemeClr val="dk1"/>
                          </a:solidFill>
                          <a:effectLst/>
                          <a:latin typeface="+mn-lt"/>
                          <a:ea typeface="+mn-ea"/>
                          <a:cs typeface="+mn-cs"/>
                        </a:rPr>
                        <a:t>demais</a:t>
                      </a:r>
                      <a:r>
                        <a:rPr lang="en-US" sz="1800" kern="1200" dirty="0" smtClean="0">
                          <a:solidFill>
                            <a:schemeClr val="dk1"/>
                          </a:solidFill>
                          <a:effectLst/>
                          <a:latin typeface="+mn-lt"/>
                          <a:ea typeface="+mn-ea"/>
                          <a:cs typeface="+mn-cs"/>
                        </a:rPr>
                        <a:t> </a:t>
                      </a:r>
                      <a:r>
                        <a:rPr lang="en-US" sz="1800" kern="1200" dirty="0" err="1" smtClean="0">
                          <a:solidFill>
                            <a:schemeClr val="dk1"/>
                          </a:solidFill>
                          <a:effectLst/>
                          <a:latin typeface="+mn-lt"/>
                          <a:ea typeface="+mn-ea"/>
                          <a:cs typeface="+mn-cs"/>
                        </a:rPr>
                        <a:t>módulos</a:t>
                      </a:r>
                      <a:r>
                        <a:rPr lang="en-US" sz="1800" kern="1200" dirty="0" smtClean="0">
                          <a:solidFill>
                            <a:schemeClr val="dk1"/>
                          </a:solidFill>
                          <a:effectLst/>
                          <a:latin typeface="+mn-lt"/>
                          <a:ea typeface="+mn-ea"/>
                          <a:cs typeface="+mn-cs"/>
                        </a:rPr>
                        <a:t>.</a:t>
                      </a:r>
                      <a:endParaRPr lang="pt-BR" sz="1800" kern="1200" dirty="0">
                        <a:solidFill>
                          <a:schemeClr val="dk1"/>
                        </a:solidFill>
                        <a:effectLst/>
                        <a:latin typeface="+mn-lt"/>
                        <a:ea typeface="+mn-ea"/>
                        <a:cs typeface="+mn-cs"/>
                      </a:endParaRPr>
                    </a:p>
                  </a:txBody>
                  <a:tcPr marL="68578" marR="6857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36241938"/>
                  </a:ext>
                </a:extLst>
              </a:tr>
            </a:tbl>
          </a:graphicData>
        </a:graphic>
      </p:graphicFrame>
    </p:spTree>
    <p:extLst>
      <p:ext uri="{BB962C8B-B14F-4D97-AF65-F5344CB8AC3E}">
        <p14:creationId xmlns:p14="http://schemas.microsoft.com/office/powerpoint/2010/main" val="327565926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20483"/>
                                        </p:tgtEl>
                                        <p:attrNameLst>
                                          <p:attrName>r</p:attrName>
                                        </p:attrNameLst>
                                      </p:cBhvr>
                                    </p:animRot>
                                    <p:animRot by="-240000">
                                      <p:cBhvr>
                                        <p:cTn id="7" dur="200" fill="hold">
                                          <p:stCondLst>
                                            <p:cond delay="200"/>
                                          </p:stCondLst>
                                        </p:cTn>
                                        <p:tgtEl>
                                          <p:spTgt spid="20483"/>
                                        </p:tgtEl>
                                        <p:attrNameLst>
                                          <p:attrName>r</p:attrName>
                                        </p:attrNameLst>
                                      </p:cBhvr>
                                    </p:animRot>
                                    <p:animRot by="240000">
                                      <p:cBhvr>
                                        <p:cTn id="8" dur="200" fill="hold">
                                          <p:stCondLst>
                                            <p:cond delay="400"/>
                                          </p:stCondLst>
                                        </p:cTn>
                                        <p:tgtEl>
                                          <p:spTgt spid="20483"/>
                                        </p:tgtEl>
                                        <p:attrNameLst>
                                          <p:attrName>r</p:attrName>
                                        </p:attrNameLst>
                                      </p:cBhvr>
                                    </p:animRot>
                                    <p:animRot by="-240000">
                                      <p:cBhvr>
                                        <p:cTn id="9" dur="200" fill="hold">
                                          <p:stCondLst>
                                            <p:cond delay="600"/>
                                          </p:stCondLst>
                                        </p:cTn>
                                        <p:tgtEl>
                                          <p:spTgt spid="20483"/>
                                        </p:tgtEl>
                                        <p:attrNameLst>
                                          <p:attrName>r</p:attrName>
                                        </p:attrNameLst>
                                      </p:cBhvr>
                                    </p:animRot>
                                    <p:animRot by="120000">
                                      <p:cBhvr>
                                        <p:cTn id="10" dur="200" fill="hold">
                                          <p:stCondLst>
                                            <p:cond delay="800"/>
                                          </p:stCondLst>
                                        </p:cTn>
                                        <p:tgtEl>
                                          <p:spTgt spid="2048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ítulo 1"/>
          <p:cNvSpPr>
            <a:spLocks noGrp="1" noChangeArrowheads="1"/>
          </p:cNvSpPr>
          <p:nvPr>
            <p:ph type="title" idx="4294967295"/>
          </p:nvPr>
        </p:nvSpPr>
        <p:spPr/>
        <p:txBody>
          <a:bodyPr/>
          <a:lstStyle/>
          <a:p>
            <a:pPr eaLnBrk="1" hangingPunct="1"/>
            <a:r>
              <a:rPr lang="pt-BR" altLang="zh-CN" sz="4000" smtClean="0"/>
              <a:t>Documento de Visão - Identificação dos Stakehoders</a:t>
            </a:r>
          </a:p>
        </p:txBody>
      </p:sp>
      <p:pic>
        <p:nvPicPr>
          <p:cNvPr id="20483" name="Imagem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47450" y="69850"/>
            <a:ext cx="800100"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60" name="Marcador de Posição de Conteúdo 4"/>
          <p:cNvSpPr>
            <a:spLocks noGrp="1" noChangeArrowheads="1"/>
          </p:cNvSpPr>
          <p:nvPr>
            <p:ph idx="4294967295"/>
          </p:nvPr>
        </p:nvSpPr>
        <p:spPr/>
        <p:txBody>
          <a:bodyPr/>
          <a:lstStyle/>
          <a:p>
            <a:pPr marL="0" indent="0" eaLnBrk="1" hangingPunct="1"/>
            <a:endParaRPr lang="pt-BR" altLang="zh-CN" smtClean="0"/>
          </a:p>
          <a:p>
            <a:pPr marL="0" indent="0" eaLnBrk="1" hangingPunct="1">
              <a:buFont typeface="Arial" panose="020B0604020202020204" pitchFamily="34" charset="0"/>
              <a:buNone/>
            </a:pPr>
            <a:endParaRPr lang="pt-BR" altLang="zh-CN" smtClean="0"/>
          </a:p>
        </p:txBody>
      </p:sp>
      <p:graphicFrame>
        <p:nvGraphicFramePr>
          <p:cNvPr id="2" name="Tabela 1"/>
          <p:cNvGraphicFramePr>
            <a:graphicFrameLocks noGrp="1"/>
          </p:cNvGraphicFramePr>
          <p:nvPr/>
        </p:nvGraphicFramePr>
        <p:xfrm>
          <a:off x="1622425" y="1828800"/>
          <a:ext cx="8116888" cy="4846638"/>
        </p:xfrm>
        <a:graphic>
          <a:graphicData uri="http://schemas.openxmlformats.org/drawingml/2006/table">
            <a:tbl>
              <a:tblPr firstRow="1" bandRow="1">
                <a:tableStyleId>{5C22544A-7EE6-4342-B048-85BDC9FD1C3A}</a:tableStyleId>
              </a:tblPr>
              <a:tblGrid>
                <a:gridCol w="2705629">
                  <a:extLst>
                    <a:ext uri="{9D8B030D-6E8A-4147-A177-3AD203B41FA5}">
                      <a16:colId xmlns:a16="http://schemas.microsoft.com/office/drawing/2014/main" val="4048539955"/>
                    </a:ext>
                  </a:extLst>
                </a:gridCol>
                <a:gridCol w="2705630">
                  <a:extLst>
                    <a:ext uri="{9D8B030D-6E8A-4147-A177-3AD203B41FA5}">
                      <a16:colId xmlns:a16="http://schemas.microsoft.com/office/drawing/2014/main" val="3786123576"/>
                    </a:ext>
                  </a:extLst>
                </a:gridCol>
                <a:gridCol w="2705629">
                  <a:extLst>
                    <a:ext uri="{9D8B030D-6E8A-4147-A177-3AD203B41FA5}">
                      <a16:colId xmlns:a16="http://schemas.microsoft.com/office/drawing/2014/main" val="4197694689"/>
                    </a:ext>
                  </a:extLst>
                </a:gridCol>
              </a:tblGrid>
              <a:tr h="365784">
                <a:tc>
                  <a:txBody>
                    <a:bodyPr/>
                    <a:lstStyle/>
                    <a:p>
                      <a:pPr lvl="0" algn="ctr"/>
                      <a:r>
                        <a:rPr lang="pt-BR" sz="1800" b="1" kern="1200" dirty="0" smtClean="0">
                          <a:solidFill>
                            <a:schemeClr val="lt1"/>
                          </a:solidFill>
                          <a:effectLst/>
                          <a:latin typeface="+mn-lt"/>
                          <a:ea typeface="+mn-ea"/>
                          <a:cs typeface="+mn-cs"/>
                        </a:rPr>
                        <a:t>Nome</a:t>
                      </a:r>
                      <a:endParaRPr lang="pt-BR" sz="1800" b="1" kern="1200" dirty="0">
                        <a:solidFill>
                          <a:schemeClr val="lt1"/>
                        </a:solidFill>
                        <a:effectLst/>
                        <a:latin typeface="+mn-lt"/>
                        <a:ea typeface="+mn-ea"/>
                        <a:cs typeface="+mn-cs"/>
                      </a:endParaRPr>
                    </a:p>
                  </a:txBody>
                  <a:tcPr marL="91434" marR="91434" marT="45723" marB="4572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1D2843"/>
                    </a:solidFill>
                  </a:tcPr>
                </a:tc>
                <a:tc>
                  <a:txBody>
                    <a:bodyPr/>
                    <a:lstStyle/>
                    <a:p>
                      <a:pPr lvl="0" algn="ctr"/>
                      <a:r>
                        <a:rPr lang="pt-BR" sz="1800" b="1" kern="1200" dirty="0" smtClean="0">
                          <a:solidFill>
                            <a:schemeClr val="lt1"/>
                          </a:solidFill>
                          <a:effectLst/>
                          <a:latin typeface="+mn-lt"/>
                          <a:ea typeface="+mn-ea"/>
                          <a:cs typeface="+mn-cs"/>
                        </a:rPr>
                        <a:t>Descrição</a:t>
                      </a:r>
                      <a:endParaRPr lang="pt-BR" sz="1800" b="1" kern="1200" dirty="0">
                        <a:solidFill>
                          <a:schemeClr val="lt1"/>
                        </a:solidFill>
                        <a:effectLst/>
                        <a:latin typeface="+mn-lt"/>
                        <a:ea typeface="+mn-ea"/>
                        <a:cs typeface="+mn-cs"/>
                      </a:endParaRPr>
                    </a:p>
                  </a:txBody>
                  <a:tcPr marL="91434" marR="91434" marT="45723" marB="4572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1D2843"/>
                    </a:solidFill>
                  </a:tcPr>
                </a:tc>
                <a:tc>
                  <a:txBody>
                    <a:bodyPr/>
                    <a:lstStyle/>
                    <a:p>
                      <a:pPr lvl="0" algn="ctr"/>
                      <a:r>
                        <a:rPr lang="pt-BR" sz="1800" b="1" kern="1200" dirty="0" smtClean="0">
                          <a:solidFill>
                            <a:schemeClr val="lt1"/>
                          </a:solidFill>
                          <a:effectLst/>
                          <a:latin typeface="+mn-lt"/>
                          <a:ea typeface="+mn-ea"/>
                          <a:cs typeface="+mn-cs"/>
                        </a:rPr>
                        <a:t>Responsabilidade</a:t>
                      </a:r>
                      <a:endParaRPr lang="pt-BR" sz="1800" b="1" kern="1200" dirty="0">
                        <a:solidFill>
                          <a:schemeClr val="lt1"/>
                        </a:solidFill>
                        <a:effectLst/>
                        <a:latin typeface="+mn-lt"/>
                        <a:ea typeface="+mn-ea"/>
                        <a:cs typeface="+mn-cs"/>
                      </a:endParaRPr>
                    </a:p>
                  </a:txBody>
                  <a:tcPr marL="91434" marR="91434" marT="45723" marB="4572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1D2843"/>
                    </a:solidFill>
                  </a:tcPr>
                </a:tc>
                <a:extLst>
                  <a:ext uri="{0D108BD9-81ED-4DB2-BD59-A6C34878D82A}">
                    <a16:rowId xmlns:a16="http://schemas.microsoft.com/office/drawing/2014/main" val="1552245594"/>
                  </a:ext>
                </a:extLst>
              </a:tr>
              <a:tr h="4480854">
                <a:tc>
                  <a:txBody>
                    <a:bodyPr/>
                    <a:lstStyle/>
                    <a:p>
                      <a:pPr lvl="0" algn="ctr"/>
                      <a:endParaRPr lang="en-US" sz="1800" kern="1200" dirty="0" smtClean="0">
                        <a:solidFill>
                          <a:schemeClr val="dk1"/>
                        </a:solidFill>
                        <a:effectLst/>
                        <a:latin typeface="+mn-lt"/>
                        <a:ea typeface="+mn-ea"/>
                        <a:cs typeface="+mn-cs"/>
                      </a:endParaRPr>
                    </a:p>
                    <a:p>
                      <a:pPr lvl="0" algn="ctr"/>
                      <a:endParaRPr lang="en-US" sz="1800" kern="1200" dirty="0" smtClean="0">
                        <a:solidFill>
                          <a:schemeClr val="dk1"/>
                        </a:solidFill>
                        <a:effectLst/>
                        <a:latin typeface="+mn-lt"/>
                        <a:ea typeface="+mn-ea"/>
                        <a:cs typeface="+mn-cs"/>
                      </a:endParaRPr>
                    </a:p>
                    <a:p>
                      <a:pPr lvl="0" algn="ctr"/>
                      <a:endParaRPr lang="en-US" sz="1800" kern="1200" dirty="0" smtClean="0">
                        <a:solidFill>
                          <a:schemeClr val="dk1"/>
                        </a:solidFill>
                        <a:effectLst/>
                        <a:latin typeface="+mn-lt"/>
                        <a:ea typeface="+mn-ea"/>
                        <a:cs typeface="+mn-cs"/>
                      </a:endParaRPr>
                    </a:p>
                    <a:p>
                      <a:pPr lvl="0" algn="ctr"/>
                      <a:endParaRPr lang="en-US" sz="1800" kern="1200" dirty="0" smtClean="0">
                        <a:solidFill>
                          <a:schemeClr val="dk1"/>
                        </a:solidFill>
                        <a:effectLst/>
                        <a:latin typeface="+mn-lt"/>
                        <a:ea typeface="+mn-ea"/>
                        <a:cs typeface="+mn-cs"/>
                      </a:endParaRPr>
                    </a:p>
                    <a:p>
                      <a:pPr lvl="0" algn="ctr"/>
                      <a:endParaRPr lang="en-US" sz="1800" kern="1200" dirty="0" smtClean="0">
                        <a:solidFill>
                          <a:schemeClr val="dk1"/>
                        </a:solidFill>
                        <a:effectLst/>
                        <a:latin typeface="+mn-lt"/>
                        <a:ea typeface="+mn-ea"/>
                        <a:cs typeface="+mn-cs"/>
                      </a:endParaRPr>
                    </a:p>
                    <a:p>
                      <a:pPr lvl="0" algn="ctr"/>
                      <a:endParaRPr lang="en-US" sz="1800" kern="1200" dirty="0" smtClean="0">
                        <a:solidFill>
                          <a:schemeClr val="dk1"/>
                        </a:solidFill>
                        <a:effectLst/>
                        <a:latin typeface="+mn-lt"/>
                        <a:ea typeface="+mn-ea"/>
                        <a:cs typeface="+mn-cs"/>
                      </a:endParaRPr>
                    </a:p>
                    <a:p>
                      <a:pPr lvl="0" algn="ctr"/>
                      <a:endParaRPr lang="en-US" sz="1800" kern="1200" dirty="0" smtClean="0">
                        <a:solidFill>
                          <a:schemeClr val="dk1"/>
                        </a:solidFill>
                        <a:effectLst/>
                        <a:latin typeface="+mn-lt"/>
                        <a:ea typeface="+mn-ea"/>
                        <a:cs typeface="+mn-cs"/>
                      </a:endParaRPr>
                    </a:p>
                    <a:p>
                      <a:pPr lvl="0" algn="ctr"/>
                      <a:r>
                        <a:rPr lang="en-US" sz="1800" kern="1200" dirty="0" err="1" smtClean="0">
                          <a:solidFill>
                            <a:schemeClr val="dk1"/>
                          </a:solidFill>
                          <a:effectLst/>
                          <a:latin typeface="+mn-lt"/>
                          <a:ea typeface="+mn-ea"/>
                          <a:cs typeface="+mn-cs"/>
                        </a:rPr>
                        <a:t>Módulo</a:t>
                      </a:r>
                      <a:r>
                        <a:rPr lang="en-US" sz="1800" kern="1200" dirty="0" smtClean="0">
                          <a:solidFill>
                            <a:schemeClr val="dk1"/>
                          </a:solidFill>
                          <a:effectLst/>
                          <a:latin typeface="+mn-lt"/>
                          <a:ea typeface="+mn-ea"/>
                          <a:cs typeface="+mn-cs"/>
                        </a:rPr>
                        <a:t> de </a:t>
                      </a:r>
                      <a:r>
                        <a:rPr lang="en-US" sz="1800" kern="1200" dirty="0" err="1" smtClean="0">
                          <a:solidFill>
                            <a:schemeClr val="dk1"/>
                          </a:solidFill>
                          <a:effectLst/>
                          <a:latin typeface="+mn-lt"/>
                          <a:ea typeface="+mn-ea"/>
                          <a:cs typeface="+mn-cs"/>
                        </a:rPr>
                        <a:t>Usuários</a:t>
                      </a:r>
                      <a:endParaRPr lang="pt-BR" sz="1800" b="1" kern="1200" dirty="0">
                        <a:solidFill>
                          <a:schemeClr val="lt1"/>
                        </a:solidFill>
                        <a:effectLst/>
                        <a:latin typeface="+mn-lt"/>
                        <a:ea typeface="+mn-ea"/>
                        <a:cs typeface="+mn-cs"/>
                      </a:endParaRPr>
                    </a:p>
                  </a:txBody>
                  <a:tcPr marL="91434" marR="91434" marT="45723" marB="4572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pt-BR" sz="1800" kern="1200" dirty="0" smtClean="0">
                        <a:solidFill>
                          <a:schemeClr val="dk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800" kern="1200" dirty="0" smtClean="0">
                        <a:solidFill>
                          <a:schemeClr val="dk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800" kern="1200" dirty="0" smtClean="0">
                        <a:solidFill>
                          <a:schemeClr val="dk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800" kern="1200" dirty="0" smtClean="0">
                        <a:solidFill>
                          <a:schemeClr val="dk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800" kern="1200" dirty="0" smtClean="0">
                        <a:solidFill>
                          <a:schemeClr val="dk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pt-BR" sz="1800" kern="1200" dirty="0" smtClean="0">
                          <a:solidFill>
                            <a:schemeClr val="dk1"/>
                          </a:solidFill>
                          <a:effectLst/>
                          <a:latin typeface="+mn-lt"/>
                          <a:ea typeface="+mn-ea"/>
                          <a:cs typeface="+mn-cs"/>
                        </a:rPr>
                        <a:t>Módulo 01 do projeto Indra que engloba alunos do 4º ano do curso tecnico integrado em Informática do IFSP-SBV.</a:t>
                      </a:r>
                    </a:p>
                    <a:p>
                      <a:pPr lvl="0" algn="l"/>
                      <a:endParaRPr lang="pt-BR" sz="1800" b="1" kern="1200" dirty="0">
                        <a:solidFill>
                          <a:schemeClr val="lt1"/>
                        </a:solidFill>
                        <a:effectLst/>
                        <a:latin typeface="+mn-lt"/>
                        <a:ea typeface="+mn-ea"/>
                        <a:cs typeface="+mn-cs"/>
                      </a:endParaRPr>
                    </a:p>
                  </a:txBody>
                  <a:tcPr marL="91434" marR="91434" marT="45723" marB="4572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lvl="0" algn="l"/>
                      <a:r>
                        <a:rPr lang="en-US" sz="1800" kern="1200" dirty="0" err="1" smtClean="0">
                          <a:solidFill>
                            <a:schemeClr val="dk1"/>
                          </a:solidFill>
                          <a:effectLst/>
                          <a:latin typeface="+mn-lt"/>
                          <a:ea typeface="+mn-ea"/>
                          <a:cs typeface="+mn-cs"/>
                        </a:rPr>
                        <a:t>Realiza</a:t>
                      </a:r>
                      <a:r>
                        <a:rPr lang="en-US" sz="1800" kern="1200" dirty="0" smtClean="0">
                          <a:solidFill>
                            <a:schemeClr val="dk1"/>
                          </a:solidFill>
                          <a:effectLst/>
                          <a:latin typeface="+mn-lt"/>
                          <a:ea typeface="+mn-ea"/>
                          <a:cs typeface="+mn-cs"/>
                        </a:rPr>
                        <a:t> o </a:t>
                      </a:r>
                      <a:r>
                        <a:rPr lang="en-US" sz="1800" kern="1200" dirty="0" err="1" smtClean="0">
                          <a:solidFill>
                            <a:schemeClr val="dk1"/>
                          </a:solidFill>
                          <a:effectLst/>
                          <a:latin typeface="+mn-lt"/>
                          <a:ea typeface="+mn-ea"/>
                          <a:cs typeface="+mn-cs"/>
                        </a:rPr>
                        <a:t>cadastro</a:t>
                      </a:r>
                      <a:r>
                        <a:rPr lang="en-US" sz="1800" kern="1200" dirty="0" smtClean="0">
                          <a:solidFill>
                            <a:schemeClr val="dk1"/>
                          </a:solidFill>
                          <a:effectLst/>
                          <a:latin typeface="+mn-lt"/>
                          <a:ea typeface="+mn-ea"/>
                          <a:cs typeface="+mn-cs"/>
                        </a:rPr>
                        <a:t> e </a:t>
                      </a:r>
                      <a:r>
                        <a:rPr lang="en-US" sz="1800" kern="1200" dirty="0" err="1" smtClean="0">
                          <a:solidFill>
                            <a:schemeClr val="dk1"/>
                          </a:solidFill>
                          <a:effectLst/>
                          <a:latin typeface="+mn-lt"/>
                          <a:ea typeface="+mn-ea"/>
                          <a:cs typeface="+mn-cs"/>
                        </a:rPr>
                        <a:t>gerenciamento</a:t>
                      </a:r>
                      <a:r>
                        <a:rPr lang="en-US" sz="1800" kern="1200" dirty="0" smtClean="0">
                          <a:solidFill>
                            <a:schemeClr val="dk1"/>
                          </a:solidFill>
                          <a:effectLst/>
                          <a:latin typeface="+mn-lt"/>
                          <a:ea typeface="+mn-ea"/>
                          <a:cs typeface="+mn-cs"/>
                        </a:rPr>
                        <a:t> dos </a:t>
                      </a:r>
                      <a:r>
                        <a:rPr lang="en-US" sz="1800" kern="1200" dirty="0" err="1" smtClean="0">
                          <a:solidFill>
                            <a:schemeClr val="dk1"/>
                          </a:solidFill>
                          <a:effectLst/>
                          <a:latin typeface="+mn-lt"/>
                          <a:ea typeface="+mn-ea"/>
                          <a:cs typeface="+mn-cs"/>
                        </a:rPr>
                        <a:t>usuários</a:t>
                      </a:r>
                      <a:r>
                        <a:rPr lang="en-US" sz="1800" kern="1200" dirty="0" smtClean="0">
                          <a:solidFill>
                            <a:schemeClr val="dk1"/>
                          </a:solidFill>
                          <a:effectLst/>
                          <a:latin typeface="+mn-lt"/>
                          <a:ea typeface="+mn-ea"/>
                          <a:cs typeface="+mn-cs"/>
                        </a:rPr>
                        <a:t>; </a:t>
                      </a:r>
                      <a:r>
                        <a:rPr lang="en-US" sz="1800" kern="1200" dirty="0" err="1" smtClean="0">
                          <a:solidFill>
                            <a:schemeClr val="dk1"/>
                          </a:solidFill>
                          <a:effectLst/>
                          <a:latin typeface="+mn-lt"/>
                          <a:ea typeface="+mn-ea"/>
                          <a:cs typeface="+mn-cs"/>
                        </a:rPr>
                        <a:t>Elabora</a:t>
                      </a:r>
                      <a:r>
                        <a:rPr lang="en-US" sz="1800" kern="1200" dirty="0" smtClean="0">
                          <a:solidFill>
                            <a:schemeClr val="dk1"/>
                          </a:solidFill>
                          <a:effectLst/>
                          <a:latin typeface="+mn-lt"/>
                          <a:ea typeface="+mn-ea"/>
                          <a:cs typeface="+mn-cs"/>
                        </a:rPr>
                        <a:t> o login (</a:t>
                      </a:r>
                      <a:r>
                        <a:rPr lang="en-US" sz="1800" kern="1200" dirty="0" err="1" smtClean="0">
                          <a:solidFill>
                            <a:schemeClr val="dk1"/>
                          </a:solidFill>
                          <a:effectLst/>
                          <a:latin typeface="+mn-lt"/>
                          <a:ea typeface="+mn-ea"/>
                          <a:cs typeface="+mn-cs"/>
                        </a:rPr>
                        <a:t>publico</a:t>
                      </a:r>
                      <a:r>
                        <a:rPr lang="en-US" sz="1800" kern="1200" dirty="0" smtClean="0">
                          <a:solidFill>
                            <a:schemeClr val="dk1"/>
                          </a:solidFill>
                          <a:effectLst/>
                          <a:latin typeface="+mn-lt"/>
                          <a:ea typeface="+mn-ea"/>
                          <a:cs typeface="+mn-cs"/>
                        </a:rPr>
                        <a:t> e </a:t>
                      </a:r>
                      <a:r>
                        <a:rPr lang="en-US" sz="1800" kern="1200" dirty="0" err="1" smtClean="0">
                          <a:solidFill>
                            <a:schemeClr val="dk1"/>
                          </a:solidFill>
                          <a:effectLst/>
                          <a:latin typeface="+mn-lt"/>
                          <a:ea typeface="+mn-ea"/>
                          <a:cs typeface="+mn-cs"/>
                        </a:rPr>
                        <a:t>privado</a:t>
                      </a:r>
                      <a:r>
                        <a:rPr lang="en-US" sz="1800" kern="1200" dirty="0" smtClean="0">
                          <a:solidFill>
                            <a:schemeClr val="dk1"/>
                          </a:solidFill>
                          <a:effectLst/>
                          <a:latin typeface="+mn-lt"/>
                          <a:ea typeface="+mn-ea"/>
                          <a:cs typeface="+mn-cs"/>
                        </a:rPr>
                        <a:t>) ; </a:t>
                      </a:r>
                      <a:r>
                        <a:rPr lang="en-US" sz="1800" kern="1200" dirty="0" err="1" smtClean="0">
                          <a:solidFill>
                            <a:schemeClr val="dk1"/>
                          </a:solidFill>
                          <a:effectLst/>
                          <a:latin typeface="+mn-lt"/>
                          <a:ea typeface="+mn-ea"/>
                          <a:cs typeface="+mn-cs"/>
                        </a:rPr>
                        <a:t>Gerenciamento</a:t>
                      </a:r>
                      <a:r>
                        <a:rPr lang="en-US" sz="1800" kern="1200" dirty="0" smtClean="0">
                          <a:solidFill>
                            <a:schemeClr val="dk1"/>
                          </a:solidFill>
                          <a:effectLst/>
                          <a:latin typeface="+mn-lt"/>
                          <a:ea typeface="+mn-ea"/>
                          <a:cs typeface="+mn-cs"/>
                        </a:rPr>
                        <a:t> do </a:t>
                      </a:r>
                      <a:r>
                        <a:rPr lang="en-US" sz="1800" kern="1200" dirty="0" err="1" smtClean="0">
                          <a:solidFill>
                            <a:schemeClr val="dk1"/>
                          </a:solidFill>
                          <a:effectLst/>
                          <a:latin typeface="+mn-lt"/>
                          <a:ea typeface="+mn-ea"/>
                          <a:cs typeface="+mn-cs"/>
                        </a:rPr>
                        <a:t>contrôle</a:t>
                      </a:r>
                      <a:r>
                        <a:rPr lang="en-US" sz="1800" kern="1200" dirty="0" smtClean="0">
                          <a:solidFill>
                            <a:schemeClr val="dk1"/>
                          </a:solidFill>
                          <a:effectLst/>
                          <a:latin typeface="+mn-lt"/>
                          <a:ea typeface="+mn-ea"/>
                          <a:cs typeface="+mn-cs"/>
                        </a:rPr>
                        <a:t> de </a:t>
                      </a:r>
                      <a:r>
                        <a:rPr lang="en-US" sz="1800" kern="1200" dirty="0" err="1" smtClean="0">
                          <a:solidFill>
                            <a:schemeClr val="dk1"/>
                          </a:solidFill>
                          <a:effectLst/>
                          <a:latin typeface="+mn-lt"/>
                          <a:ea typeface="+mn-ea"/>
                          <a:cs typeface="+mn-cs"/>
                        </a:rPr>
                        <a:t>acesso</a:t>
                      </a:r>
                      <a:r>
                        <a:rPr lang="en-US" sz="1800" kern="1200" dirty="0" smtClean="0">
                          <a:solidFill>
                            <a:schemeClr val="dk1"/>
                          </a:solidFill>
                          <a:effectLst/>
                          <a:latin typeface="+mn-lt"/>
                          <a:ea typeface="+mn-ea"/>
                          <a:cs typeface="+mn-cs"/>
                        </a:rPr>
                        <a:t> ; </a:t>
                      </a:r>
                      <a:r>
                        <a:rPr lang="en-US" sz="1800" kern="1200" dirty="0" err="1" smtClean="0">
                          <a:solidFill>
                            <a:schemeClr val="dk1"/>
                          </a:solidFill>
                          <a:effectLst/>
                          <a:latin typeface="+mn-lt"/>
                          <a:ea typeface="+mn-ea"/>
                          <a:cs typeface="+mn-cs"/>
                        </a:rPr>
                        <a:t>Montagem</a:t>
                      </a:r>
                      <a:r>
                        <a:rPr lang="en-US" sz="1800" kern="1200" dirty="0" smtClean="0">
                          <a:solidFill>
                            <a:schemeClr val="dk1"/>
                          </a:solidFill>
                          <a:effectLst/>
                          <a:latin typeface="+mn-lt"/>
                          <a:ea typeface="+mn-ea"/>
                          <a:cs typeface="+mn-cs"/>
                        </a:rPr>
                        <a:t> de um portal </a:t>
                      </a:r>
                      <a:r>
                        <a:rPr lang="en-US" sz="1800" kern="1200" dirty="0" err="1" smtClean="0">
                          <a:solidFill>
                            <a:schemeClr val="dk1"/>
                          </a:solidFill>
                          <a:effectLst/>
                          <a:latin typeface="+mn-lt"/>
                          <a:ea typeface="+mn-ea"/>
                          <a:cs typeface="+mn-cs"/>
                        </a:rPr>
                        <a:t>Fale</a:t>
                      </a:r>
                      <a:r>
                        <a:rPr lang="en-US" sz="1800" kern="1200" dirty="0" smtClean="0">
                          <a:solidFill>
                            <a:schemeClr val="dk1"/>
                          </a:solidFill>
                          <a:effectLst/>
                          <a:latin typeface="+mn-lt"/>
                          <a:ea typeface="+mn-ea"/>
                          <a:cs typeface="+mn-cs"/>
                        </a:rPr>
                        <a:t> </a:t>
                      </a:r>
                      <a:r>
                        <a:rPr lang="en-US" sz="1800" kern="1200" dirty="0" err="1" smtClean="0">
                          <a:solidFill>
                            <a:schemeClr val="dk1"/>
                          </a:solidFill>
                          <a:effectLst/>
                          <a:latin typeface="+mn-lt"/>
                          <a:ea typeface="+mn-ea"/>
                          <a:cs typeface="+mn-cs"/>
                        </a:rPr>
                        <a:t>Conosco</a:t>
                      </a:r>
                      <a:r>
                        <a:rPr lang="en-US" sz="1800" kern="1200" dirty="0" smtClean="0">
                          <a:solidFill>
                            <a:schemeClr val="dk1"/>
                          </a:solidFill>
                          <a:effectLst/>
                          <a:latin typeface="+mn-lt"/>
                          <a:ea typeface="+mn-ea"/>
                          <a:cs typeface="+mn-cs"/>
                        </a:rPr>
                        <a:t> e um com </a:t>
                      </a:r>
                      <a:r>
                        <a:rPr lang="en-US" sz="1800" kern="1200" dirty="0" err="1" smtClean="0">
                          <a:solidFill>
                            <a:schemeClr val="dk1"/>
                          </a:solidFill>
                          <a:effectLst/>
                          <a:latin typeface="+mn-lt"/>
                          <a:ea typeface="+mn-ea"/>
                          <a:cs typeface="+mn-cs"/>
                        </a:rPr>
                        <a:t>informações</a:t>
                      </a:r>
                      <a:r>
                        <a:rPr lang="en-US" sz="1800" kern="1200" dirty="0" smtClean="0">
                          <a:solidFill>
                            <a:schemeClr val="dk1"/>
                          </a:solidFill>
                          <a:effectLst/>
                          <a:latin typeface="+mn-lt"/>
                          <a:ea typeface="+mn-ea"/>
                          <a:cs typeface="+mn-cs"/>
                        </a:rPr>
                        <a:t> </a:t>
                      </a:r>
                      <a:r>
                        <a:rPr lang="en-US" sz="1800" kern="1200" dirty="0" err="1" smtClean="0">
                          <a:solidFill>
                            <a:schemeClr val="dk1"/>
                          </a:solidFill>
                          <a:effectLst/>
                          <a:latin typeface="+mn-lt"/>
                          <a:ea typeface="+mn-ea"/>
                          <a:cs typeface="+mn-cs"/>
                        </a:rPr>
                        <a:t>sobre</a:t>
                      </a:r>
                      <a:r>
                        <a:rPr lang="en-US" sz="1800" kern="1200" dirty="0" smtClean="0">
                          <a:solidFill>
                            <a:schemeClr val="dk1"/>
                          </a:solidFill>
                          <a:effectLst/>
                          <a:latin typeface="+mn-lt"/>
                          <a:ea typeface="+mn-ea"/>
                          <a:cs typeface="+mn-cs"/>
                        </a:rPr>
                        <a:t> o </a:t>
                      </a:r>
                      <a:r>
                        <a:rPr lang="en-US" sz="1800" kern="1200" dirty="0" err="1" smtClean="0">
                          <a:solidFill>
                            <a:schemeClr val="dk1"/>
                          </a:solidFill>
                          <a:effectLst/>
                          <a:latin typeface="+mn-lt"/>
                          <a:ea typeface="+mn-ea"/>
                          <a:cs typeface="+mn-cs"/>
                        </a:rPr>
                        <a:t>projero</a:t>
                      </a:r>
                      <a:r>
                        <a:rPr lang="en-US" sz="1800" kern="1200" dirty="0" smtClean="0">
                          <a:solidFill>
                            <a:schemeClr val="dk1"/>
                          </a:solidFill>
                          <a:effectLst/>
                          <a:latin typeface="+mn-lt"/>
                          <a:ea typeface="+mn-ea"/>
                          <a:cs typeface="+mn-cs"/>
                        </a:rPr>
                        <a:t> e o IFSP; </a:t>
                      </a:r>
                      <a:r>
                        <a:rPr lang="en-US" sz="1800" kern="1200" dirty="0" err="1" smtClean="0">
                          <a:solidFill>
                            <a:schemeClr val="dk1"/>
                          </a:solidFill>
                          <a:effectLst/>
                          <a:latin typeface="+mn-lt"/>
                          <a:ea typeface="+mn-ea"/>
                          <a:cs typeface="+mn-cs"/>
                        </a:rPr>
                        <a:t>Elaboração</a:t>
                      </a:r>
                      <a:r>
                        <a:rPr lang="en-US" sz="1800" kern="1200" dirty="0" smtClean="0">
                          <a:solidFill>
                            <a:schemeClr val="dk1"/>
                          </a:solidFill>
                          <a:effectLst/>
                          <a:latin typeface="+mn-lt"/>
                          <a:ea typeface="+mn-ea"/>
                          <a:cs typeface="+mn-cs"/>
                        </a:rPr>
                        <a:t> de </a:t>
                      </a:r>
                      <a:r>
                        <a:rPr lang="en-US" sz="1800" kern="1200" dirty="0" err="1" smtClean="0">
                          <a:solidFill>
                            <a:schemeClr val="dk1"/>
                          </a:solidFill>
                          <a:effectLst/>
                          <a:latin typeface="+mn-lt"/>
                          <a:ea typeface="+mn-ea"/>
                          <a:cs typeface="+mn-cs"/>
                        </a:rPr>
                        <a:t>uma</a:t>
                      </a:r>
                      <a:r>
                        <a:rPr lang="en-US" sz="1800" kern="1200" dirty="0" smtClean="0">
                          <a:solidFill>
                            <a:schemeClr val="dk1"/>
                          </a:solidFill>
                          <a:effectLst/>
                          <a:latin typeface="+mn-lt"/>
                          <a:ea typeface="+mn-ea"/>
                          <a:cs typeface="+mn-cs"/>
                        </a:rPr>
                        <a:t> </a:t>
                      </a:r>
                      <a:r>
                        <a:rPr lang="en-US" sz="1800" kern="1200" dirty="0" err="1" smtClean="0">
                          <a:solidFill>
                            <a:schemeClr val="dk1"/>
                          </a:solidFill>
                          <a:effectLst/>
                          <a:latin typeface="+mn-lt"/>
                          <a:ea typeface="+mn-ea"/>
                          <a:cs typeface="+mn-cs"/>
                        </a:rPr>
                        <a:t>pagina</a:t>
                      </a:r>
                      <a:r>
                        <a:rPr lang="en-US" sz="1800" kern="1200" dirty="0" smtClean="0">
                          <a:solidFill>
                            <a:schemeClr val="dk1"/>
                          </a:solidFill>
                          <a:effectLst/>
                          <a:latin typeface="+mn-lt"/>
                          <a:ea typeface="+mn-ea"/>
                          <a:cs typeface="+mn-cs"/>
                        </a:rPr>
                        <a:t> de </a:t>
                      </a:r>
                      <a:r>
                        <a:rPr lang="en-US" sz="1800" kern="1200" dirty="0" err="1" smtClean="0">
                          <a:solidFill>
                            <a:schemeClr val="dk1"/>
                          </a:solidFill>
                          <a:effectLst/>
                          <a:latin typeface="+mn-lt"/>
                          <a:ea typeface="+mn-ea"/>
                          <a:cs typeface="+mn-cs"/>
                        </a:rPr>
                        <a:t>recepção</a:t>
                      </a:r>
                      <a:r>
                        <a:rPr lang="en-US" sz="1800" kern="1200" dirty="0" smtClean="0">
                          <a:solidFill>
                            <a:schemeClr val="dk1"/>
                          </a:solidFill>
                          <a:effectLst/>
                          <a:latin typeface="+mn-lt"/>
                          <a:ea typeface="+mn-ea"/>
                          <a:cs typeface="+mn-cs"/>
                        </a:rPr>
                        <a:t> e </a:t>
                      </a:r>
                      <a:r>
                        <a:rPr lang="en-US" sz="1800" kern="1200" dirty="0" err="1" smtClean="0">
                          <a:solidFill>
                            <a:schemeClr val="dk1"/>
                          </a:solidFill>
                          <a:effectLst/>
                          <a:latin typeface="+mn-lt"/>
                          <a:ea typeface="+mn-ea"/>
                          <a:cs typeface="+mn-cs"/>
                        </a:rPr>
                        <a:t>outra</a:t>
                      </a:r>
                      <a:r>
                        <a:rPr lang="en-US" sz="1800" kern="1200" dirty="0" smtClean="0">
                          <a:solidFill>
                            <a:schemeClr val="dk1"/>
                          </a:solidFill>
                          <a:effectLst/>
                          <a:latin typeface="+mn-lt"/>
                          <a:ea typeface="+mn-ea"/>
                          <a:cs typeface="+mn-cs"/>
                        </a:rPr>
                        <a:t> com </a:t>
                      </a:r>
                      <a:r>
                        <a:rPr lang="en-US" sz="1800" kern="1200" dirty="0" err="1" smtClean="0">
                          <a:solidFill>
                            <a:schemeClr val="dk1"/>
                          </a:solidFill>
                          <a:effectLst/>
                          <a:latin typeface="+mn-lt"/>
                          <a:ea typeface="+mn-ea"/>
                          <a:cs typeface="+mn-cs"/>
                        </a:rPr>
                        <a:t>outras</a:t>
                      </a:r>
                      <a:r>
                        <a:rPr lang="en-US" sz="1800" kern="1200" dirty="0" smtClean="0">
                          <a:solidFill>
                            <a:schemeClr val="dk1"/>
                          </a:solidFill>
                          <a:effectLst/>
                          <a:latin typeface="+mn-lt"/>
                          <a:ea typeface="+mn-ea"/>
                          <a:cs typeface="+mn-cs"/>
                        </a:rPr>
                        <a:t> PCD’s de </a:t>
                      </a:r>
                      <a:r>
                        <a:rPr lang="en-US" sz="1800" kern="1200" dirty="0" err="1" smtClean="0">
                          <a:solidFill>
                            <a:schemeClr val="dk1"/>
                          </a:solidFill>
                          <a:effectLst/>
                          <a:latin typeface="+mn-lt"/>
                          <a:ea typeface="+mn-ea"/>
                          <a:cs typeface="+mn-cs"/>
                        </a:rPr>
                        <a:t>interesse</a:t>
                      </a:r>
                      <a:r>
                        <a:rPr lang="en-US" sz="1800" kern="1200" dirty="0" smtClean="0">
                          <a:solidFill>
                            <a:schemeClr val="dk1"/>
                          </a:solidFill>
                          <a:effectLst/>
                          <a:latin typeface="+mn-lt"/>
                          <a:ea typeface="+mn-ea"/>
                          <a:cs typeface="+mn-cs"/>
                        </a:rPr>
                        <a:t>. </a:t>
                      </a:r>
                      <a:endParaRPr lang="pt-BR" sz="1800" b="1" kern="1200" dirty="0">
                        <a:solidFill>
                          <a:schemeClr val="lt1"/>
                        </a:solidFill>
                        <a:effectLst/>
                        <a:latin typeface="+mn-lt"/>
                        <a:ea typeface="+mn-ea"/>
                        <a:cs typeface="+mn-cs"/>
                      </a:endParaRPr>
                    </a:p>
                  </a:txBody>
                  <a:tcPr marL="91434" marR="91434" marT="45723" marB="4572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566882316"/>
                  </a:ext>
                </a:extLst>
              </a:tr>
            </a:tbl>
          </a:graphicData>
        </a:graphic>
      </p:graphicFrame>
    </p:spTree>
    <p:extLst>
      <p:ext uri="{BB962C8B-B14F-4D97-AF65-F5344CB8AC3E}">
        <p14:creationId xmlns:p14="http://schemas.microsoft.com/office/powerpoint/2010/main" val="46803734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20483"/>
                                        </p:tgtEl>
                                        <p:attrNameLst>
                                          <p:attrName>r</p:attrName>
                                        </p:attrNameLst>
                                      </p:cBhvr>
                                    </p:animRot>
                                    <p:animRot by="-240000">
                                      <p:cBhvr>
                                        <p:cTn id="7" dur="200" fill="hold">
                                          <p:stCondLst>
                                            <p:cond delay="200"/>
                                          </p:stCondLst>
                                        </p:cTn>
                                        <p:tgtEl>
                                          <p:spTgt spid="20483"/>
                                        </p:tgtEl>
                                        <p:attrNameLst>
                                          <p:attrName>r</p:attrName>
                                        </p:attrNameLst>
                                      </p:cBhvr>
                                    </p:animRot>
                                    <p:animRot by="240000">
                                      <p:cBhvr>
                                        <p:cTn id="8" dur="200" fill="hold">
                                          <p:stCondLst>
                                            <p:cond delay="400"/>
                                          </p:stCondLst>
                                        </p:cTn>
                                        <p:tgtEl>
                                          <p:spTgt spid="20483"/>
                                        </p:tgtEl>
                                        <p:attrNameLst>
                                          <p:attrName>r</p:attrName>
                                        </p:attrNameLst>
                                      </p:cBhvr>
                                    </p:animRot>
                                    <p:animRot by="-240000">
                                      <p:cBhvr>
                                        <p:cTn id="9" dur="200" fill="hold">
                                          <p:stCondLst>
                                            <p:cond delay="600"/>
                                          </p:stCondLst>
                                        </p:cTn>
                                        <p:tgtEl>
                                          <p:spTgt spid="20483"/>
                                        </p:tgtEl>
                                        <p:attrNameLst>
                                          <p:attrName>r</p:attrName>
                                        </p:attrNameLst>
                                      </p:cBhvr>
                                    </p:animRot>
                                    <p:animRot by="120000">
                                      <p:cBhvr>
                                        <p:cTn id="10" dur="200" fill="hold">
                                          <p:stCondLst>
                                            <p:cond delay="800"/>
                                          </p:stCondLst>
                                        </p:cTn>
                                        <p:tgtEl>
                                          <p:spTgt spid="2048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ítulo 1"/>
          <p:cNvSpPr>
            <a:spLocks noGrp="1" noChangeArrowheads="1"/>
          </p:cNvSpPr>
          <p:nvPr>
            <p:ph type="title" idx="4294967295"/>
          </p:nvPr>
        </p:nvSpPr>
        <p:spPr/>
        <p:txBody>
          <a:bodyPr/>
          <a:lstStyle/>
          <a:p>
            <a:pPr eaLnBrk="1" hangingPunct="1"/>
            <a:r>
              <a:rPr lang="pt-BR" altLang="zh-CN" sz="4000" smtClean="0"/>
              <a:t>Documento de Visão - Identificação dos Stakehoders</a:t>
            </a:r>
          </a:p>
        </p:txBody>
      </p:sp>
      <p:pic>
        <p:nvPicPr>
          <p:cNvPr id="20483" name="Imagem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47450" y="69850"/>
            <a:ext cx="800100"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4" name="Marcador de Posição de Conteúdo 4"/>
          <p:cNvSpPr>
            <a:spLocks noGrp="1" noChangeArrowheads="1"/>
          </p:cNvSpPr>
          <p:nvPr>
            <p:ph idx="4294967295"/>
          </p:nvPr>
        </p:nvSpPr>
        <p:spPr/>
        <p:txBody>
          <a:bodyPr/>
          <a:lstStyle/>
          <a:p>
            <a:pPr marL="0" indent="0" eaLnBrk="1" hangingPunct="1"/>
            <a:endParaRPr lang="pt-BR" altLang="zh-CN" smtClean="0"/>
          </a:p>
          <a:p>
            <a:pPr marL="0" indent="0" eaLnBrk="1" hangingPunct="1">
              <a:buFont typeface="Arial" panose="020B0604020202020204" pitchFamily="34" charset="0"/>
              <a:buNone/>
            </a:pPr>
            <a:endParaRPr lang="pt-BR" altLang="zh-CN" smtClean="0"/>
          </a:p>
        </p:txBody>
      </p:sp>
      <p:graphicFrame>
        <p:nvGraphicFramePr>
          <p:cNvPr id="2" name="Tabela 1"/>
          <p:cNvGraphicFramePr>
            <a:graphicFrameLocks noGrp="1"/>
          </p:cNvGraphicFramePr>
          <p:nvPr/>
        </p:nvGraphicFramePr>
        <p:xfrm>
          <a:off x="1622425" y="1828800"/>
          <a:ext cx="8116888" cy="3475038"/>
        </p:xfrm>
        <a:graphic>
          <a:graphicData uri="http://schemas.openxmlformats.org/drawingml/2006/table">
            <a:tbl>
              <a:tblPr firstRow="1" bandRow="1">
                <a:tableStyleId>{5C22544A-7EE6-4342-B048-85BDC9FD1C3A}</a:tableStyleId>
              </a:tblPr>
              <a:tblGrid>
                <a:gridCol w="2705629">
                  <a:extLst>
                    <a:ext uri="{9D8B030D-6E8A-4147-A177-3AD203B41FA5}">
                      <a16:colId xmlns:a16="http://schemas.microsoft.com/office/drawing/2014/main" val="4048539955"/>
                    </a:ext>
                  </a:extLst>
                </a:gridCol>
                <a:gridCol w="2705630">
                  <a:extLst>
                    <a:ext uri="{9D8B030D-6E8A-4147-A177-3AD203B41FA5}">
                      <a16:colId xmlns:a16="http://schemas.microsoft.com/office/drawing/2014/main" val="3786123576"/>
                    </a:ext>
                  </a:extLst>
                </a:gridCol>
                <a:gridCol w="2705629">
                  <a:extLst>
                    <a:ext uri="{9D8B030D-6E8A-4147-A177-3AD203B41FA5}">
                      <a16:colId xmlns:a16="http://schemas.microsoft.com/office/drawing/2014/main" val="4197694689"/>
                    </a:ext>
                  </a:extLst>
                </a:gridCol>
              </a:tblGrid>
              <a:tr h="365793">
                <a:tc>
                  <a:txBody>
                    <a:bodyPr/>
                    <a:lstStyle/>
                    <a:p>
                      <a:pPr lvl="0" algn="ctr"/>
                      <a:r>
                        <a:rPr lang="pt-BR" sz="1800" b="1" kern="1200" dirty="0" smtClean="0">
                          <a:solidFill>
                            <a:schemeClr val="lt1"/>
                          </a:solidFill>
                          <a:effectLst/>
                          <a:latin typeface="+mn-lt"/>
                          <a:ea typeface="+mn-ea"/>
                          <a:cs typeface="+mn-cs"/>
                        </a:rPr>
                        <a:t>Nome</a:t>
                      </a:r>
                      <a:endParaRPr lang="pt-BR" sz="1800" b="1" kern="1200" dirty="0">
                        <a:solidFill>
                          <a:schemeClr val="lt1"/>
                        </a:solidFill>
                        <a:effectLst/>
                        <a:latin typeface="+mn-lt"/>
                        <a:ea typeface="+mn-ea"/>
                        <a:cs typeface="+mn-cs"/>
                      </a:endParaRPr>
                    </a:p>
                  </a:txBody>
                  <a:tcPr marL="91434" marR="91434" marT="45724" marB="457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1D2843"/>
                    </a:solidFill>
                  </a:tcPr>
                </a:tc>
                <a:tc>
                  <a:txBody>
                    <a:bodyPr/>
                    <a:lstStyle/>
                    <a:p>
                      <a:pPr lvl="0" algn="ctr"/>
                      <a:r>
                        <a:rPr lang="pt-BR" sz="1800" b="1" kern="1200" dirty="0" smtClean="0">
                          <a:solidFill>
                            <a:schemeClr val="lt1"/>
                          </a:solidFill>
                          <a:effectLst/>
                          <a:latin typeface="+mn-lt"/>
                          <a:ea typeface="+mn-ea"/>
                          <a:cs typeface="+mn-cs"/>
                        </a:rPr>
                        <a:t>Descrição</a:t>
                      </a:r>
                      <a:endParaRPr lang="pt-BR" sz="1800" b="1" kern="1200" dirty="0">
                        <a:solidFill>
                          <a:schemeClr val="lt1"/>
                        </a:solidFill>
                        <a:effectLst/>
                        <a:latin typeface="+mn-lt"/>
                        <a:ea typeface="+mn-ea"/>
                        <a:cs typeface="+mn-cs"/>
                      </a:endParaRPr>
                    </a:p>
                  </a:txBody>
                  <a:tcPr marL="91434" marR="91434" marT="45724" marB="457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1D2843"/>
                    </a:solidFill>
                  </a:tcPr>
                </a:tc>
                <a:tc>
                  <a:txBody>
                    <a:bodyPr/>
                    <a:lstStyle/>
                    <a:p>
                      <a:pPr lvl="0" algn="ctr"/>
                      <a:r>
                        <a:rPr lang="pt-BR" sz="1800" b="1" kern="1200" dirty="0" smtClean="0">
                          <a:solidFill>
                            <a:schemeClr val="lt1"/>
                          </a:solidFill>
                          <a:effectLst/>
                          <a:latin typeface="+mn-lt"/>
                          <a:ea typeface="+mn-ea"/>
                          <a:cs typeface="+mn-cs"/>
                        </a:rPr>
                        <a:t>Responsabilidade</a:t>
                      </a:r>
                      <a:endParaRPr lang="pt-BR" sz="1800" b="1" kern="1200" dirty="0">
                        <a:solidFill>
                          <a:schemeClr val="lt1"/>
                        </a:solidFill>
                        <a:effectLst/>
                        <a:latin typeface="+mn-lt"/>
                        <a:ea typeface="+mn-ea"/>
                        <a:cs typeface="+mn-cs"/>
                      </a:endParaRPr>
                    </a:p>
                  </a:txBody>
                  <a:tcPr marL="91434" marR="91434" marT="45724" marB="457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1D2843"/>
                    </a:solidFill>
                  </a:tcPr>
                </a:tc>
                <a:extLst>
                  <a:ext uri="{0D108BD9-81ED-4DB2-BD59-A6C34878D82A}">
                    <a16:rowId xmlns:a16="http://schemas.microsoft.com/office/drawing/2014/main" val="1552245594"/>
                  </a:ext>
                </a:extLst>
              </a:tr>
              <a:tr h="3109245">
                <a:tc>
                  <a:txBody>
                    <a:bodyPr/>
                    <a:lstStyle/>
                    <a:p>
                      <a:pPr algn="ctr"/>
                      <a:endParaRPr lang="fr-FR" sz="1800" b="1" kern="1200" dirty="0" smtClean="0">
                        <a:solidFill>
                          <a:schemeClr val="dk1"/>
                        </a:solidFill>
                        <a:effectLst/>
                        <a:latin typeface="+mn-lt"/>
                        <a:ea typeface="+mn-ea"/>
                        <a:cs typeface="+mn-cs"/>
                      </a:endParaRPr>
                    </a:p>
                    <a:p>
                      <a:pPr algn="ctr"/>
                      <a:endParaRPr lang="fr-FR" sz="1800" b="1" kern="1200" dirty="0" smtClean="0">
                        <a:solidFill>
                          <a:schemeClr val="dk1"/>
                        </a:solidFill>
                        <a:effectLst/>
                        <a:latin typeface="+mn-lt"/>
                        <a:ea typeface="+mn-ea"/>
                        <a:cs typeface="+mn-cs"/>
                      </a:endParaRPr>
                    </a:p>
                    <a:p>
                      <a:pPr algn="ctr"/>
                      <a:endParaRPr lang="fr-FR" sz="1800" b="1" kern="1200" dirty="0" smtClean="0">
                        <a:solidFill>
                          <a:schemeClr val="dk1"/>
                        </a:solidFill>
                        <a:effectLst/>
                        <a:latin typeface="+mn-lt"/>
                        <a:ea typeface="+mn-ea"/>
                        <a:cs typeface="+mn-cs"/>
                      </a:endParaRPr>
                    </a:p>
                    <a:p>
                      <a:pPr algn="ctr"/>
                      <a:endParaRPr lang="fr-FR" sz="1800" b="1" kern="1200" dirty="0" smtClean="0">
                        <a:solidFill>
                          <a:schemeClr val="dk1"/>
                        </a:solidFill>
                        <a:effectLst/>
                        <a:latin typeface="+mn-lt"/>
                        <a:ea typeface="+mn-ea"/>
                        <a:cs typeface="+mn-cs"/>
                      </a:endParaRPr>
                    </a:p>
                    <a:p>
                      <a:pPr algn="ctr"/>
                      <a:r>
                        <a:rPr lang="fr-FR" sz="1800" b="0" kern="1200" dirty="0" err="1" smtClean="0">
                          <a:solidFill>
                            <a:schemeClr val="dk1"/>
                          </a:solidFill>
                          <a:effectLst/>
                          <a:latin typeface="+mn-lt"/>
                          <a:ea typeface="+mn-ea"/>
                          <a:cs typeface="+mn-cs"/>
                        </a:rPr>
                        <a:t>Módulo</a:t>
                      </a:r>
                      <a:r>
                        <a:rPr lang="fr-FR" sz="1800" b="0" kern="1200" dirty="0" smtClean="0">
                          <a:solidFill>
                            <a:schemeClr val="dk1"/>
                          </a:solidFill>
                          <a:effectLst/>
                          <a:latin typeface="+mn-lt"/>
                          <a:ea typeface="+mn-ea"/>
                          <a:cs typeface="+mn-cs"/>
                        </a:rPr>
                        <a:t> de </a:t>
                      </a:r>
                      <a:r>
                        <a:rPr lang="fr-FR" sz="1800" b="0" kern="1200" dirty="0" err="1" smtClean="0">
                          <a:solidFill>
                            <a:schemeClr val="dk1"/>
                          </a:solidFill>
                          <a:effectLst/>
                          <a:latin typeface="+mn-lt"/>
                          <a:ea typeface="+mn-ea"/>
                          <a:cs typeface="+mn-cs"/>
                        </a:rPr>
                        <a:t>Gestão</a:t>
                      </a:r>
                      <a:r>
                        <a:rPr lang="fr-FR" sz="1800" b="0" kern="1200" dirty="0" smtClean="0">
                          <a:solidFill>
                            <a:schemeClr val="dk1"/>
                          </a:solidFill>
                          <a:effectLst/>
                          <a:latin typeface="+mn-lt"/>
                          <a:ea typeface="+mn-ea"/>
                          <a:cs typeface="+mn-cs"/>
                        </a:rPr>
                        <a:t> de </a:t>
                      </a:r>
                      <a:r>
                        <a:rPr lang="fr-FR" sz="1800" b="0" kern="1200" dirty="0" err="1" smtClean="0">
                          <a:solidFill>
                            <a:schemeClr val="dk1"/>
                          </a:solidFill>
                          <a:effectLst/>
                          <a:latin typeface="+mn-lt"/>
                          <a:ea typeface="+mn-ea"/>
                          <a:cs typeface="+mn-cs"/>
                        </a:rPr>
                        <a:t>PCD’s</a:t>
                      </a:r>
                      <a:endParaRPr lang="pt-BR" sz="1800" b="0" kern="1200" dirty="0">
                        <a:solidFill>
                          <a:schemeClr val="dk1"/>
                        </a:solidFill>
                        <a:effectLst/>
                        <a:latin typeface="+mn-lt"/>
                        <a:ea typeface="+mn-ea"/>
                        <a:cs typeface="+mn-cs"/>
                      </a:endParaRPr>
                    </a:p>
                  </a:txBody>
                  <a:tcPr marL="91434" marR="91434" marT="45724" marB="457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pt-BR" sz="1800" kern="1200" dirty="0" smtClean="0">
                        <a:solidFill>
                          <a:schemeClr val="dk1"/>
                        </a:solidFill>
                        <a:effectLst/>
                        <a:latin typeface="+mn-lt"/>
                        <a:ea typeface="+mn-ea"/>
                        <a:cs typeface="+mn-cs"/>
                      </a:endParaRPr>
                    </a:p>
                    <a:p>
                      <a:endParaRPr lang="pt-BR" sz="1800" kern="1200" dirty="0" smtClean="0">
                        <a:solidFill>
                          <a:schemeClr val="dk1"/>
                        </a:solidFill>
                        <a:effectLst/>
                        <a:latin typeface="+mn-lt"/>
                        <a:ea typeface="+mn-ea"/>
                        <a:cs typeface="+mn-cs"/>
                      </a:endParaRPr>
                    </a:p>
                    <a:p>
                      <a:r>
                        <a:rPr lang="pt-BR" sz="1800" kern="1200" dirty="0" smtClean="0">
                          <a:solidFill>
                            <a:schemeClr val="dk1"/>
                          </a:solidFill>
                          <a:effectLst/>
                          <a:latin typeface="+mn-lt"/>
                          <a:ea typeface="+mn-ea"/>
                          <a:cs typeface="+mn-cs"/>
                        </a:rPr>
                        <a:t>Módulo 02 do projeto Indra que engloba alunos do 4º ano do curso tecnico integrado em Informática do IFSP-SBV.</a:t>
                      </a:r>
                    </a:p>
                    <a:p>
                      <a:pPr lvl="0" algn="l"/>
                      <a:endParaRPr lang="pt-BR" sz="1800" b="1" kern="1200" dirty="0">
                        <a:solidFill>
                          <a:schemeClr val="lt1"/>
                        </a:solidFill>
                        <a:effectLst/>
                        <a:latin typeface="+mn-lt"/>
                        <a:ea typeface="+mn-ea"/>
                        <a:cs typeface="+mn-cs"/>
                      </a:endParaRPr>
                    </a:p>
                  </a:txBody>
                  <a:tcPr marL="91434" marR="91434" marT="45724" marB="457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lvl="0" algn="l"/>
                      <a:r>
                        <a:rPr lang="en-US" sz="1800" kern="1200" dirty="0" err="1" smtClean="0">
                          <a:solidFill>
                            <a:schemeClr val="dk1"/>
                          </a:solidFill>
                          <a:effectLst/>
                          <a:latin typeface="+mn-lt"/>
                          <a:ea typeface="+mn-ea"/>
                          <a:cs typeface="+mn-cs"/>
                        </a:rPr>
                        <a:t>Gerenciamento</a:t>
                      </a:r>
                      <a:r>
                        <a:rPr lang="en-US" sz="1800" kern="1200" dirty="0" smtClean="0">
                          <a:solidFill>
                            <a:schemeClr val="dk1"/>
                          </a:solidFill>
                          <a:effectLst/>
                          <a:latin typeface="+mn-lt"/>
                          <a:ea typeface="+mn-ea"/>
                          <a:cs typeface="+mn-cs"/>
                        </a:rPr>
                        <a:t> de </a:t>
                      </a:r>
                      <a:r>
                        <a:rPr lang="en-US" sz="1800" kern="1200" dirty="0" err="1" smtClean="0">
                          <a:solidFill>
                            <a:schemeClr val="dk1"/>
                          </a:solidFill>
                          <a:effectLst/>
                          <a:latin typeface="+mn-lt"/>
                          <a:ea typeface="+mn-ea"/>
                          <a:cs typeface="+mn-cs"/>
                        </a:rPr>
                        <a:t>estações</a:t>
                      </a:r>
                      <a:r>
                        <a:rPr lang="en-US" sz="1800" kern="1200" dirty="0" smtClean="0">
                          <a:solidFill>
                            <a:schemeClr val="dk1"/>
                          </a:solidFill>
                          <a:effectLst/>
                          <a:latin typeface="+mn-lt"/>
                          <a:ea typeface="+mn-ea"/>
                          <a:cs typeface="+mn-cs"/>
                        </a:rPr>
                        <a:t> </a:t>
                      </a:r>
                      <a:r>
                        <a:rPr lang="en-US" sz="1800" kern="1200" dirty="0" err="1" smtClean="0">
                          <a:solidFill>
                            <a:schemeClr val="dk1"/>
                          </a:solidFill>
                          <a:effectLst/>
                          <a:latin typeface="+mn-lt"/>
                          <a:ea typeface="+mn-ea"/>
                          <a:cs typeface="+mn-cs"/>
                        </a:rPr>
                        <a:t>meteorológicas</a:t>
                      </a:r>
                      <a:r>
                        <a:rPr lang="en-US" sz="1800" kern="1200" dirty="0" smtClean="0">
                          <a:solidFill>
                            <a:schemeClr val="dk1"/>
                          </a:solidFill>
                          <a:effectLst/>
                          <a:latin typeface="+mn-lt"/>
                          <a:ea typeface="+mn-ea"/>
                          <a:cs typeface="+mn-cs"/>
                        </a:rPr>
                        <a:t> e dos </a:t>
                      </a:r>
                      <a:r>
                        <a:rPr lang="en-US" sz="1800" kern="1200" dirty="0" err="1" smtClean="0">
                          <a:solidFill>
                            <a:schemeClr val="dk1"/>
                          </a:solidFill>
                          <a:effectLst/>
                          <a:latin typeface="+mn-lt"/>
                          <a:ea typeface="+mn-ea"/>
                          <a:cs typeface="+mn-cs"/>
                        </a:rPr>
                        <a:t>sensores</a:t>
                      </a:r>
                      <a:r>
                        <a:rPr lang="en-US" sz="1800" kern="1200" dirty="0" smtClean="0">
                          <a:solidFill>
                            <a:schemeClr val="dk1"/>
                          </a:solidFill>
                          <a:effectLst/>
                          <a:latin typeface="+mn-lt"/>
                          <a:ea typeface="+mn-ea"/>
                          <a:cs typeface="+mn-cs"/>
                        </a:rPr>
                        <a:t> de </a:t>
                      </a:r>
                      <a:r>
                        <a:rPr lang="en-US" sz="1800" kern="1200" dirty="0" err="1" smtClean="0">
                          <a:solidFill>
                            <a:schemeClr val="dk1"/>
                          </a:solidFill>
                          <a:effectLst/>
                          <a:latin typeface="+mn-lt"/>
                          <a:ea typeface="+mn-ea"/>
                          <a:cs typeface="+mn-cs"/>
                        </a:rPr>
                        <a:t>medições</a:t>
                      </a:r>
                      <a:r>
                        <a:rPr lang="en-US" sz="1800" kern="1200" dirty="0" smtClean="0">
                          <a:solidFill>
                            <a:schemeClr val="dk1"/>
                          </a:solidFill>
                          <a:effectLst/>
                          <a:latin typeface="+mn-lt"/>
                          <a:ea typeface="+mn-ea"/>
                          <a:cs typeface="+mn-cs"/>
                        </a:rPr>
                        <a:t> ; </a:t>
                      </a:r>
                      <a:r>
                        <a:rPr lang="en-US" sz="1800" kern="1200" dirty="0" err="1" smtClean="0">
                          <a:solidFill>
                            <a:schemeClr val="dk1"/>
                          </a:solidFill>
                          <a:effectLst/>
                          <a:latin typeface="+mn-lt"/>
                          <a:ea typeface="+mn-ea"/>
                          <a:cs typeface="+mn-cs"/>
                        </a:rPr>
                        <a:t>Gerenciamento</a:t>
                      </a:r>
                      <a:r>
                        <a:rPr lang="en-US" sz="1800" kern="1200" dirty="0" smtClean="0">
                          <a:solidFill>
                            <a:schemeClr val="dk1"/>
                          </a:solidFill>
                          <a:effectLst/>
                          <a:latin typeface="+mn-lt"/>
                          <a:ea typeface="+mn-ea"/>
                          <a:cs typeface="+mn-cs"/>
                        </a:rPr>
                        <a:t> das </a:t>
                      </a:r>
                      <a:r>
                        <a:rPr lang="en-US" sz="1800" kern="1200" dirty="0" err="1" smtClean="0">
                          <a:solidFill>
                            <a:schemeClr val="dk1"/>
                          </a:solidFill>
                          <a:effectLst/>
                          <a:latin typeface="+mn-lt"/>
                          <a:ea typeface="+mn-ea"/>
                          <a:cs typeface="+mn-cs"/>
                        </a:rPr>
                        <a:t>medições</a:t>
                      </a:r>
                      <a:r>
                        <a:rPr lang="en-US" sz="1800" kern="1200" dirty="0" smtClean="0">
                          <a:solidFill>
                            <a:schemeClr val="dk1"/>
                          </a:solidFill>
                          <a:effectLst/>
                          <a:latin typeface="+mn-lt"/>
                          <a:ea typeface="+mn-ea"/>
                          <a:cs typeface="+mn-cs"/>
                        </a:rPr>
                        <a:t> a </a:t>
                      </a:r>
                      <a:r>
                        <a:rPr lang="en-US" sz="1800" kern="1200" dirty="0" err="1" smtClean="0">
                          <a:solidFill>
                            <a:schemeClr val="dk1"/>
                          </a:solidFill>
                          <a:effectLst/>
                          <a:latin typeface="+mn-lt"/>
                          <a:ea typeface="+mn-ea"/>
                          <a:cs typeface="+mn-cs"/>
                        </a:rPr>
                        <a:t>serem</a:t>
                      </a:r>
                      <a:r>
                        <a:rPr lang="en-US" sz="1800" kern="1200" dirty="0" smtClean="0">
                          <a:solidFill>
                            <a:schemeClr val="dk1"/>
                          </a:solidFill>
                          <a:effectLst/>
                          <a:latin typeface="+mn-lt"/>
                          <a:ea typeface="+mn-ea"/>
                          <a:cs typeface="+mn-cs"/>
                        </a:rPr>
                        <a:t> </a:t>
                      </a:r>
                      <a:r>
                        <a:rPr lang="en-US" sz="1800" kern="1200" dirty="0" err="1" smtClean="0">
                          <a:solidFill>
                            <a:schemeClr val="dk1"/>
                          </a:solidFill>
                          <a:effectLst/>
                          <a:latin typeface="+mn-lt"/>
                          <a:ea typeface="+mn-ea"/>
                          <a:cs typeface="+mn-cs"/>
                        </a:rPr>
                        <a:t>realizadas</a:t>
                      </a:r>
                      <a:r>
                        <a:rPr lang="en-US" sz="1800" kern="1200" dirty="0" smtClean="0">
                          <a:solidFill>
                            <a:schemeClr val="dk1"/>
                          </a:solidFill>
                          <a:effectLst/>
                          <a:latin typeface="+mn-lt"/>
                          <a:ea typeface="+mn-ea"/>
                          <a:cs typeface="+mn-cs"/>
                        </a:rPr>
                        <a:t> ; </a:t>
                      </a:r>
                      <a:r>
                        <a:rPr lang="en-US" sz="1800" kern="1200" dirty="0" err="1" smtClean="0">
                          <a:solidFill>
                            <a:schemeClr val="dk1"/>
                          </a:solidFill>
                          <a:effectLst/>
                          <a:latin typeface="+mn-lt"/>
                          <a:ea typeface="+mn-ea"/>
                          <a:cs typeface="+mn-cs"/>
                        </a:rPr>
                        <a:t>localizações</a:t>
                      </a:r>
                      <a:r>
                        <a:rPr lang="en-US" sz="1800" kern="1200" dirty="0" smtClean="0">
                          <a:solidFill>
                            <a:schemeClr val="dk1"/>
                          </a:solidFill>
                          <a:effectLst/>
                          <a:latin typeface="+mn-lt"/>
                          <a:ea typeface="+mn-ea"/>
                          <a:cs typeface="+mn-cs"/>
                        </a:rPr>
                        <a:t> ; </a:t>
                      </a:r>
                      <a:r>
                        <a:rPr lang="en-US" sz="1800" kern="1200" dirty="0" err="1" smtClean="0">
                          <a:solidFill>
                            <a:schemeClr val="dk1"/>
                          </a:solidFill>
                          <a:effectLst/>
                          <a:latin typeface="+mn-lt"/>
                          <a:ea typeface="+mn-ea"/>
                          <a:cs typeface="+mn-cs"/>
                        </a:rPr>
                        <a:t>fotos</a:t>
                      </a:r>
                      <a:r>
                        <a:rPr lang="en-US" sz="1800" kern="1200" dirty="0" smtClean="0">
                          <a:solidFill>
                            <a:schemeClr val="dk1"/>
                          </a:solidFill>
                          <a:effectLst/>
                          <a:latin typeface="+mn-lt"/>
                          <a:ea typeface="+mn-ea"/>
                          <a:cs typeface="+mn-cs"/>
                        </a:rPr>
                        <a:t>; </a:t>
                      </a:r>
                      <a:r>
                        <a:rPr lang="en-US" sz="1800" kern="1200" dirty="0" err="1" smtClean="0">
                          <a:solidFill>
                            <a:schemeClr val="dk1"/>
                          </a:solidFill>
                          <a:effectLst/>
                          <a:latin typeface="+mn-lt"/>
                          <a:ea typeface="+mn-ea"/>
                          <a:cs typeface="+mn-cs"/>
                        </a:rPr>
                        <a:t>Controle</a:t>
                      </a:r>
                      <a:r>
                        <a:rPr lang="en-US" sz="1800" kern="1200" dirty="0" smtClean="0">
                          <a:solidFill>
                            <a:schemeClr val="dk1"/>
                          </a:solidFill>
                          <a:effectLst/>
                          <a:latin typeface="+mn-lt"/>
                          <a:ea typeface="+mn-ea"/>
                          <a:cs typeface="+mn-cs"/>
                        </a:rPr>
                        <a:t> de </a:t>
                      </a:r>
                      <a:r>
                        <a:rPr lang="en-US" sz="1800" kern="1200" dirty="0" err="1" smtClean="0">
                          <a:solidFill>
                            <a:schemeClr val="dk1"/>
                          </a:solidFill>
                          <a:effectLst/>
                          <a:latin typeface="+mn-lt"/>
                          <a:ea typeface="+mn-ea"/>
                          <a:cs typeface="+mn-cs"/>
                        </a:rPr>
                        <a:t>funcionamento</a:t>
                      </a:r>
                      <a:r>
                        <a:rPr lang="en-US" sz="1800" kern="1200" dirty="0" smtClean="0">
                          <a:solidFill>
                            <a:schemeClr val="dk1"/>
                          </a:solidFill>
                          <a:effectLst/>
                          <a:latin typeface="+mn-lt"/>
                          <a:ea typeface="+mn-ea"/>
                          <a:cs typeface="+mn-cs"/>
                        </a:rPr>
                        <a:t> das PCD’s.</a:t>
                      </a:r>
                      <a:endParaRPr lang="pt-BR" sz="1800" b="1" kern="1200" dirty="0">
                        <a:solidFill>
                          <a:schemeClr val="lt1"/>
                        </a:solidFill>
                        <a:effectLst/>
                        <a:latin typeface="+mn-lt"/>
                        <a:ea typeface="+mn-ea"/>
                        <a:cs typeface="+mn-cs"/>
                      </a:endParaRPr>
                    </a:p>
                  </a:txBody>
                  <a:tcPr marL="91434" marR="91434" marT="45724" marB="457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566882316"/>
                  </a:ext>
                </a:extLst>
              </a:tr>
            </a:tbl>
          </a:graphicData>
        </a:graphic>
      </p:graphicFrame>
    </p:spTree>
    <p:extLst>
      <p:ext uri="{BB962C8B-B14F-4D97-AF65-F5344CB8AC3E}">
        <p14:creationId xmlns:p14="http://schemas.microsoft.com/office/powerpoint/2010/main" val="14500707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20483"/>
                                        </p:tgtEl>
                                        <p:attrNameLst>
                                          <p:attrName>r</p:attrName>
                                        </p:attrNameLst>
                                      </p:cBhvr>
                                    </p:animRot>
                                    <p:animRot by="-240000">
                                      <p:cBhvr>
                                        <p:cTn id="7" dur="200" fill="hold">
                                          <p:stCondLst>
                                            <p:cond delay="200"/>
                                          </p:stCondLst>
                                        </p:cTn>
                                        <p:tgtEl>
                                          <p:spTgt spid="20483"/>
                                        </p:tgtEl>
                                        <p:attrNameLst>
                                          <p:attrName>r</p:attrName>
                                        </p:attrNameLst>
                                      </p:cBhvr>
                                    </p:animRot>
                                    <p:animRot by="240000">
                                      <p:cBhvr>
                                        <p:cTn id="8" dur="200" fill="hold">
                                          <p:stCondLst>
                                            <p:cond delay="400"/>
                                          </p:stCondLst>
                                        </p:cTn>
                                        <p:tgtEl>
                                          <p:spTgt spid="20483"/>
                                        </p:tgtEl>
                                        <p:attrNameLst>
                                          <p:attrName>r</p:attrName>
                                        </p:attrNameLst>
                                      </p:cBhvr>
                                    </p:animRot>
                                    <p:animRot by="-240000">
                                      <p:cBhvr>
                                        <p:cTn id="9" dur="200" fill="hold">
                                          <p:stCondLst>
                                            <p:cond delay="600"/>
                                          </p:stCondLst>
                                        </p:cTn>
                                        <p:tgtEl>
                                          <p:spTgt spid="20483"/>
                                        </p:tgtEl>
                                        <p:attrNameLst>
                                          <p:attrName>r</p:attrName>
                                        </p:attrNameLst>
                                      </p:cBhvr>
                                    </p:animRot>
                                    <p:animRot by="120000">
                                      <p:cBhvr>
                                        <p:cTn id="10" dur="200" fill="hold">
                                          <p:stCondLst>
                                            <p:cond delay="800"/>
                                          </p:stCondLst>
                                        </p:cTn>
                                        <p:tgtEl>
                                          <p:spTgt spid="2048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ítulo 1"/>
          <p:cNvSpPr>
            <a:spLocks noGrp="1" noChangeArrowheads="1"/>
          </p:cNvSpPr>
          <p:nvPr>
            <p:ph type="title" idx="4294967295"/>
          </p:nvPr>
        </p:nvSpPr>
        <p:spPr/>
        <p:txBody>
          <a:bodyPr/>
          <a:lstStyle/>
          <a:p>
            <a:pPr eaLnBrk="1" hangingPunct="1"/>
            <a:r>
              <a:rPr lang="pt-BR" altLang="zh-CN" sz="4000" smtClean="0"/>
              <a:t>Documento de Visão - Identificação dos Stakehoders</a:t>
            </a:r>
          </a:p>
        </p:txBody>
      </p:sp>
      <p:pic>
        <p:nvPicPr>
          <p:cNvPr id="20483" name="Imagem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47450" y="69850"/>
            <a:ext cx="800100"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08" name="Marcador de Posição de Conteúdo 4"/>
          <p:cNvSpPr>
            <a:spLocks noGrp="1" noChangeArrowheads="1"/>
          </p:cNvSpPr>
          <p:nvPr>
            <p:ph idx="4294967295"/>
          </p:nvPr>
        </p:nvSpPr>
        <p:spPr/>
        <p:txBody>
          <a:bodyPr/>
          <a:lstStyle/>
          <a:p>
            <a:pPr marL="0" indent="0" eaLnBrk="1" hangingPunct="1"/>
            <a:endParaRPr lang="pt-BR" altLang="zh-CN" smtClean="0"/>
          </a:p>
          <a:p>
            <a:pPr marL="0" indent="0" eaLnBrk="1" hangingPunct="1">
              <a:buFont typeface="Arial" panose="020B0604020202020204" pitchFamily="34" charset="0"/>
              <a:buNone/>
            </a:pPr>
            <a:endParaRPr lang="pt-BR" altLang="zh-CN" smtClean="0"/>
          </a:p>
        </p:txBody>
      </p:sp>
      <p:graphicFrame>
        <p:nvGraphicFramePr>
          <p:cNvPr id="2" name="Tabela 1"/>
          <p:cNvGraphicFramePr>
            <a:graphicFrameLocks noGrp="1"/>
          </p:cNvGraphicFramePr>
          <p:nvPr/>
        </p:nvGraphicFramePr>
        <p:xfrm>
          <a:off x="1622425" y="1828800"/>
          <a:ext cx="8116888" cy="4023276"/>
        </p:xfrm>
        <a:graphic>
          <a:graphicData uri="http://schemas.openxmlformats.org/drawingml/2006/table">
            <a:tbl>
              <a:tblPr firstRow="1" bandRow="1">
                <a:tableStyleId>{5C22544A-7EE6-4342-B048-85BDC9FD1C3A}</a:tableStyleId>
              </a:tblPr>
              <a:tblGrid>
                <a:gridCol w="2705629">
                  <a:extLst>
                    <a:ext uri="{9D8B030D-6E8A-4147-A177-3AD203B41FA5}">
                      <a16:colId xmlns:a16="http://schemas.microsoft.com/office/drawing/2014/main" val="4048539955"/>
                    </a:ext>
                  </a:extLst>
                </a:gridCol>
                <a:gridCol w="2705630">
                  <a:extLst>
                    <a:ext uri="{9D8B030D-6E8A-4147-A177-3AD203B41FA5}">
                      <a16:colId xmlns:a16="http://schemas.microsoft.com/office/drawing/2014/main" val="3786123576"/>
                    </a:ext>
                  </a:extLst>
                </a:gridCol>
                <a:gridCol w="2705629">
                  <a:extLst>
                    <a:ext uri="{9D8B030D-6E8A-4147-A177-3AD203B41FA5}">
                      <a16:colId xmlns:a16="http://schemas.microsoft.com/office/drawing/2014/main" val="4197694689"/>
                    </a:ext>
                  </a:extLst>
                </a:gridCol>
              </a:tblGrid>
              <a:tr h="365679">
                <a:tc>
                  <a:txBody>
                    <a:bodyPr/>
                    <a:lstStyle/>
                    <a:p>
                      <a:pPr lvl="0" algn="ctr"/>
                      <a:r>
                        <a:rPr lang="pt-BR" sz="1800" b="1" kern="1200" dirty="0" smtClean="0">
                          <a:solidFill>
                            <a:schemeClr val="lt1"/>
                          </a:solidFill>
                          <a:effectLst/>
                          <a:latin typeface="+mn-lt"/>
                          <a:ea typeface="+mn-ea"/>
                          <a:cs typeface="+mn-cs"/>
                        </a:rPr>
                        <a:t>Nome</a:t>
                      </a:r>
                      <a:endParaRPr lang="pt-BR" sz="1800" b="1" kern="1200" dirty="0">
                        <a:solidFill>
                          <a:schemeClr val="lt1"/>
                        </a:solidFill>
                        <a:effectLst/>
                        <a:latin typeface="+mn-lt"/>
                        <a:ea typeface="+mn-ea"/>
                        <a:cs typeface="+mn-cs"/>
                      </a:endParaRPr>
                    </a:p>
                  </a:txBody>
                  <a:tcPr marL="91434" marR="91434" marT="45699" marB="456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1D2843"/>
                    </a:solidFill>
                  </a:tcPr>
                </a:tc>
                <a:tc>
                  <a:txBody>
                    <a:bodyPr/>
                    <a:lstStyle/>
                    <a:p>
                      <a:pPr lvl="0" algn="ctr"/>
                      <a:r>
                        <a:rPr lang="pt-BR" sz="1800" b="1" kern="1200" dirty="0" smtClean="0">
                          <a:solidFill>
                            <a:schemeClr val="lt1"/>
                          </a:solidFill>
                          <a:effectLst/>
                          <a:latin typeface="+mn-lt"/>
                          <a:ea typeface="+mn-ea"/>
                          <a:cs typeface="+mn-cs"/>
                        </a:rPr>
                        <a:t>Descrição</a:t>
                      </a:r>
                      <a:endParaRPr lang="pt-BR" sz="1800" b="1" kern="1200" dirty="0">
                        <a:solidFill>
                          <a:schemeClr val="lt1"/>
                        </a:solidFill>
                        <a:effectLst/>
                        <a:latin typeface="+mn-lt"/>
                        <a:ea typeface="+mn-ea"/>
                        <a:cs typeface="+mn-cs"/>
                      </a:endParaRPr>
                    </a:p>
                  </a:txBody>
                  <a:tcPr marL="91434" marR="91434" marT="45699" marB="456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1D2843"/>
                    </a:solidFill>
                  </a:tcPr>
                </a:tc>
                <a:tc>
                  <a:txBody>
                    <a:bodyPr/>
                    <a:lstStyle/>
                    <a:p>
                      <a:pPr lvl="0" algn="ctr"/>
                      <a:r>
                        <a:rPr lang="pt-BR" sz="1800" b="1" kern="1200" dirty="0" smtClean="0">
                          <a:solidFill>
                            <a:schemeClr val="lt1"/>
                          </a:solidFill>
                          <a:effectLst/>
                          <a:latin typeface="+mn-lt"/>
                          <a:ea typeface="+mn-ea"/>
                          <a:cs typeface="+mn-cs"/>
                        </a:rPr>
                        <a:t>Responsabilidade</a:t>
                      </a:r>
                      <a:endParaRPr lang="pt-BR" sz="1800" b="1" kern="1200" dirty="0">
                        <a:solidFill>
                          <a:schemeClr val="lt1"/>
                        </a:solidFill>
                        <a:effectLst/>
                        <a:latin typeface="+mn-lt"/>
                        <a:ea typeface="+mn-ea"/>
                        <a:cs typeface="+mn-cs"/>
                      </a:endParaRPr>
                    </a:p>
                  </a:txBody>
                  <a:tcPr marL="91434" marR="91434" marT="45699" marB="456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1D2843"/>
                    </a:solidFill>
                  </a:tcPr>
                </a:tc>
                <a:extLst>
                  <a:ext uri="{0D108BD9-81ED-4DB2-BD59-A6C34878D82A}">
                    <a16:rowId xmlns:a16="http://schemas.microsoft.com/office/drawing/2014/main" val="1552245594"/>
                  </a:ext>
                </a:extLst>
              </a:tr>
              <a:tr h="3657046">
                <a:tc>
                  <a:txBody>
                    <a:bodyPr/>
                    <a:lstStyle/>
                    <a:p>
                      <a:pPr algn="ctr"/>
                      <a:endParaRPr lang="en-US" sz="1800" kern="1200" dirty="0" smtClean="0">
                        <a:solidFill>
                          <a:schemeClr val="dk1"/>
                        </a:solidFill>
                        <a:effectLst/>
                        <a:latin typeface="+mn-lt"/>
                        <a:ea typeface="+mn-ea"/>
                        <a:cs typeface="+mn-cs"/>
                      </a:endParaRPr>
                    </a:p>
                    <a:p>
                      <a:pPr algn="ctr"/>
                      <a:endParaRPr lang="en-US" sz="1800" kern="1200" dirty="0" smtClean="0">
                        <a:solidFill>
                          <a:schemeClr val="dk1"/>
                        </a:solidFill>
                        <a:effectLst/>
                        <a:latin typeface="+mn-lt"/>
                        <a:ea typeface="+mn-ea"/>
                        <a:cs typeface="+mn-cs"/>
                      </a:endParaRPr>
                    </a:p>
                    <a:p>
                      <a:pPr algn="ctr"/>
                      <a:endParaRPr lang="en-US" sz="1800" kern="1200" dirty="0" smtClean="0">
                        <a:solidFill>
                          <a:schemeClr val="dk1"/>
                        </a:solidFill>
                        <a:effectLst/>
                        <a:latin typeface="+mn-lt"/>
                        <a:ea typeface="+mn-ea"/>
                        <a:cs typeface="+mn-cs"/>
                      </a:endParaRPr>
                    </a:p>
                    <a:p>
                      <a:pPr algn="ctr"/>
                      <a:endParaRPr lang="en-US" sz="1800" kern="1200" dirty="0" smtClean="0">
                        <a:solidFill>
                          <a:schemeClr val="dk1"/>
                        </a:solidFill>
                        <a:effectLst/>
                        <a:latin typeface="+mn-lt"/>
                        <a:ea typeface="+mn-ea"/>
                        <a:cs typeface="+mn-cs"/>
                      </a:endParaRPr>
                    </a:p>
                    <a:p>
                      <a:pPr algn="ctr"/>
                      <a:endParaRPr lang="en-US" sz="1800" kern="1200" dirty="0" smtClean="0">
                        <a:solidFill>
                          <a:schemeClr val="dk1"/>
                        </a:solidFill>
                        <a:effectLst/>
                        <a:latin typeface="+mn-lt"/>
                        <a:ea typeface="+mn-ea"/>
                        <a:cs typeface="+mn-cs"/>
                      </a:endParaRPr>
                    </a:p>
                    <a:p>
                      <a:pPr algn="ctr"/>
                      <a:r>
                        <a:rPr lang="en-US" sz="1800" kern="1200" dirty="0" err="1" smtClean="0">
                          <a:solidFill>
                            <a:schemeClr val="dk1"/>
                          </a:solidFill>
                          <a:effectLst/>
                          <a:latin typeface="+mn-lt"/>
                          <a:ea typeface="+mn-ea"/>
                          <a:cs typeface="+mn-cs"/>
                        </a:rPr>
                        <a:t>Módulo</a:t>
                      </a:r>
                      <a:r>
                        <a:rPr lang="en-US" sz="1800" kern="1200" dirty="0" smtClean="0">
                          <a:solidFill>
                            <a:schemeClr val="dk1"/>
                          </a:solidFill>
                          <a:effectLst/>
                          <a:latin typeface="+mn-lt"/>
                          <a:ea typeface="+mn-ea"/>
                          <a:cs typeface="+mn-cs"/>
                        </a:rPr>
                        <a:t> de </a:t>
                      </a:r>
                      <a:r>
                        <a:rPr lang="en-US" sz="1800" kern="1200" dirty="0" err="1" smtClean="0">
                          <a:solidFill>
                            <a:schemeClr val="dk1"/>
                          </a:solidFill>
                          <a:effectLst/>
                          <a:latin typeface="+mn-lt"/>
                          <a:ea typeface="+mn-ea"/>
                          <a:cs typeface="+mn-cs"/>
                        </a:rPr>
                        <a:t>Medições</a:t>
                      </a:r>
                      <a:endParaRPr lang="pt-BR" sz="1800" b="1" kern="1200" dirty="0">
                        <a:solidFill>
                          <a:schemeClr val="dk1"/>
                        </a:solidFill>
                        <a:effectLst/>
                        <a:latin typeface="+mn-lt"/>
                        <a:ea typeface="+mn-ea"/>
                        <a:cs typeface="+mn-cs"/>
                      </a:endParaRPr>
                    </a:p>
                  </a:txBody>
                  <a:tcPr marL="91434" marR="91434" marT="45699" marB="456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pt-BR" sz="1800" kern="1200" dirty="0" smtClean="0">
                        <a:solidFill>
                          <a:schemeClr val="dk1"/>
                        </a:solidFill>
                        <a:effectLst/>
                        <a:latin typeface="+mn-lt"/>
                        <a:ea typeface="+mn-ea"/>
                        <a:cs typeface="+mn-cs"/>
                      </a:endParaRPr>
                    </a:p>
                    <a:p>
                      <a:endParaRPr lang="pt-BR" sz="1800" kern="1200" dirty="0" smtClean="0">
                        <a:solidFill>
                          <a:schemeClr val="dk1"/>
                        </a:solidFill>
                        <a:effectLst/>
                        <a:latin typeface="+mn-lt"/>
                        <a:ea typeface="+mn-ea"/>
                        <a:cs typeface="+mn-cs"/>
                      </a:endParaRPr>
                    </a:p>
                    <a:p>
                      <a:endParaRPr lang="pt-BR" sz="1800" kern="1200" dirty="0" smtClean="0">
                        <a:solidFill>
                          <a:schemeClr val="dk1"/>
                        </a:solidFill>
                        <a:effectLst/>
                        <a:latin typeface="+mn-lt"/>
                        <a:ea typeface="+mn-ea"/>
                        <a:cs typeface="+mn-cs"/>
                      </a:endParaRPr>
                    </a:p>
                    <a:p>
                      <a:r>
                        <a:rPr lang="pt-BR" sz="1800" kern="1200" dirty="0" smtClean="0">
                          <a:solidFill>
                            <a:schemeClr val="dk1"/>
                          </a:solidFill>
                          <a:effectLst/>
                          <a:latin typeface="+mn-lt"/>
                          <a:ea typeface="+mn-ea"/>
                          <a:cs typeface="+mn-cs"/>
                        </a:rPr>
                        <a:t>Módulo 03 do projeto Indra que engloba alunos do 4º ano do curso tecnico integrado em Informática do IFSP-SBV.</a:t>
                      </a:r>
                      <a:endParaRPr lang="pt-BR" sz="1800" kern="1200" dirty="0">
                        <a:solidFill>
                          <a:schemeClr val="dk1"/>
                        </a:solidFill>
                        <a:effectLst/>
                        <a:latin typeface="+mn-lt"/>
                        <a:ea typeface="+mn-ea"/>
                        <a:cs typeface="+mn-cs"/>
                      </a:endParaRPr>
                    </a:p>
                  </a:txBody>
                  <a:tcPr marL="91434" marR="91434" marT="45699" marB="456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lvl="0" algn="l"/>
                      <a:r>
                        <a:rPr lang="en-US" sz="1800" kern="1200" dirty="0" err="1" smtClean="0">
                          <a:solidFill>
                            <a:schemeClr val="dk1"/>
                          </a:solidFill>
                          <a:effectLst/>
                          <a:latin typeface="+mn-lt"/>
                          <a:ea typeface="+mn-ea"/>
                          <a:cs typeface="+mn-cs"/>
                        </a:rPr>
                        <a:t>Gerenciamento</a:t>
                      </a:r>
                      <a:r>
                        <a:rPr lang="en-US" sz="1800" kern="1200" dirty="0" smtClean="0">
                          <a:solidFill>
                            <a:schemeClr val="dk1"/>
                          </a:solidFill>
                          <a:effectLst/>
                          <a:latin typeface="+mn-lt"/>
                          <a:ea typeface="+mn-ea"/>
                          <a:cs typeface="+mn-cs"/>
                        </a:rPr>
                        <a:t> das </a:t>
                      </a:r>
                      <a:r>
                        <a:rPr lang="en-US" sz="1800" kern="1200" dirty="0" err="1" smtClean="0">
                          <a:solidFill>
                            <a:schemeClr val="dk1"/>
                          </a:solidFill>
                          <a:effectLst/>
                          <a:latin typeface="+mn-lt"/>
                          <a:ea typeface="+mn-ea"/>
                          <a:cs typeface="+mn-cs"/>
                        </a:rPr>
                        <a:t>medições</a:t>
                      </a:r>
                      <a:r>
                        <a:rPr lang="en-US" sz="1800" kern="1200" dirty="0" smtClean="0">
                          <a:solidFill>
                            <a:schemeClr val="dk1"/>
                          </a:solidFill>
                          <a:effectLst/>
                          <a:latin typeface="+mn-lt"/>
                          <a:ea typeface="+mn-ea"/>
                          <a:cs typeface="+mn-cs"/>
                        </a:rPr>
                        <a:t> </a:t>
                      </a:r>
                      <a:r>
                        <a:rPr lang="en-US" sz="1800" kern="1200" dirty="0" err="1" smtClean="0">
                          <a:solidFill>
                            <a:schemeClr val="dk1"/>
                          </a:solidFill>
                          <a:effectLst/>
                          <a:latin typeface="+mn-lt"/>
                          <a:ea typeface="+mn-ea"/>
                          <a:cs typeface="+mn-cs"/>
                        </a:rPr>
                        <a:t>realizadas</a:t>
                      </a:r>
                      <a:r>
                        <a:rPr lang="en-US" sz="1800" kern="1200" dirty="0" smtClean="0">
                          <a:solidFill>
                            <a:schemeClr val="dk1"/>
                          </a:solidFill>
                          <a:effectLst/>
                          <a:latin typeface="+mn-lt"/>
                          <a:ea typeface="+mn-ea"/>
                          <a:cs typeface="+mn-cs"/>
                        </a:rPr>
                        <a:t> ; </a:t>
                      </a:r>
                      <a:r>
                        <a:rPr lang="en-US" sz="1800" kern="1200" dirty="0" err="1" smtClean="0">
                          <a:solidFill>
                            <a:schemeClr val="dk1"/>
                          </a:solidFill>
                          <a:effectLst/>
                          <a:latin typeface="+mn-lt"/>
                          <a:ea typeface="+mn-ea"/>
                          <a:cs typeface="+mn-cs"/>
                        </a:rPr>
                        <a:t>Importação</a:t>
                      </a:r>
                      <a:r>
                        <a:rPr lang="en-US" sz="1800" kern="1200" dirty="0" smtClean="0">
                          <a:solidFill>
                            <a:schemeClr val="dk1"/>
                          </a:solidFill>
                          <a:effectLst/>
                          <a:latin typeface="+mn-lt"/>
                          <a:ea typeface="+mn-ea"/>
                          <a:cs typeface="+mn-cs"/>
                        </a:rPr>
                        <a:t> e </a:t>
                      </a:r>
                      <a:r>
                        <a:rPr lang="en-US" sz="1800" kern="1200" dirty="0" err="1" smtClean="0">
                          <a:solidFill>
                            <a:schemeClr val="dk1"/>
                          </a:solidFill>
                          <a:effectLst/>
                          <a:latin typeface="+mn-lt"/>
                          <a:ea typeface="+mn-ea"/>
                          <a:cs typeface="+mn-cs"/>
                        </a:rPr>
                        <a:t>exportação</a:t>
                      </a:r>
                      <a:r>
                        <a:rPr lang="en-US" sz="1800" kern="1200" dirty="0" smtClean="0">
                          <a:solidFill>
                            <a:schemeClr val="dk1"/>
                          </a:solidFill>
                          <a:effectLst/>
                          <a:latin typeface="+mn-lt"/>
                          <a:ea typeface="+mn-ea"/>
                          <a:cs typeface="+mn-cs"/>
                        </a:rPr>
                        <a:t> de </a:t>
                      </a:r>
                      <a:r>
                        <a:rPr lang="en-US" sz="1800" kern="1200" dirty="0" err="1" smtClean="0">
                          <a:solidFill>
                            <a:schemeClr val="dk1"/>
                          </a:solidFill>
                          <a:effectLst/>
                          <a:latin typeface="+mn-lt"/>
                          <a:ea typeface="+mn-ea"/>
                          <a:cs typeface="+mn-cs"/>
                        </a:rPr>
                        <a:t>arquivos</a:t>
                      </a:r>
                      <a:r>
                        <a:rPr lang="en-US" sz="1800" kern="1200" dirty="0" smtClean="0">
                          <a:solidFill>
                            <a:schemeClr val="dk1"/>
                          </a:solidFill>
                          <a:effectLst/>
                          <a:latin typeface="+mn-lt"/>
                          <a:ea typeface="+mn-ea"/>
                          <a:cs typeface="+mn-cs"/>
                        </a:rPr>
                        <a:t> para o banco de dados ; </a:t>
                      </a:r>
                      <a:r>
                        <a:rPr lang="en-US" sz="1800" kern="1200" dirty="0" err="1" smtClean="0">
                          <a:solidFill>
                            <a:schemeClr val="dk1"/>
                          </a:solidFill>
                          <a:effectLst/>
                          <a:latin typeface="+mn-lt"/>
                          <a:ea typeface="+mn-ea"/>
                          <a:cs typeface="+mn-cs"/>
                        </a:rPr>
                        <a:t>Validação</a:t>
                      </a:r>
                      <a:r>
                        <a:rPr lang="en-US" sz="1800" kern="1200" dirty="0" smtClean="0">
                          <a:solidFill>
                            <a:schemeClr val="dk1"/>
                          </a:solidFill>
                          <a:effectLst/>
                          <a:latin typeface="+mn-lt"/>
                          <a:ea typeface="+mn-ea"/>
                          <a:cs typeface="+mn-cs"/>
                        </a:rPr>
                        <a:t> das </a:t>
                      </a:r>
                      <a:r>
                        <a:rPr lang="en-US" sz="1800" kern="1200" dirty="0" err="1" smtClean="0">
                          <a:solidFill>
                            <a:schemeClr val="dk1"/>
                          </a:solidFill>
                          <a:effectLst/>
                          <a:latin typeface="+mn-lt"/>
                          <a:ea typeface="+mn-ea"/>
                          <a:cs typeface="+mn-cs"/>
                        </a:rPr>
                        <a:t>medições</a:t>
                      </a:r>
                      <a:r>
                        <a:rPr lang="en-US" sz="1800" kern="1200" dirty="0" smtClean="0">
                          <a:solidFill>
                            <a:schemeClr val="dk1"/>
                          </a:solidFill>
                          <a:effectLst/>
                          <a:latin typeface="+mn-lt"/>
                          <a:ea typeface="+mn-ea"/>
                          <a:cs typeface="+mn-cs"/>
                        </a:rPr>
                        <a:t> </a:t>
                      </a:r>
                      <a:r>
                        <a:rPr lang="en-US" sz="1800" kern="1200" dirty="0" err="1" smtClean="0">
                          <a:solidFill>
                            <a:schemeClr val="dk1"/>
                          </a:solidFill>
                          <a:effectLst/>
                          <a:latin typeface="+mn-lt"/>
                          <a:ea typeface="+mn-ea"/>
                          <a:cs typeface="+mn-cs"/>
                        </a:rPr>
                        <a:t>importadas</a:t>
                      </a:r>
                      <a:r>
                        <a:rPr lang="en-US" sz="1800" kern="1200" dirty="0" smtClean="0">
                          <a:solidFill>
                            <a:schemeClr val="dk1"/>
                          </a:solidFill>
                          <a:effectLst/>
                          <a:latin typeface="+mn-lt"/>
                          <a:ea typeface="+mn-ea"/>
                          <a:cs typeface="+mn-cs"/>
                        </a:rPr>
                        <a:t> ; </a:t>
                      </a:r>
                      <a:r>
                        <a:rPr lang="en-US" sz="1800" kern="1200" dirty="0" err="1" smtClean="0">
                          <a:solidFill>
                            <a:schemeClr val="dk1"/>
                          </a:solidFill>
                          <a:effectLst/>
                          <a:latin typeface="+mn-lt"/>
                          <a:ea typeface="+mn-ea"/>
                          <a:cs typeface="+mn-cs"/>
                        </a:rPr>
                        <a:t>Contrôle</a:t>
                      </a:r>
                      <a:r>
                        <a:rPr lang="en-US" sz="1800" kern="1200" dirty="0" smtClean="0">
                          <a:solidFill>
                            <a:schemeClr val="dk1"/>
                          </a:solidFill>
                          <a:effectLst/>
                          <a:latin typeface="+mn-lt"/>
                          <a:ea typeface="+mn-ea"/>
                          <a:cs typeface="+mn-cs"/>
                        </a:rPr>
                        <a:t> das </a:t>
                      </a:r>
                      <a:r>
                        <a:rPr lang="en-US" sz="1800" kern="1200" dirty="0" err="1" smtClean="0">
                          <a:solidFill>
                            <a:schemeClr val="dk1"/>
                          </a:solidFill>
                          <a:effectLst/>
                          <a:latin typeface="+mn-lt"/>
                          <a:ea typeface="+mn-ea"/>
                          <a:cs typeface="+mn-cs"/>
                        </a:rPr>
                        <a:t>medições</a:t>
                      </a:r>
                      <a:r>
                        <a:rPr lang="en-US" sz="1800" kern="1200" dirty="0" smtClean="0">
                          <a:solidFill>
                            <a:schemeClr val="dk1"/>
                          </a:solidFill>
                          <a:effectLst/>
                          <a:latin typeface="+mn-lt"/>
                          <a:ea typeface="+mn-ea"/>
                          <a:cs typeface="+mn-cs"/>
                        </a:rPr>
                        <a:t> dos </a:t>
                      </a:r>
                      <a:r>
                        <a:rPr lang="en-US" sz="1800" kern="1200" dirty="0" err="1" smtClean="0">
                          <a:solidFill>
                            <a:schemeClr val="dk1"/>
                          </a:solidFill>
                          <a:effectLst/>
                          <a:latin typeface="+mn-lt"/>
                          <a:ea typeface="+mn-ea"/>
                          <a:cs typeface="+mn-cs"/>
                        </a:rPr>
                        <a:t>sensores</a:t>
                      </a:r>
                      <a:r>
                        <a:rPr lang="en-US" sz="1800" kern="1200" dirty="0" smtClean="0">
                          <a:solidFill>
                            <a:schemeClr val="dk1"/>
                          </a:solidFill>
                          <a:effectLst/>
                          <a:latin typeface="+mn-lt"/>
                          <a:ea typeface="+mn-ea"/>
                          <a:cs typeface="+mn-cs"/>
                        </a:rPr>
                        <a:t> (</a:t>
                      </a:r>
                      <a:r>
                        <a:rPr lang="en-US" sz="1800" kern="1200" dirty="0" err="1" smtClean="0">
                          <a:solidFill>
                            <a:schemeClr val="dk1"/>
                          </a:solidFill>
                          <a:effectLst/>
                          <a:latin typeface="+mn-lt"/>
                          <a:ea typeface="+mn-ea"/>
                          <a:cs typeface="+mn-cs"/>
                        </a:rPr>
                        <a:t>habilitar</a:t>
                      </a:r>
                      <a:r>
                        <a:rPr lang="en-US" sz="1800" kern="1200" dirty="0" smtClean="0">
                          <a:solidFill>
                            <a:schemeClr val="dk1"/>
                          </a:solidFill>
                          <a:effectLst/>
                          <a:latin typeface="+mn-lt"/>
                          <a:ea typeface="+mn-ea"/>
                          <a:cs typeface="+mn-cs"/>
                        </a:rPr>
                        <a:t> e </a:t>
                      </a:r>
                      <a:r>
                        <a:rPr lang="en-US" sz="1800" kern="1200" dirty="0" err="1" smtClean="0">
                          <a:solidFill>
                            <a:schemeClr val="dk1"/>
                          </a:solidFill>
                          <a:effectLst/>
                          <a:latin typeface="+mn-lt"/>
                          <a:ea typeface="+mn-ea"/>
                          <a:cs typeface="+mn-cs"/>
                        </a:rPr>
                        <a:t>desabilitar</a:t>
                      </a:r>
                      <a:r>
                        <a:rPr lang="en-US" sz="1800" kern="1200" dirty="0" smtClean="0">
                          <a:solidFill>
                            <a:schemeClr val="dk1"/>
                          </a:solidFill>
                          <a:effectLst/>
                          <a:latin typeface="+mn-lt"/>
                          <a:ea typeface="+mn-ea"/>
                          <a:cs typeface="+mn-cs"/>
                        </a:rPr>
                        <a:t>) ; </a:t>
                      </a:r>
                      <a:r>
                        <a:rPr lang="en-US" sz="1800" kern="1200" dirty="0" err="1" smtClean="0">
                          <a:solidFill>
                            <a:schemeClr val="dk1"/>
                          </a:solidFill>
                          <a:effectLst/>
                          <a:latin typeface="+mn-lt"/>
                          <a:ea typeface="+mn-ea"/>
                          <a:cs typeface="+mn-cs"/>
                        </a:rPr>
                        <a:t>Gerenciamento</a:t>
                      </a:r>
                      <a:r>
                        <a:rPr lang="en-US" sz="1800" kern="1200" dirty="0" smtClean="0">
                          <a:solidFill>
                            <a:schemeClr val="dk1"/>
                          </a:solidFill>
                          <a:effectLst/>
                          <a:latin typeface="+mn-lt"/>
                          <a:ea typeface="+mn-ea"/>
                          <a:cs typeface="+mn-cs"/>
                        </a:rPr>
                        <a:t> da </a:t>
                      </a:r>
                      <a:r>
                        <a:rPr lang="en-US" sz="1800" kern="1200" dirty="0" err="1" smtClean="0">
                          <a:solidFill>
                            <a:schemeClr val="dk1"/>
                          </a:solidFill>
                          <a:effectLst/>
                          <a:latin typeface="+mn-lt"/>
                          <a:ea typeface="+mn-ea"/>
                          <a:cs typeface="+mn-cs"/>
                        </a:rPr>
                        <a:t>perioridade</a:t>
                      </a:r>
                      <a:r>
                        <a:rPr lang="en-US" sz="1800" kern="1200" dirty="0" smtClean="0">
                          <a:solidFill>
                            <a:schemeClr val="dk1"/>
                          </a:solidFill>
                          <a:effectLst/>
                          <a:latin typeface="+mn-lt"/>
                          <a:ea typeface="+mn-ea"/>
                          <a:cs typeface="+mn-cs"/>
                        </a:rPr>
                        <a:t> das </a:t>
                      </a:r>
                      <a:r>
                        <a:rPr lang="en-US" sz="1800" kern="1200" dirty="0" err="1" smtClean="0">
                          <a:solidFill>
                            <a:schemeClr val="dk1"/>
                          </a:solidFill>
                          <a:effectLst/>
                          <a:latin typeface="+mn-lt"/>
                          <a:ea typeface="+mn-ea"/>
                          <a:cs typeface="+mn-cs"/>
                        </a:rPr>
                        <a:t>medições</a:t>
                      </a:r>
                      <a:r>
                        <a:rPr lang="en-US" sz="1800" kern="1200" dirty="0" smtClean="0">
                          <a:solidFill>
                            <a:schemeClr val="dk1"/>
                          </a:solidFill>
                          <a:effectLst/>
                          <a:latin typeface="+mn-lt"/>
                          <a:ea typeface="+mn-ea"/>
                          <a:cs typeface="+mn-cs"/>
                        </a:rPr>
                        <a:t> .</a:t>
                      </a:r>
                      <a:endParaRPr lang="pt-BR" sz="1800" b="1" kern="1200" dirty="0">
                        <a:solidFill>
                          <a:schemeClr val="lt1"/>
                        </a:solidFill>
                        <a:effectLst/>
                        <a:latin typeface="+mn-lt"/>
                        <a:ea typeface="+mn-ea"/>
                        <a:cs typeface="+mn-cs"/>
                      </a:endParaRPr>
                    </a:p>
                  </a:txBody>
                  <a:tcPr marL="91434" marR="91434" marT="45699" marB="456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566882316"/>
                  </a:ext>
                </a:extLst>
              </a:tr>
            </a:tbl>
          </a:graphicData>
        </a:graphic>
      </p:graphicFrame>
    </p:spTree>
    <p:extLst>
      <p:ext uri="{BB962C8B-B14F-4D97-AF65-F5344CB8AC3E}">
        <p14:creationId xmlns:p14="http://schemas.microsoft.com/office/powerpoint/2010/main" val="205980830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20483"/>
                                        </p:tgtEl>
                                        <p:attrNameLst>
                                          <p:attrName>r</p:attrName>
                                        </p:attrNameLst>
                                      </p:cBhvr>
                                    </p:animRot>
                                    <p:animRot by="-240000">
                                      <p:cBhvr>
                                        <p:cTn id="7" dur="200" fill="hold">
                                          <p:stCondLst>
                                            <p:cond delay="200"/>
                                          </p:stCondLst>
                                        </p:cTn>
                                        <p:tgtEl>
                                          <p:spTgt spid="20483"/>
                                        </p:tgtEl>
                                        <p:attrNameLst>
                                          <p:attrName>r</p:attrName>
                                        </p:attrNameLst>
                                      </p:cBhvr>
                                    </p:animRot>
                                    <p:animRot by="240000">
                                      <p:cBhvr>
                                        <p:cTn id="8" dur="200" fill="hold">
                                          <p:stCondLst>
                                            <p:cond delay="400"/>
                                          </p:stCondLst>
                                        </p:cTn>
                                        <p:tgtEl>
                                          <p:spTgt spid="20483"/>
                                        </p:tgtEl>
                                        <p:attrNameLst>
                                          <p:attrName>r</p:attrName>
                                        </p:attrNameLst>
                                      </p:cBhvr>
                                    </p:animRot>
                                    <p:animRot by="-240000">
                                      <p:cBhvr>
                                        <p:cTn id="9" dur="200" fill="hold">
                                          <p:stCondLst>
                                            <p:cond delay="600"/>
                                          </p:stCondLst>
                                        </p:cTn>
                                        <p:tgtEl>
                                          <p:spTgt spid="20483"/>
                                        </p:tgtEl>
                                        <p:attrNameLst>
                                          <p:attrName>r</p:attrName>
                                        </p:attrNameLst>
                                      </p:cBhvr>
                                    </p:animRot>
                                    <p:animRot by="120000">
                                      <p:cBhvr>
                                        <p:cTn id="10" dur="200" fill="hold">
                                          <p:stCondLst>
                                            <p:cond delay="800"/>
                                          </p:stCondLst>
                                        </p:cTn>
                                        <p:tgtEl>
                                          <p:spTgt spid="2048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ítulo 1"/>
          <p:cNvSpPr>
            <a:spLocks noGrp="1" noChangeArrowheads="1"/>
          </p:cNvSpPr>
          <p:nvPr>
            <p:ph type="title" idx="4294967295"/>
          </p:nvPr>
        </p:nvSpPr>
        <p:spPr/>
        <p:txBody>
          <a:bodyPr/>
          <a:lstStyle/>
          <a:p>
            <a:pPr eaLnBrk="1" hangingPunct="1"/>
            <a:r>
              <a:rPr lang="pt-BR" altLang="zh-CN" sz="4000" smtClean="0"/>
              <a:t>Documento de Visão - Identificação dos Stakehoders</a:t>
            </a:r>
          </a:p>
        </p:txBody>
      </p:sp>
      <p:pic>
        <p:nvPicPr>
          <p:cNvPr id="20483" name="Imagem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47450" y="69850"/>
            <a:ext cx="800100"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2" name="Marcador de Posição de Conteúdo 4"/>
          <p:cNvSpPr>
            <a:spLocks noGrp="1" noChangeArrowheads="1"/>
          </p:cNvSpPr>
          <p:nvPr>
            <p:ph idx="4294967295"/>
          </p:nvPr>
        </p:nvSpPr>
        <p:spPr/>
        <p:txBody>
          <a:bodyPr/>
          <a:lstStyle/>
          <a:p>
            <a:pPr marL="0" indent="0" eaLnBrk="1" hangingPunct="1"/>
            <a:endParaRPr lang="pt-BR" altLang="zh-CN" smtClean="0"/>
          </a:p>
          <a:p>
            <a:pPr marL="0" indent="0" eaLnBrk="1" hangingPunct="1">
              <a:buFont typeface="Arial" panose="020B0604020202020204" pitchFamily="34" charset="0"/>
              <a:buNone/>
            </a:pPr>
            <a:endParaRPr lang="pt-BR" altLang="zh-CN" smtClean="0"/>
          </a:p>
        </p:txBody>
      </p:sp>
      <p:graphicFrame>
        <p:nvGraphicFramePr>
          <p:cNvPr id="2" name="Tabela 1"/>
          <p:cNvGraphicFramePr>
            <a:graphicFrameLocks noGrp="1"/>
          </p:cNvGraphicFramePr>
          <p:nvPr/>
        </p:nvGraphicFramePr>
        <p:xfrm>
          <a:off x="1500188" y="2106613"/>
          <a:ext cx="8118475" cy="2651640"/>
        </p:xfrm>
        <a:graphic>
          <a:graphicData uri="http://schemas.openxmlformats.org/drawingml/2006/table">
            <a:tbl>
              <a:tblPr firstRow="1" bandRow="1">
                <a:tableStyleId>{5C22544A-7EE6-4342-B048-85BDC9FD1C3A}</a:tableStyleId>
              </a:tblPr>
              <a:tblGrid>
                <a:gridCol w="2706158">
                  <a:extLst>
                    <a:ext uri="{9D8B030D-6E8A-4147-A177-3AD203B41FA5}">
                      <a16:colId xmlns:a16="http://schemas.microsoft.com/office/drawing/2014/main" val="4048539955"/>
                    </a:ext>
                  </a:extLst>
                </a:gridCol>
                <a:gridCol w="2706159">
                  <a:extLst>
                    <a:ext uri="{9D8B030D-6E8A-4147-A177-3AD203B41FA5}">
                      <a16:colId xmlns:a16="http://schemas.microsoft.com/office/drawing/2014/main" val="3786123576"/>
                    </a:ext>
                  </a:extLst>
                </a:gridCol>
                <a:gridCol w="2706158">
                  <a:extLst>
                    <a:ext uri="{9D8B030D-6E8A-4147-A177-3AD203B41FA5}">
                      <a16:colId xmlns:a16="http://schemas.microsoft.com/office/drawing/2014/main" val="4197694689"/>
                    </a:ext>
                  </a:extLst>
                </a:gridCol>
              </a:tblGrid>
              <a:tr h="365642">
                <a:tc>
                  <a:txBody>
                    <a:bodyPr/>
                    <a:lstStyle/>
                    <a:p>
                      <a:pPr lvl="0" algn="ctr"/>
                      <a:r>
                        <a:rPr lang="pt-BR" sz="1800" b="1" kern="1200" dirty="0" smtClean="0">
                          <a:solidFill>
                            <a:schemeClr val="lt1"/>
                          </a:solidFill>
                          <a:effectLst/>
                          <a:latin typeface="+mn-lt"/>
                          <a:ea typeface="+mn-ea"/>
                          <a:cs typeface="+mn-cs"/>
                        </a:rPr>
                        <a:t>Nome</a:t>
                      </a:r>
                      <a:endParaRPr lang="pt-BR" sz="1800" b="1" kern="1200" dirty="0">
                        <a:solidFill>
                          <a:schemeClr val="lt1"/>
                        </a:solidFill>
                        <a:effectLst/>
                        <a:latin typeface="+mn-lt"/>
                        <a:ea typeface="+mn-ea"/>
                        <a:cs typeface="+mn-cs"/>
                      </a:endParaRPr>
                    </a:p>
                  </a:txBody>
                  <a:tcPr marL="91451" marR="91451" marT="45690" marB="456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1D2843"/>
                    </a:solidFill>
                  </a:tcPr>
                </a:tc>
                <a:tc>
                  <a:txBody>
                    <a:bodyPr/>
                    <a:lstStyle/>
                    <a:p>
                      <a:pPr lvl="0" algn="ctr"/>
                      <a:r>
                        <a:rPr lang="pt-BR" sz="1800" b="1" kern="1200" dirty="0" smtClean="0">
                          <a:solidFill>
                            <a:schemeClr val="lt1"/>
                          </a:solidFill>
                          <a:effectLst/>
                          <a:latin typeface="+mn-lt"/>
                          <a:ea typeface="+mn-ea"/>
                          <a:cs typeface="+mn-cs"/>
                        </a:rPr>
                        <a:t>Descrição</a:t>
                      </a:r>
                      <a:endParaRPr lang="pt-BR" sz="1800" b="1" kern="1200" dirty="0">
                        <a:solidFill>
                          <a:schemeClr val="lt1"/>
                        </a:solidFill>
                        <a:effectLst/>
                        <a:latin typeface="+mn-lt"/>
                        <a:ea typeface="+mn-ea"/>
                        <a:cs typeface="+mn-cs"/>
                      </a:endParaRPr>
                    </a:p>
                  </a:txBody>
                  <a:tcPr marL="91451" marR="91451" marT="45690" marB="456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1D2843"/>
                    </a:solidFill>
                  </a:tcPr>
                </a:tc>
                <a:tc>
                  <a:txBody>
                    <a:bodyPr/>
                    <a:lstStyle/>
                    <a:p>
                      <a:pPr lvl="0" algn="ctr"/>
                      <a:r>
                        <a:rPr lang="pt-BR" sz="1800" b="1" kern="1200" dirty="0" smtClean="0">
                          <a:solidFill>
                            <a:schemeClr val="lt1"/>
                          </a:solidFill>
                          <a:effectLst/>
                          <a:latin typeface="+mn-lt"/>
                          <a:ea typeface="+mn-ea"/>
                          <a:cs typeface="+mn-cs"/>
                        </a:rPr>
                        <a:t>Responsabilidade</a:t>
                      </a:r>
                      <a:endParaRPr lang="pt-BR" sz="1800" b="1" kern="1200" dirty="0">
                        <a:solidFill>
                          <a:schemeClr val="lt1"/>
                        </a:solidFill>
                        <a:effectLst/>
                        <a:latin typeface="+mn-lt"/>
                        <a:ea typeface="+mn-ea"/>
                        <a:cs typeface="+mn-cs"/>
                      </a:endParaRPr>
                    </a:p>
                  </a:txBody>
                  <a:tcPr marL="91451" marR="91451" marT="45690" marB="456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1D2843"/>
                    </a:solidFill>
                  </a:tcPr>
                </a:tc>
                <a:extLst>
                  <a:ext uri="{0D108BD9-81ED-4DB2-BD59-A6C34878D82A}">
                    <a16:rowId xmlns:a16="http://schemas.microsoft.com/office/drawing/2014/main" val="1552245594"/>
                  </a:ext>
                </a:extLst>
              </a:tr>
              <a:tr h="2285483">
                <a:tc>
                  <a:txBody>
                    <a:bodyPr/>
                    <a:lstStyle/>
                    <a:p>
                      <a:pPr algn="ctr"/>
                      <a:endParaRPr lang="en-US" sz="1800" kern="1200" dirty="0" smtClean="0">
                        <a:solidFill>
                          <a:schemeClr val="dk1"/>
                        </a:solidFill>
                        <a:effectLst/>
                        <a:latin typeface="+mn-lt"/>
                        <a:ea typeface="+mn-ea"/>
                        <a:cs typeface="+mn-cs"/>
                      </a:endParaRPr>
                    </a:p>
                    <a:p>
                      <a:pPr algn="ctr"/>
                      <a:endParaRPr lang="en-US" sz="1800" kern="1200" dirty="0" smtClean="0">
                        <a:solidFill>
                          <a:schemeClr val="dk1"/>
                        </a:solidFill>
                        <a:effectLst/>
                        <a:latin typeface="+mn-lt"/>
                        <a:ea typeface="+mn-ea"/>
                        <a:cs typeface="+mn-cs"/>
                      </a:endParaRPr>
                    </a:p>
                    <a:p>
                      <a:pPr algn="ctr"/>
                      <a:endParaRPr lang="en-US" sz="1800" kern="1200" dirty="0" smtClean="0">
                        <a:solidFill>
                          <a:schemeClr val="dk1"/>
                        </a:solidFill>
                        <a:effectLst/>
                        <a:latin typeface="+mn-lt"/>
                        <a:ea typeface="+mn-ea"/>
                        <a:cs typeface="+mn-cs"/>
                      </a:endParaRPr>
                    </a:p>
                    <a:p>
                      <a:pPr algn="ctr"/>
                      <a:r>
                        <a:rPr lang="en-US" sz="1800" kern="1200" dirty="0" err="1" smtClean="0">
                          <a:solidFill>
                            <a:schemeClr val="dk1"/>
                          </a:solidFill>
                          <a:effectLst/>
                          <a:latin typeface="+mn-lt"/>
                          <a:ea typeface="+mn-ea"/>
                          <a:cs typeface="+mn-cs"/>
                        </a:rPr>
                        <a:t>Módulo</a:t>
                      </a:r>
                      <a:r>
                        <a:rPr lang="en-US" sz="1800" kern="1200" dirty="0" smtClean="0">
                          <a:solidFill>
                            <a:schemeClr val="dk1"/>
                          </a:solidFill>
                          <a:effectLst/>
                          <a:latin typeface="+mn-lt"/>
                          <a:ea typeface="+mn-ea"/>
                          <a:cs typeface="+mn-cs"/>
                        </a:rPr>
                        <a:t> de </a:t>
                      </a:r>
                      <a:r>
                        <a:rPr lang="en-US" sz="1800" kern="1200" dirty="0" err="1" smtClean="0">
                          <a:solidFill>
                            <a:schemeClr val="dk1"/>
                          </a:solidFill>
                          <a:effectLst/>
                          <a:latin typeface="+mn-lt"/>
                          <a:ea typeface="+mn-ea"/>
                          <a:cs typeface="+mn-cs"/>
                        </a:rPr>
                        <a:t>Relatórios</a:t>
                      </a:r>
                      <a:endParaRPr lang="pt-BR" sz="1800" b="1" kern="1200" dirty="0">
                        <a:solidFill>
                          <a:schemeClr val="dk1"/>
                        </a:solidFill>
                        <a:effectLst/>
                        <a:latin typeface="+mn-lt"/>
                        <a:ea typeface="+mn-ea"/>
                        <a:cs typeface="+mn-cs"/>
                      </a:endParaRPr>
                    </a:p>
                  </a:txBody>
                  <a:tcPr marL="91451" marR="91451" marT="45690" marB="456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pt-BR" sz="1800" kern="1200" dirty="0" smtClean="0">
                        <a:solidFill>
                          <a:schemeClr val="dk1"/>
                        </a:solidFill>
                        <a:effectLst/>
                        <a:latin typeface="+mn-lt"/>
                        <a:ea typeface="+mn-ea"/>
                        <a:cs typeface="+mn-cs"/>
                      </a:endParaRPr>
                    </a:p>
                    <a:p>
                      <a:r>
                        <a:rPr lang="pt-BR" sz="1800" kern="1200" dirty="0" smtClean="0">
                          <a:solidFill>
                            <a:schemeClr val="dk1"/>
                          </a:solidFill>
                          <a:effectLst/>
                          <a:latin typeface="+mn-lt"/>
                          <a:ea typeface="+mn-ea"/>
                          <a:cs typeface="+mn-cs"/>
                        </a:rPr>
                        <a:t>Módulo 04 do projeto Indra que engloba alunos do 4º ano do curso tecnico integrado em Informática do IFSP-SBV.</a:t>
                      </a:r>
                      <a:endParaRPr lang="pt-BR" sz="1800" kern="1200" dirty="0">
                        <a:solidFill>
                          <a:schemeClr val="dk1"/>
                        </a:solidFill>
                        <a:effectLst/>
                        <a:latin typeface="+mn-lt"/>
                        <a:ea typeface="+mn-ea"/>
                        <a:cs typeface="+mn-cs"/>
                      </a:endParaRPr>
                    </a:p>
                  </a:txBody>
                  <a:tcPr marL="91451" marR="91451" marT="45690" marB="456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lvl="0" algn="l"/>
                      <a:r>
                        <a:rPr lang="en-US" sz="1800" kern="1200" dirty="0" err="1" smtClean="0">
                          <a:solidFill>
                            <a:schemeClr val="dk1"/>
                          </a:solidFill>
                          <a:effectLst/>
                          <a:latin typeface="+mn-lt"/>
                          <a:ea typeface="+mn-ea"/>
                          <a:cs typeface="+mn-cs"/>
                        </a:rPr>
                        <a:t>Visualização</a:t>
                      </a:r>
                      <a:r>
                        <a:rPr lang="en-US" sz="1800" kern="1200" dirty="0" smtClean="0">
                          <a:solidFill>
                            <a:schemeClr val="dk1"/>
                          </a:solidFill>
                          <a:effectLst/>
                          <a:latin typeface="+mn-lt"/>
                          <a:ea typeface="+mn-ea"/>
                          <a:cs typeface="+mn-cs"/>
                        </a:rPr>
                        <a:t> dos </a:t>
                      </a:r>
                      <a:r>
                        <a:rPr lang="en-US" sz="1800" kern="1200" dirty="0" err="1" smtClean="0">
                          <a:solidFill>
                            <a:schemeClr val="dk1"/>
                          </a:solidFill>
                          <a:effectLst/>
                          <a:latin typeface="+mn-lt"/>
                          <a:ea typeface="+mn-ea"/>
                          <a:cs typeface="+mn-cs"/>
                        </a:rPr>
                        <a:t>relatórios</a:t>
                      </a:r>
                      <a:r>
                        <a:rPr lang="en-US" sz="1800" kern="1200" dirty="0" smtClean="0">
                          <a:solidFill>
                            <a:schemeClr val="dk1"/>
                          </a:solidFill>
                          <a:effectLst/>
                          <a:latin typeface="+mn-lt"/>
                          <a:ea typeface="+mn-ea"/>
                          <a:cs typeface="+mn-cs"/>
                        </a:rPr>
                        <a:t> de </a:t>
                      </a:r>
                      <a:r>
                        <a:rPr lang="en-US" sz="1800" kern="1200" dirty="0" err="1" smtClean="0">
                          <a:solidFill>
                            <a:schemeClr val="dk1"/>
                          </a:solidFill>
                          <a:effectLst/>
                          <a:latin typeface="+mn-lt"/>
                          <a:ea typeface="+mn-ea"/>
                          <a:cs typeface="+mn-cs"/>
                        </a:rPr>
                        <a:t>medições</a:t>
                      </a:r>
                      <a:r>
                        <a:rPr lang="en-US" sz="1800" kern="1200" dirty="0" smtClean="0">
                          <a:solidFill>
                            <a:schemeClr val="dk1"/>
                          </a:solidFill>
                          <a:effectLst/>
                          <a:latin typeface="+mn-lt"/>
                          <a:ea typeface="+mn-ea"/>
                          <a:cs typeface="+mn-cs"/>
                        </a:rPr>
                        <a:t> ; </a:t>
                      </a:r>
                      <a:r>
                        <a:rPr lang="en-US" sz="1800" kern="1200" dirty="0" err="1" smtClean="0">
                          <a:solidFill>
                            <a:schemeClr val="dk1"/>
                          </a:solidFill>
                          <a:effectLst/>
                          <a:latin typeface="+mn-lt"/>
                          <a:ea typeface="+mn-ea"/>
                          <a:cs typeface="+mn-cs"/>
                        </a:rPr>
                        <a:t>Visualização</a:t>
                      </a:r>
                      <a:r>
                        <a:rPr lang="en-US" sz="1800" kern="1200" dirty="0" smtClean="0">
                          <a:solidFill>
                            <a:schemeClr val="dk1"/>
                          </a:solidFill>
                          <a:effectLst/>
                          <a:latin typeface="+mn-lt"/>
                          <a:ea typeface="+mn-ea"/>
                          <a:cs typeface="+mn-cs"/>
                        </a:rPr>
                        <a:t> dos </a:t>
                      </a:r>
                      <a:r>
                        <a:rPr lang="en-US" sz="1800" kern="1200" dirty="0" err="1" smtClean="0">
                          <a:solidFill>
                            <a:schemeClr val="dk1"/>
                          </a:solidFill>
                          <a:effectLst/>
                          <a:latin typeface="+mn-lt"/>
                          <a:ea typeface="+mn-ea"/>
                          <a:cs typeface="+mn-cs"/>
                        </a:rPr>
                        <a:t>relatórios</a:t>
                      </a:r>
                      <a:r>
                        <a:rPr lang="en-US" sz="1800" kern="1200" dirty="0" smtClean="0">
                          <a:solidFill>
                            <a:schemeClr val="dk1"/>
                          </a:solidFill>
                          <a:effectLst/>
                          <a:latin typeface="+mn-lt"/>
                          <a:ea typeface="+mn-ea"/>
                          <a:cs typeface="+mn-cs"/>
                        </a:rPr>
                        <a:t> </a:t>
                      </a:r>
                      <a:r>
                        <a:rPr lang="en-US" sz="1800" kern="1200" dirty="0" err="1" smtClean="0">
                          <a:solidFill>
                            <a:schemeClr val="dk1"/>
                          </a:solidFill>
                          <a:effectLst/>
                          <a:latin typeface="+mn-lt"/>
                          <a:ea typeface="+mn-ea"/>
                          <a:cs typeface="+mn-cs"/>
                        </a:rPr>
                        <a:t>graficos</a:t>
                      </a:r>
                      <a:r>
                        <a:rPr lang="en-US" sz="1800" kern="1200" dirty="0" smtClean="0">
                          <a:solidFill>
                            <a:schemeClr val="dk1"/>
                          </a:solidFill>
                          <a:effectLst/>
                          <a:latin typeface="+mn-lt"/>
                          <a:ea typeface="+mn-ea"/>
                          <a:cs typeface="+mn-cs"/>
                        </a:rPr>
                        <a:t>; </a:t>
                      </a:r>
                      <a:r>
                        <a:rPr lang="en-US" sz="1800" kern="1200" dirty="0" err="1" smtClean="0">
                          <a:solidFill>
                            <a:schemeClr val="dk1"/>
                          </a:solidFill>
                          <a:effectLst/>
                          <a:latin typeface="+mn-lt"/>
                          <a:ea typeface="+mn-ea"/>
                          <a:cs typeface="+mn-cs"/>
                        </a:rPr>
                        <a:t>Comparação</a:t>
                      </a:r>
                      <a:r>
                        <a:rPr lang="en-US" sz="1800" kern="1200" dirty="0" smtClean="0">
                          <a:solidFill>
                            <a:schemeClr val="dk1"/>
                          </a:solidFill>
                          <a:effectLst/>
                          <a:latin typeface="+mn-lt"/>
                          <a:ea typeface="+mn-ea"/>
                          <a:cs typeface="+mn-cs"/>
                        </a:rPr>
                        <a:t> das </a:t>
                      </a:r>
                      <a:r>
                        <a:rPr lang="en-US" sz="1800" kern="1200" dirty="0" err="1" smtClean="0">
                          <a:solidFill>
                            <a:schemeClr val="dk1"/>
                          </a:solidFill>
                          <a:effectLst/>
                          <a:latin typeface="+mn-lt"/>
                          <a:ea typeface="+mn-ea"/>
                          <a:cs typeface="+mn-cs"/>
                        </a:rPr>
                        <a:t>medições</a:t>
                      </a:r>
                      <a:r>
                        <a:rPr lang="en-US" sz="1800" kern="1200" dirty="0" smtClean="0">
                          <a:solidFill>
                            <a:schemeClr val="dk1"/>
                          </a:solidFill>
                          <a:effectLst/>
                          <a:latin typeface="+mn-lt"/>
                          <a:ea typeface="+mn-ea"/>
                          <a:cs typeface="+mn-cs"/>
                        </a:rPr>
                        <a:t> de </a:t>
                      </a:r>
                      <a:r>
                        <a:rPr lang="en-US" sz="1800" kern="1200" dirty="0" err="1" smtClean="0">
                          <a:solidFill>
                            <a:schemeClr val="dk1"/>
                          </a:solidFill>
                          <a:effectLst/>
                          <a:latin typeface="+mn-lt"/>
                          <a:ea typeface="+mn-ea"/>
                          <a:cs typeface="+mn-cs"/>
                        </a:rPr>
                        <a:t>duas</a:t>
                      </a:r>
                      <a:r>
                        <a:rPr lang="en-US" sz="1800" kern="1200" dirty="0" smtClean="0">
                          <a:solidFill>
                            <a:schemeClr val="dk1"/>
                          </a:solidFill>
                          <a:effectLst/>
                          <a:latin typeface="+mn-lt"/>
                          <a:ea typeface="+mn-ea"/>
                          <a:cs typeface="+mn-cs"/>
                        </a:rPr>
                        <a:t> PCD’s ; </a:t>
                      </a:r>
                      <a:r>
                        <a:rPr lang="en-US" sz="1800" kern="1200" dirty="0" err="1" smtClean="0">
                          <a:solidFill>
                            <a:schemeClr val="dk1"/>
                          </a:solidFill>
                          <a:effectLst/>
                          <a:latin typeface="+mn-lt"/>
                          <a:ea typeface="+mn-ea"/>
                          <a:cs typeface="+mn-cs"/>
                        </a:rPr>
                        <a:t>Exibição</a:t>
                      </a:r>
                      <a:r>
                        <a:rPr lang="en-US" sz="1800" kern="1200" dirty="0" smtClean="0">
                          <a:solidFill>
                            <a:schemeClr val="dk1"/>
                          </a:solidFill>
                          <a:effectLst/>
                          <a:latin typeface="+mn-lt"/>
                          <a:ea typeface="+mn-ea"/>
                          <a:cs typeface="+mn-cs"/>
                        </a:rPr>
                        <a:t> das PCD’s </a:t>
                      </a:r>
                      <a:r>
                        <a:rPr lang="en-US" sz="1800" kern="1200" dirty="0" err="1" smtClean="0">
                          <a:solidFill>
                            <a:schemeClr val="dk1"/>
                          </a:solidFill>
                          <a:effectLst/>
                          <a:latin typeface="+mn-lt"/>
                          <a:ea typeface="+mn-ea"/>
                          <a:cs typeface="+mn-cs"/>
                        </a:rPr>
                        <a:t>em</a:t>
                      </a:r>
                      <a:r>
                        <a:rPr lang="en-US" sz="1800" kern="1200" dirty="0" smtClean="0">
                          <a:solidFill>
                            <a:schemeClr val="dk1"/>
                          </a:solidFill>
                          <a:effectLst/>
                          <a:latin typeface="+mn-lt"/>
                          <a:ea typeface="+mn-ea"/>
                          <a:cs typeface="+mn-cs"/>
                        </a:rPr>
                        <a:t> </a:t>
                      </a:r>
                      <a:r>
                        <a:rPr lang="en-US" sz="1800" kern="1200" dirty="0" err="1" smtClean="0">
                          <a:solidFill>
                            <a:schemeClr val="dk1"/>
                          </a:solidFill>
                          <a:effectLst/>
                          <a:latin typeface="+mn-lt"/>
                          <a:ea typeface="+mn-ea"/>
                          <a:cs typeface="+mn-cs"/>
                        </a:rPr>
                        <a:t>mapas</a:t>
                      </a:r>
                      <a:r>
                        <a:rPr lang="en-US" sz="1800" kern="1200" dirty="0" smtClean="0">
                          <a:solidFill>
                            <a:schemeClr val="dk1"/>
                          </a:solidFill>
                          <a:effectLst/>
                          <a:latin typeface="+mn-lt"/>
                          <a:ea typeface="+mn-ea"/>
                          <a:cs typeface="+mn-cs"/>
                        </a:rPr>
                        <a:t> .</a:t>
                      </a:r>
                      <a:endParaRPr lang="pt-BR" sz="1800" b="1" kern="1200" dirty="0">
                        <a:solidFill>
                          <a:schemeClr val="lt1"/>
                        </a:solidFill>
                        <a:effectLst/>
                        <a:latin typeface="+mn-lt"/>
                        <a:ea typeface="+mn-ea"/>
                        <a:cs typeface="+mn-cs"/>
                      </a:endParaRPr>
                    </a:p>
                  </a:txBody>
                  <a:tcPr marL="91451" marR="91451" marT="45690" marB="456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566882316"/>
                  </a:ext>
                </a:extLst>
              </a:tr>
            </a:tbl>
          </a:graphicData>
        </a:graphic>
      </p:graphicFrame>
    </p:spTree>
    <p:extLst>
      <p:ext uri="{BB962C8B-B14F-4D97-AF65-F5344CB8AC3E}">
        <p14:creationId xmlns:p14="http://schemas.microsoft.com/office/powerpoint/2010/main" val="407823298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20483"/>
                                        </p:tgtEl>
                                        <p:attrNameLst>
                                          <p:attrName>r</p:attrName>
                                        </p:attrNameLst>
                                      </p:cBhvr>
                                    </p:animRot>
                                    <p:animRot by="-240000">
                                      <p:cBhvr>
                                        <p:cTn id="7" dur="200" fill="hold">
                                          <p:stCondLst>
                                            <p:cond delay="200"/>
                                          </p:stCondLst>
                                        </p:cTn>
                                        <p:tgtEl>
                                          <p:spTgt spid="20483"/>
                                        </p:tgtEl>
                                        <p:attrNameLst>
                                          <p:attrName>r</p:attrName>
                                        </p:attrNameLst>
                                      </p:cBhvr>
                                    </p:animRot>
                                    <p:animRot by="240000">
                                      <p:cBhvr>
                                        <p:cTn id="8" dur="200" fill="hold">
                                          <p:stCondLst>
                                            <p:cond delay="400"/>
                                          </p:stCondLst>
                                        </p:cTn>
                                        <p:tgtEl>
                                          <p:spTgt spid="20483"/>
                                        </p:tgtEl>
                                        <p:attrNameLst>
                                          <p:attrName>r</p:attrName>
                                        </p:attrNameLst>
                                      </p:cBhvr>
                                    </p:animRot>
                                    <p:animRot by="-240000">
                                      <p:cBhvr>
                                        <p:cTn id="9" dur="200" fill="hold">
                                          <p:stCondLst>
                                            <p:cond delay="600"/>
                                          </p:stCondLst>
                                        </p:cTn>
                                        <p:tgtEl>
                                          <p:spTgt spid="20483"/>
                                        </p:tgtEl>
                                        <p:attrNameLst>
                                          <p:attrName>r</p:attrName>
                                        </p:attrNameLst>
                                      </p:cBhvr>
                                    </p:animRot>
                                    <p:animRot by="120000">
                                      <p:cBhvr>
                                        <p:cTn id="10" dur="200" fill="hold">
                                          <p:stCondLst>
                                            <p:cond delay="800"/>
                                          </p:stCondLst>
                                        </p:cTn>
                                        <p:tgtEl>
                                          <p:spTgt spid="2048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ítulo 1"/>
          <p:cNvSpPr>
            <a:spLocks noGrp="1" noChangeArrowheads="1"/>
          </p:cNvSpPr>
          <p:nvPr>
            <p:ph type="title" idx="4294967295"/>
          </p:nvPr>
        </p:nvSpPr>
        <p:spPr/>
        <p:txBody>
          <a:bodyPr/>
          <a:lstStyle/>
          <a:p>
            <a:pPr eaLnBrk="1" hangingPunct="1"/>
            <a:r>
              <a:rPr lang="pt-BR" altLang="zh-CN" sz="4000" smtClean="0"/>
              <a:t>Documento de Visão - Identificação dos Stakehoders</a:t>
            </a:r>
          </a:p>
        </p:txBody>
      </p:sp>
      <p:pic>
        <p:nvPicPr>
          <p:cNvPr id="20483" name="Imagem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47450" y="69850"/>
            <a:ext cx="800100"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6" name="Marcador de Posição de Conteúdo 4"/>
          <p:cNvSpPr>
            <a:spLocks noGrp="1" noChangeArrowheads="1"/>
          </p:cNvSpPr>
          <p:nvPr>
            <p:ph idx="4294967295"/>
          </p:nvPr>
        </p:nvSpPr>
        <p:spPr/>
        <p:txBody>
          <a:bodyPr/>
          <a:lstStyle/>
          <a:p>
            <a:pPr marL="0" indent="0" eaLnBrk="1" hangingPunct="1"/>
            <a:endParaRPr lang="pt-BR" altLang="zh-CN" smtClean="0"/>
          </a:p>
          <a:p>
            <a:pPr marL="0" indent="0" eaLnBrk="1" hangingPunct="1">
              <a:buFont typeface="Arial" panose="020B0604020202020204" pitchFamily="34" charset="0"/>
              <a:buNone/>
            </a:pPr>
            <a:endParaRPr lang="pt-BR" altLang="zh-CN" smtClean="0"/>
          </a:p>
        </p:txBody>
      </p:sp>
      <p:graphicFrame>
        <p:nvGraphicFramePr>
          <p:cNvPr id="2" name="Tabela 1"/>
          <p:cNvGraphicFramePr>
            <a:graphicFrameLocks noGrp="1"/>
          </p:cNvGraphicFramePr>
          <p:nvPr/>
        </p:nvGraphicFramePr>
        <p:xfrm>
          <a:off x="1500188" y="2106613"/>
          <a:ext cx="8118475" cy="3749675"/>
        </p:xfrm>
        <a:graphic>
          <a:graphicData uri="http://schemas.openxmlformats.org/drawingml/2006/table">
            <a:tbl>
              <a:tblPr firstRow="1" bandRow="1">
                <a:tableStyleId>{5C22544A-7EE6-4342-B048-85BDC9FD1C3A}</a:tableStyleId>
              </a:tblPr>
              <a:tblGrid>
                <a:gridCol w="2706158">
                  <a:extLst>
                    <a:ext uri="{9D8B030D-6E8A-4147-A177-3AD203B41FA5}">
                      <a16:colId xmlns:a16="http://schemas.microsoft.com/office/drawing/2014/main" val="4048539955"/>
                    </a:ext>
                  </a:extLst>
                </a:gridCol>
                <a:gridCol w="2706159">
                  <a:extLst>
                    <a:ext uri="{9D8B030D-6E8A-4147-A177-3AD203B41FA5}">
                      <a16:colId xmlns:a16="http://schemas.microsoft.com/office/drawing/2014/main" val="3786123576"/>
                    </a:ext>
                  </a:extLst>
                </a:gridCol>
                <a:gridCol w="2706158">
                  <a:extLst>
                    <a:ext uri="{9D8B030D-6E8A-4147-A177-3AD203B41FA5}">
                      <a16:colId xmlns:a16="http://schemas.microsoft.com/office/drawing/2014/main" val="4197694689"/>
                    </a:ext>
                  </a:extLst>
                </a:gridCol>
              </a:tblGrid>
              <a:tr h="365803">
                <a:tc>
                  <a:txBody>
                    <a:bodyPr/>
                    <a:lstStyle/>
                    <a:p>
                      <a:pPr lvl="0" algn="ctr"/>
                      <a:r>
                        <a:rPr lang="pt-BR" sz="1800" b="1" kern="1200" dirty="0" smtClean="0">
                          <a:solidFill>
                            <a:schemeClr val="lt1"/>
                          </a:solidFill>
                          <a:effectLst/>
                          <a:latin typeface="+mn-lt"/>
                          <a:ea typeface="+mn-ea"/>
                          <a:cs typeface="+mn-cs"/>
                        </a:rPr>
                        <a:t>Nome</a:t>
                      </a:r>
                      <a:endParaRPr lang="pt-BR" sz="1800" b="1" kern="1200" dirty="0">
                        <a:solidFill>
                          <a:schemeClr val="lt1"/>
                        </a:solidFill>
                        <a:effectLst/>
                        <a:latin typeface="+mn-lt"/>
                        <a:ea typeface="+mn-ea"/>
                        <a:cs typeface="+mn-cs"/>
                      </a:endParaRPr>
                    </a:p>
                  </a:txBody>
                  <a:tcPr marL="91451" marR="91451"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1D2843"/>
                    </a:solidFill>
                  </a:tcPr>
                </a:tc>
                <a:tc>
                  <a:txBody>
                    <a:bodyPr/>
                    <a:lstStyle/>
                    <a:p>
                      <a:pPr lvl="0" algn="ctr"/>
                      <a:r>
                        <a:rPr lang="pt-BR" sz="1800" b="1" kern="1200" dirty="0" smtClean="0">
                          <a:solidFill>
                            <a:schemeClr val="lt1"/>
                          </a:solidFill>
                          <a:effectLst/>
                          <a:latin typeface="+mn-lt"/>
                          <a:ea typeface="+mn-ea"/>
                          <a:cs typeface="+mn-cs"/>
                        </a:rPr>
                        <a:t>Descrição</a:t>
                      </a:r>
                      <a:endParaRPr lang="pt-BR" sz="1800" b="1" kern="1200" dirty="0">
                        <a:solidFill>
                          <a:schemeClr val="lt1"/>
                        </a:solidFill>
                        <a:effectLst/>
                        <a:latin typeface="+mn-lt"/>
                        <a:ea typeface="+mn-ea"/>
                        <a:cs typeface="+mn-cs"/>
                      </a:endParaRPr>
                    </a:p>
                  </a:txBody>
                  <a:tcPr marL="91451" marR="91451"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1D2843"/>
                    </a:solidFill>
                  </a:tcPr>
                </a:tc>
                <a:tc>
                  <a:txBody>
                    <a:bodyPr/>
                    <a:lstStyle/>
                    <a:p>
                      <a:pPr lvl="0" algn="ctr"/>
                      <a:r>
                        <a:rPr lang="pt-BR" sz="1800" b="1" kern="1200" dirty="0" smtClean="0">
                          <a:solidFill>
                            <a:schemeClr val="lt1"/>
                          </a:solidFill>
                          <a:effectLst/>
                          <a:latin typeface="+mn-lt"/>
                          <a:ea typeface="+mn-ea"/>
                          <a:cs typeface="+mn-cs"/>
                        </a:rPr>
                        <a:t>Responsabilidade</a:t>
                      </a:r>
                      <a:endParaRPr lang="pt-BR" sz="1800" b="1" kern="1200" dirty="0">
                        <a:solidFill>
                          <a:schemeClr val="lt1"/>
                        </a:solidFill>
                        <a:effectLst/>
                        <a:latin typeface="+mn-lt"/>
                        <a:ea typeface="+mn-ea"/>
                        <a:cs typeface="+mn-cs"/>
                      </a:endParaRPr>
                    </a:p>
                  </a:txBody>
                  <a:tcPr marL="91451" marR="91451"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1D2843"/>
                    </a:solidFill>
                  </a:tcPr>
                </a:tc>
                <a:extLst>
                  <a:ext uri="{0D108BD9-81ED-4DB2-BD59-A6C34878D82A}">
                    <a16:rowId xmlns:a16="http://schemas.microsoft.com/office/drawing/2014/main" val="1552245594"/>
                  </a:ext>
                </a:extLst>
              </a:tr>
              <a:tr h="3383872">
                <a:tc>
                  <a:txBody>
                    <a:bodyPr/>
                    <a:lstStyle/>
                    <a:p>
                      <a:pPr algn="ctr"/>
                      <a:endParaRPr lang="en-US" sz="1800" kern="1200" dirty="0" smtClean="0">
                        <a:solidFill>
                          <a:schemeClr val="dk1"/>
                        </a:solidFill>
                        <a:effectLst/>
                        <a:latin typeface="+mn-lt"/>
                        <a:ea typeface="+mn-ea"/>
                        <a:cs typeface="+mn-cs"/>
                      </a:endParaRPr>
                    </a:p>
                    <a:p>
                      <a:pPr algn="ctr"/>
                      <a:endParaRPr lang="en-US" sz="1800" kern="1200" dirty="0" smtClean="0">
                        <a:solidFill>
                          <a:schemeClr val="dk1"/>
                        </a:solidFill>
                        <a:effectLst/>
                        <a:latin typeface="+mn-lt"/>
                        <a:ea typeface="+mn-ea"/>
                        <a:cs typeface="+mn-cs"/>
                      </a:endParaRPr>
                    </a:p>
                    <a:p>
                      <a:pPr algn="ctr"/>
                      <a:endParaRPr lang="en-US" sz="1800" kern="1200" dirty="0" smtClean="0">
                        <a:solidFill>
                          <a:schemeClr val="dk1"/>
                        </a:solidFill>
                        <a:effectLst/>
                        <a:latin typeface="+mn-lt"/>
                        <a:ea typeface="+mn-ea"/>
                        <a:cs typeface="+mn-cs"/>
                      </a:endParaRPr>
                    </a:p>
                    <a:p>
                      <a:pPr algn="ctr"/>
                      <a:endParaRPr lang="en-US" sz="1800" kern="1200" dirty="0" smtClean="0">
                        <a:solidFill>
                          <a:schemeClr val="dk1"/>
                        </a:solidFill>
                        <a:effectLst/>
                        <a:latin typeface="+mn-lt"/>
                        <a:ea typeface="+mn-ea"/>
                        <a:cs typeface="+mn-cs"/>
                      </a:endParaRPr>
                    </a:p>
                    <a:p>
                      <a:pPr algn="ctr"/>
                      <a:endParaRPr lang="en-US" sz="1800" kern="1200" dirty="0" smtClean="0">
                        <a:solidFill>
                          <a:schemeClr val="dk1"/>
                        </a:solidFill>
                        <a:effectLst/>
                        <a:latin typeface="+mn-lt"/>
                        <a:ea typeface="+mn-ea"/>
                        <a:cs typeface="+mn-cs"/>
                      </a:endParaRPr>
                    </a:p>
                    <a:p>
                      <a:pPr algn="ctr"/>
                      <a:r>
                        <a:rPr lang="en-US" sz="1800" kern="1200" dirty="0" err="1" smtClean="0">
                          <a:solidFill>
                            <a:schemeClr val="dk1"/>
                          </a:solidFill>
                          <a:effectLst/>
                          <a:latin typeface="+mn-lt"/>
                          <a:ea typeface="+mn-ea"/>
                          <a:cs typeface="+mn-cs"/>
                        </a:rPr>
                        <a:t>Módulo</a:t>
                      </a:r>
                      <a:r>
                        <a:rPr lang="en-US" sz="1800" kern="1200" dirty="0" smtClean="0">
                          <a:solidFill>
                            <a:schemeClr val="dk1"/>
                          </a:solidFill>
                          <a:effectLst/>
                          <a:latin typeface="+mn-lt"/>
                          <a:ea typeface="+mn-ea"/>
                          <a:cs typeface="+mn-cs"/>
                        </a:rPr>
                        <a:t> de </a:t>
                      </a:r>
                      <a:r>
                        <a:rPr lang="en-US" sz="1800" kern="1200" dirty="0" err="1" smtClean="0">
                          <a:solidFill>
                            <a:schemeClr val="dk1"/>
                          </a:solidFill>
                          <a:effectLst/>
                          <a:latin typeface="+mn-lt"/>
                          <a:ea typeface="+mn-ea"/>
                          <a:cs typeface="+mn-cs"/>
                        </a:rPr>
                        <a:t>Alertas</a:t>
                      </a:r>
                      <a:endParaRPr lang="pt-BR" sz="1800" b="1" kern="1200" dirty="0">
                        <a:solidFill>
                          <a:schemeClr val="dk1"/>
                        </a:solidFill>
                        <a:effectLst/>
                        <a:latin typeface="+mn-lt"/>
                        <a:ea typeface="+mn-ea"/>
                        <a:cs typeface="+mn-cs"/>
                      </a:endParaRPr>
                    </a:p>
                  </a:txBody>
                  <a:tcPr marL="91451" marR="91451"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pt-BR" sz="1800" kern="1200" dirty="0" smtClean="0">
                        <a:solidFill>
                          <a:schemeClr val="dk1"/>
                        </a:solidFill>
                        <a:effectLst/>
                        <a:latin typeface="+mn-lt"/>
                        <a:ea typeface="+mn-ea"/>
                        <a:cs typeface="+mn-cs"/>
                      </a:endParaRPr>
                    </a:p>
                    <a:p>
                      <a:endParaRPr lang="pt-BR" sz="1800" kern="1200" dirty="0" smtClean="0">
                        <a:solidFill>
                          <a:schemeClr val="dk1"/>
                        </a:solidFill>
                        <a:effectLst/>
                        <a:latin typeface="+mn-lt"/>
                        <a:ea typeface="+mn-ea"/>
                        <a:cs typeface="+mn-cs"/>
                      </a:endParaRPr>
                    </a:p>
                    <a:p>
                      <a:endParaRPr lang="pt-BR" sz="1800" kern="1200" dirty="0" smtClean="0">
                        <a:solidFill>
                          <a:schemeClr val="dk1"/>
                        </a:solidFill>
                        <a:effectLst/>
                        <a:latin typeface="+mn-lt"/>
                        <a:ea typeface="+mn-ea"/>
                        <a:cs typeface="+mn-cs"/>
                      </a:endParaRPr>
                    </a:p>
                    <a:p>
                      <a:r>
                        <a:rPr lang="pt-BR" sz="1800" kern="1200" dirty="0" smtClean="0">
                          <a:solidFill>
                            <a:schemeClr val="dk1"/>
                          </a:solidFill>
                          <a:effectLst/>
                          <a:latin typeface="+mn-lt"/>
                          <a:ea typeface="+mn-ea"/>
                          <a:cs typeface="+mn-cs"/>
                        </a:rPr>
                        <a:t>Módulo 05 do projeto Indra que engloba alunos do 4º ano do curso tecnico integrado em Informática do IFSP-SBV.</a:t>
                      </a:r>
                      <a:endParaRPr lang="pt-BR" sz="1800" kern="1200" dirty="0">
                        <a:solidFill>
                          <a:schemeClr val="dk1"/>
                        </a:solidFill>
                        <a:effectLst/>
                        <a:latin typeface="+mn-lt"/>
                        <a:ea typeface="+mn-ea"/>
                        <a:cs typeface="+mn-cs"/>
                      </a:endParaRPr>
                    </a:p>
                  </a:txBody>
                  <a:tcPr marL="91451" marR="91451"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lvl="0" algn="l"/>
                      <a:r>
                        <a:rPr lang="en-US" sz="1800" kern="1200" dirty="0" err="1" smtClean="0">
                          <a:solidFill>
                            <a:schemeClr val="dk1"/>
                          </a:solidFill>
                          <a:effectLst/>
                          <a:latin typeface="+mn-lt"/>
                          <a:ea typeface="+mn-ea"/>
                          <a:cs typeface="+mn-cs"/>
                        </a:rPr>
                        <a:t>Gerênciamente</a:t>
                      </a:r>
                      <a:r>
                        <a:rPr lang="en-US" sz="1800" kern="1200" dirty="0" smtClean="0">
                          <a:solidFill>
                            <a:schemeClr val="dk1"/>
                          </a:solidFill>
                          <a:effectLst/>
                          <a:latin typeface="+mn-lt"/>
                          <a:ea typeface="+mn-ea"/>
                          <a:cs typeface="+mn-cs"/>
                        </a:rPr>
                        <a:t> de </a:t>
                      </a:r>
                      <a:r>
                        <a:rPr lang="en-US" sz="1800" kern="1200" dirty="0" err="1" smtClean="0">
                          <a:solidFill>
                            <a:schemeClr val="dk1"/>
                          </a:solidFill>
                          <a:effectLst/>
                          <a:latin typeface="+mn-lt"/>
                          <a:ea typeface="+mn-ea"/>
                          <a:cs typeface="+mn-cs"/>
                        </a:rPr>
                        <a:t>alertas</a:t>
                      </a:r>
                      <a:r>
                        <a:rPr lang="en-US" sz="1800" kern="1200" dirty="0" smtClean="0">
                          <a:solidFill>
                            <a:schemeClr val="dk1"/>
                          </a:solidFill>
                          <a:effectLst/>
                          <a:latin typeface="+mn-lt"/>
                          <a:ea typeface="+mn-ea"/>
                          <a:cs typeface="+mn-cs"/>
                        </a:rPr>
                        <a:t> </a:t>
                      </a:r>
                      <a:r>
                        <a:rPr lang="en-US" sz="1800" kern="1200" dirty="0" err="1" smtClean="0">
                          <a:solidFill>
                            <a:schemeClr val="dk1"/>
                          </a:solidFill>
                          <a:effectLst/>
                          <a:latin typeface="+mn-lt"/>
                          <a:ea typeface="+mn-ea"/>
                          <a:cs typeface="+mn-cs"/>
                        </a:rPr>
                        <a:t>criticos</a:t>
                      </a:r>
                      <a:r>
                        <a:rPr lang="en-US" sz="1800" kern="1200" dirty="0" smtClean="0">
                          <a:solidFill>
                            <a:schemeClr val="dk1"/>
                          </a:solidFill>
                          <a:effectLst/>
                          <a:latin typeface="+mn-lt"/>
                          <a:ea typeface="+mn-ea"/>
                          <a:cs typeface="+mn-cs"/>
                        </a:rPr>
                        <a:t> ; </a:t>
                      </a:r>
                      <a:r>
                        <a:rPr lang="en-US" sz="1800" kern="1200" dirty="0" err="1" smtClean="0">
                          <a:solidFill>
                            <a:schemeClr val="dk1"/>
                          </a:solidFill>
                          <a:effectLst/>
                          <a:latin typeface="+mn-lt"/>
                          <a:ea typeface="+mn-ea"/>
                          <a:cs typeface="+mn-cs"/>
                        </a:rPr>
                        <a:t>Gerenciamento</a:t>
                      </a:r>
                      <a:r>
                        <a:rPr lang="en-US" sz="1800" kern="1200" dirty="0" smtClean="0">
                          <a:solidFill>
                            <a:schemeClr val="dk1"/>
                          </a:solidFill>
                          <a:effectLst/>
                          <a:latin typeface="+mn-lt"/>
                          <a:ea typeface="+mn-ea"/>
                          <a:cs typeface="+mn-cs"/>
                        </a:rPr>
                        <a:t> dos </a:t>
                      </a:r>
                      <a:r>
                        <a:rPr lang="en-US" sz="1800" kern="1200" dirty="0" err="1" smtClean="0">
                          <a:solidFill>
                            <a:schemeClr val="dk1"/>
                          </a:solidFill>
                          <a:effectLst/>
                          <a:latin typeface="+mn-lt"/>
                          <a:ea typeface="+mn-ea"/>
                          <a:cs typeface="+mn-cs"/>
                        </a:rPr>
                        <a:t>orgãos</a:t>
                      </a:r>
                      <a:r>
                        <a:rPr lang="en-US" sz="1800" kern="1200" dirty="0" smtClean="0">
                          <a:solidFill>
                            <a:schemeClr val="dk1"/>
                          </a:solidFill>
                          <a:effectLst/>
                          <a:latin typeface="+mn-lt"/>
                          <a:ea typeface="+mn-ea"/>
                          <a:cs typeface="+mn-cs"/>
                        </a:rPr>
                        <a:t> e </a:t>
                      </a:r>
                      <a:r>
                        <a:rPr lang="en-US" sz="1800" kern="1200" dirty="0" err="1" smtClean="0">
                          <a:solidFill>
                            <a:schemeClr val="dk1"/>
                          </a:solidFill>
                          <a:effectLst/>
                          <a:latin typeface="+mn-lt"/>
                          <a:ea typeface="+mn-ea"/>
                          <a:cs typeface="+mn-cs"/>
                        </a:rPr>
                        <a:t>colaboradores</a:t>
                      </a:r>
                      <a:r>
                        <a:rPr lang="en-US" sz="1800" kern="1200" dirty="0" smtClean="0">
                          <a:solidFill>
                            <a:schemeClr val="dk1"/>
                          </a:solidFill>
                          <a:effectLst/>
                          <a:latin typeface="+mn-lt"/>
                          <a:ea typeface="+mn-ea"/>
                          <a:cs typeface="+mn-cs"/>
                        </a:rPr>
                        <a:t> </a:t>
                      </a:r>
                      <a:r>
                        <a:rPr lang="en-US" sz="1800" kern="1200" dirty="0" err="1" smtClean="0">
                          <a:solidFill>
                            <a:schemeClr val="dk1"/>
                          </a:solidFill>
                          <a:effectLst/>
                          <a:latin typeface="+mn-lt"/>
                          <a:ea typeface="+mn-ea"/>
                          <a:cs typeface="+mn-cs"/>
                        </a:rPr>
                        <a:t>responsáveis</a:t>
                      </a:r>
                      <a:r>
                        <a:rPr lang="en-US" sz="1800" kern="1200" dirty="0" smtClean="0">
                          <a:solidFill>
                            <a:schemeClr val="dk1"/>
                          </a:solidFill>
                          <a:effectLst/>
                          <a:latin typeface="+mn-lt"/>
                          <a:ea typeface="+mn-ea"/>
                          <a:cs typeface="+mn-cs"/>
                        </a:rPr>
                        <a:t> ; </a:t>
                      </a:r>
                      <a:r>
                        <a:rPr lang="en-US" sz="1800" kern="1200" dirty="0" err="1" smtClean="0">
                          <a:solidFill>
                            <a:schemeClr val="dk1"/>
                          </a:solidFill>
                          <a:effectLst/>
                          <a:latin typeface="+mn-lt"/>
                          <a:ea typeface="+mn-ea"/>
                          <a:cs typeface="+mn-cs"/>
                        </a:rPr>
                        <a:t>Exibir</a:t>
                      </a:r>
                      <a:r>
                        <a:rPr lang="en-US" sz="1800" kern="1200" dirty="0" smtClean="0">
                          <a:solidFill>
                            <a:schemeClr val="dk1"/>
                          </a:solidFill>
                          <a:effectLst/>
                          <a:latin typeface="+mn-lt"/>
                          <a:ea typeface="+mn-ea"/>
                          <a:cs typeface="+mn-cs"/>
                        </a:rPr>
                        <a:t> </a:t>
                      </a:r>
                      <a:r>
                        <a:rPr lang="en-US" sz="1800" kern="1200" dirty="0" err="1" smtClean="0">
                          <a:solidFill>
                            <a:schemeClr val="dk1"/>
                          </a:solidFill>
                          <a:effectLst/>
                          <a:latin typeface="+mn-lt"/>
                          <a:ea typeface="+mn-ea"/>
                          <a:cs typeface="+mn-cs"/>
                        </a:rPr>
                        <a:t>alertas</a:t>
                      </a:r>
                      <a:r>
                        <a:rPr lang="en-US" sz="1800" kern="1200" dirty="0" smtClean="0">
                          <a:solidFill>
                            <a:schemeClr val="dk1"/>
                          </a:solidFill>
                          <a:effectLst/>
                          <a:latin typeface="+mn-lt"/>
                          <a:ea typeface="+mn-ea"/>
                          <a:cs typeface="+mn-cs"/>
                        </a:rPr>
                        <a:t> das PCD’s </a:t>
                      </a:r>
                      <a:r>
                        <a:rPr lang="en-US" sz="1800" kern="1200" dirty="0" err="1" smtClean="0">
                          <a:solidFill>
                            <a:schemeClr val="dk1"/>
                          </a:solidFill>
                          <a:effectLst/>
                          <a:latin typeface="+mn-lt"/>
                          <a:ea typeface="+mn-ea"/>
                          <a:cs typeface="+mn-cs"/>
                        </a:rPr>
                        <a:t>pré-selecionadas</a:t>
                      </a:r>
                      <a:r>
                        <a:rPr lang="en-US" sz="1800" kern="1200" dirty="0" smtClean="0">
                          <a:solidFill>
                            <a:schemeClr val="dk1"/>
                          </a:solidFill>
                          <a:effectLst/>
                          <a:latin typeface="+mn-lt"/>
                          <a:ea typeface="+mn-ea"/>
                          <a:cs typeface="+mn-cs"/>
                        </a:rPr>
                        <a:t> ; </a:t>
                      </a:r>
                      <a:r>
                        <a:rPr lang="en-US" sz="1800" kern="1200" dirty="0" err="1" smtClean="0">
                          <a:solidFill>
                            <a:schemeClr val="dk1"/>
                          </a:solidFill>
                          <a:effectLst/>
                          <a:latin typeface="+mn-lt"/>
                          <a:ea typeface="+mn-ea"/>
                          <a:cs typeface="+mn-cs"/>
                        </a:rPr>
                        <a:t>Enviar</a:t>
                      </a:r>
                      <a:r>
                        <a:rPr lang="en-US" sz="1800" kern="1200" dirty="0" smtClean="0">
                          <a:solidFill>
                            <a:schemeClr val="dk1"/>
                          </a:solidFill>
                          <a:effectLst/>
                          <a:latin typeface="+mn-lt"/>
                          <a:ea typeface="+mn-ea"/>
                          <a:cs typeface="+mn-cs"/>
                        </a:rPr>
                        <a:t> e-mails para </a:t>
                      </a:r>
                      <a:r>
                        <a:rPr lang="en-US" sz="1800" kern="1200" dirty="0" err="1" smtClean="0">
                          <a:solidFill>
                            <a:schemeClr val="dk1"/>
                          </a:solidFill>
                          <a:effectLst/>
                          <a:latin typeface="+mn-lt"/>
                          <a:ea typeface="+mn-ea"/>
                          <a:cs typeface="+mn-cs"/>
                        </a:rPr>
                        <a:t>responsáveis</a:t>
                      </a:r>
                      <a:r>
                        <a:rPr lang="en-US" sz="1800" kern="1200" dirty="0" smtClean="0">
                          <a:solidFill>
                            <a:schemeClr val="dk1"/>
                          </a:solidFill>
                          <a:effectLst/>
                          <a:latin typeface="+mn-lt"/>
                          <a:ea typeface="+mn-ea"/>
                          <a:cs typeface="+mn-cs"/>
                        </a:rPr>
                        <a:t> </a:t>
                      </a:r>
                      <a:r>
                        <a:rPr lang="en-US" sz="1800" kern="1200" dirty="0" err="1" smtClean="0">
                          <a:solidFill>
                            <a:schemeClr val="dk1"/>
                          </a:solidFill>
                          <a:effectLst/>
                          <a:latin typeface="+mn-lt"/>
                          <a:ea typeface="+mn-ea"/>
                          <a:cs typeface="+mn-cs"/>
                        </a:rPr>
                        <a:t>caso</a:t>
                      </a:r>
                      <a:r>
                        <a:rPr lang="en-US" sz="1800" kern="1200" dirty="0" smtClean="0">
                          <a:solidFill>
                            <a:schemeClr val="dk1"/>
                          </a:solidFill>
                          <a:effectLst/>
                          <a:latin typeface="+mn-lt"/>
                          <a:ea typeface="+mn-ea"/>
                          <a:cs typeface="+mn-cs"/>
                        </a:rPr>
                        <a:t> </a:t>
                      </a:r>
                      <a:r>
                        <a:rPr lang="en-US" sz="1800" kern="1200" dirty="0" err="1" smtClean="0">
                          <a:solidFill>
                            <a:schemeClr val="dk1"/>
                          </a:solidFill>
                          <a:effectLst/>
                          <a:latin typeface="+mn-lt"/>
                          <a:ea typeface="+mn-ea"/>
                          <a:cs typeface="+mn-cs"/>
                        </a:rPr>
                        <a:t>alertas</a:t>
                      </a:r>
                      <a:r>
                        <a:rPr lang="en-US" sz="1800" kern="1200" dirty="0" smtClean="0">
                          <a:solidFill>
                            <a:schemeClr val="dk1"/>
                          </a:solidFill>
                          <a:effectLst/>
                          <a:latin typeface="+mn-lt"/>
                          <a:ea typeface="+mn-ea"/>
                          <a:cs typeface="+mn-cs"/>
                        </a:rPr>
                        <a:t> </a:t>
                      </a:r>
                      <a:r>
                        <a:rPr lang="en-US" sz="1800" kern="1200" dirty="0" err="1" smtClean="0">
                          <a:solidFill>
                            <a:schemeClr val="dk1"/>
                          </a:solidFill>
                          <a:effectLst/>
                          <a:latin typeface="+mn-lt"/>
                          <a:ea typeface="+mn-ea"/>
                          <a:cs typeface="+mn-cs"/>
                        </a:rPr>
                        <a:t>sejam</a:t>
                      </a:r>
                      <a:r>
                        <a:rPr lang="en-US" sz="1800" kern="1200" dirty="0" smtClean="0">
                          <a:solidFill>
                            <a:schemeClr val="dk1"/>
                          </a:solidFill>
                          <a:effectLst/>
                          <a:latin typeface="+mn-lt"/>
                          <a:ea typeface="+mn-ea"/>
                          <a:cs typeface="+mn-cs"/>
                        </a:rPr>
                        <a:t> </a:t>
                      </a:r>
                      <a:r>
                        <a:rPr lang="en-US" sz="1800" kern="1200" dirty="0" err="1" smtClean="0">
                          <a:solidFill>
                            <a:schemeClr val="dk1"/>
                          </a:solidFill>
                          <a:effectLst/>
                          <a:latin typeface="+mn-lt"/>
                          <a:ea typeface="+mn-ea"/>
                          <a:cs typeface="+mn-cs"/>
                        </a:rPr>
                        <a:t>emitidos</a:t>
                      </a:r>
                      <a:r>
                        <a:rPr lang="en-US" sz="1800" kern="1200" dirty="0" smtClean="0">
                          <a:solidFill>
                            <a:schemeClr val="dk1"/>
                          </a:solidFill>
                          <a:effectLst/>
                          <a:latin typeface="+mn-lt"/>
                          <a:ea typeface="+mn-ea"/>
                          <a:cs typeface="+mn-cs"/>
                        </a:rPr>
                        <a:t> ; </a:t>
                      </a:r>
                      <a:r>
                        <a:rPr lang="en-US" sz="1800" kern="1200" dirty="0" err="1" smtClean="0">
                          <a:solidFill>
                            <a:schemeClr val="dk1"/>
                          </a:solidFill>
                          <a:effectLst/>
                          <a:latin typeface="+mn-lt"/>
                          <a:ea typeface="+mn-ea"/>
                          <a:cs typeface="+mn-cs"/>
                        </a:rPr>
                        <a:t>Emitir</a:t>
                      </a:r>
                      <a:r>
                        <a:rPr lang="en-US" sz="1800" kern="1200" dirty="0" smtClean="0">
                          <a:solidFill>
                            <a:schemeClr val="dk1"/>
                          </a:solidFill>
                          <a:effectLst/>
                          <a:latin typeface="+mn-lt"/>
                          <a:ea typeface="+mn-ea"/>
                          <a:cs typeface="+mn-cs"/>
                        </a:rPr>
                        <a:t> </a:t>
                      </a:r>
                      <a:r>
                        <a:rPr lang="en-US" sz="1800" kern="1200" dirty="0" err="1" smtClean="0">
                          <a:solidFill>
                            <a:schemeClr val="dk1"/>
                          </a:solidFill>
                          <a:effectLst/>
                          <a:latin typeface="+mn-lt"/>
                          <a:ea typeface="+mn-ea"/>
                          <a:cs typeface="+mn-cs"/>
                        </a:rPr>
                        <a:t>alertas</a:t>
                      </a:r>
                      <a:r>
                        <a:rPr lang="en-US" sz="1800" kern="1200" dirty="0" smtClean="0">
                          <a:solidFill>
                            <a:schemeClr val="dk1"/>
                          </a:solidFill>
                          <a:effectLst/>
                          <a:latin typeface="+mn-lt"/>
                          <a:ea typeface="+mn-ea"/>
                          <a:cs typeface="+mn-cs"/>
                        </a:rPr>
                        <a:t> </a:t>
                      </a:r>
                      <a:r>
                        <a:rPr lang="en-US" sz="1800" kern="1200" dirty="0" err="1" smtClean="0">
                          <a:solidFill>
                            <a:schemeClr val="dk1"/>
                          </a:solidFill>
                          <a:effectLst/>
                          <a:latin typeface="+mn-lt"/>
                          <a:ea typeface="+mn-ea"/>
                          <a:cs typeface="+mn-cs"/>
                        </a:rPr>
                        <a:t>nas</a:t>
                      </a:r>
                      <a:r>
                        <a:rPr lang="en-US" sz="1800" kern="1200" dirty="0" smtClean="0">
                          <a:solidFill>
                            <a:schemeClr val="dk1"/>
                          </a:solidFill>
                          <a:effectLst/>
                          <a:latin typeface="+mn-lt"/>
                          <a:ea typeface="+mn-ea"/>
                          <a:cs typeface="+mn-cs"/>
                        </a:rPr>
                        <a:t> </a:t>
                      </a:r>
                      <a:r>
                        <a:rPr lang="en-US" sz="1800" kern="1200" dirty="0" err="1" smtClean="0">
                          <a:solidFill>
                            <a:schemeClr val="dk1"/>
                          </a:solidFill>
                          <a:effectLst/>
                          <a:latin typeface="+mn-lt"/>
                          <a:ea typeface="+mn-ea"/>
                          <a:cs typeface="+mn-cs"/>
                        </a:rPr>
                        <a:t>paginas</a:t>
                      </a:r>
                      <a:r>
                        <a:rPr lang="en-US" sz="1800" kern="1200" dirty="0" smtClean="0">
                          <a:solidFill>
                            <a:schemeClr val="dk1"/>
                          </a:solidFill>
                          <a:effectLst/>
                          <a:latin typeface="+mn-lt"/>
                          <a:ea typeface="+mn-ea"/>
                          <a:cs typeface="+mn-cs"/>
                        </a:rPr>
                        <a:t> dos </a:t>
                      </a:r>
                      <a:r>
                        <a:rPr lang="en-US" sz="1800" kern="1200" dirty="0" err="1" smtClean="0">
                          <a:solidFill>
                            <a:schemeClr val="dk1"/>
                          </a:solidFill>
                          <a:effectLst/>
                          <a:latin typeface="+mn-lt"/>
                          <a:ea typeface="+mn-ea"/>
                          <a:cs typeface="+mn-cs"/>
                        </a:rPr>
                        <a:t>usuarios</a:t>
                      </a:r>
                      <a:r>
                        <a:rPr lang="en-US" sz="1800" kern="1200" dirty="0" smtClean="0">
                          <a:solidFill>
                            <a:schemeClr val="dk1"/>
                          </a:solidFill>
                          <a:effectLst/>
                          <a:latin typeface="+mn-lt"/>
                          <a:ea typeface="+mn-ea"/>
                          <a:cs typeface="+mn-cs"/>
                        </a:rPr>
                        <a:t>.</a:t>
                      </a:r>
                      <a:endParaRPr lang="pt-BR" sz="1800" b="1" kern="1200" dirty="0">
                        <a:solidFill>
                          <a:schemeClr val="lt1"/>
                        </a:solidFill>
                        <a:effectLst/>
                        <a:latin typeface="+mn-lt"/>
                        <a:ea typeface="+mn-ea"/>
                        <a:cs typeface="+mn-cs"/>
                      </a:endParaRPr>
                    </a:p>
                  </a:txBody>
                  <a:tcPr marL="91451" marR="91451"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566882316"/>
                  </a:ext>
                </a:extLst>
              </a:tr>
            </a:tbl>
          </a:graphicData>
        </a:graphic>
      </p:graphicFrame>
    </p:spTree>
    <p:extLst>
      <p:ext uri="{BB962C8B-B14F-4D97-AF65-F5344CB8AC3E}">
        <p14:creationId xmlns:p14="http://schemas.microsoft.com/office/powerpoint/2010/main" val="383357859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20483"/>
                                        </p:tgtEl>
                                        <p:attrNameLst>
                                          <p:attrName>r</p:attrName>
                                        </p:attrNameLst>
                                      </p:cBhvr>
                                    </p:animRot>
                                    <p:animRot by="-240000">
                                      <p:cBhvr>
                                        <p:cTn id="7" dur="200" fill="hold">
                                          <p:stCondLst>
                                            <p:cond delay="200"/>
                                          </p:stCondLst>
                                        </p:cTn>
                                        <p:tgtEl>
                                          <p:spTgt spid="20483"/>
                                        </p:tgtEl>
                                        <p:attrNameLst>
                                          <p:attrName>r</p:attrName>
                                        </p:attrNameLst>
                                      </p:cBhvr>
                                    </p:animRot>
                                    <p:animRot by="240000">
                                      <p:cBhvr>
                                        <p:cTn id="8" dur="200" fill="hold">
                                          <p:stCondLst>
                                            <p:cond delay="400"/>
                                          </p:stCondLst>
                                        </p:cTn>
                                        <p:tgtEl>
                                          <p:spTgt spid="20483"/>
                                        </p:tgtEl>
                                        <p:attrNameLst>
                                          <p:attrName>r</p:attrName>
                                        </p:attrNameLst>
                                      </p:cBhvr>
                                    </p:animRot>
                                    <p:animRot by="-240000">
                                      <p:cBhvr>
                                        <p:cTn id="9" dur="200" fill="hold">
                                          <p:stCondLst>
                                            <p:cond delay="600"/>
                                          </p:stCondLst>
                                        </p:cTn>
                                        <p:tgtEl>
                                          <p:spTgt spid="20483"/>
                                        </p:tgtEl>
                                        <p:attrNameLst>
                                          <p:attrName>r</p:attrName>
                                        </p:attrNameLst>
                                      </p:cBhvr>
                                    </p:animRot>
                                    <p:animRot by="120000">
                                      <p:cBhvr>
                                        <p:cTn id="10" dur="200" fill="hold">
                                          <p:stCondLst>
                                            <p:cond delay="800"/>
                                          </p:stCondLst>
                                        </p:cTn>
                                        <p:tgtEl>
                                          <p:spTgt spid="2048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ítulo 1"/>
          <p:cNvSpPr>
            <a:spLocks noGrp="1" noChangeArrowheads="1"/>
          </p:cNvSpPr>
          <p:nvPr>
            <p:ph type="title" idx="4294967295"/>
          </p:nvPr>
        </p:nvSpPr>
        <p:spPr/>
        <p:txBody>
          <a:bodyPr/>
          <a:lstStyle/>
          <a:p>
            <a:pPr eaLnBrk="1" hangingPunct="1"/>
            <a:r>
              <a:rPr lang="pt-BR" altLang="zh-CN" sz="4000" smtClean="0"/>
              <a:t>Documento de Visão - Identificação dos Stakehoders</a:t>
            </a:r>
          </a:p>
        </p:txBody>
      </p:sp>
      <p:pic>
        <p:nvPicPr>
          <p:cNvPr id="20483" name="Imagem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47450" y="69850"/>
            <a:ext cx="800100"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80" name="Marcador de Posição de Conteúdo 4"/>
          <p:cNvSpPr>
            <a:spLocks noGrp="1" noChangeArrowheads="1"/>
          </p:cNvSpPr>
          <p:nvPr>
            <p:ph idx="4294967295"/>
          </p:nvPr>
        </p:nvSpPr>
        <p:spPr/>
        <p:txBody>
          <a:bodyPr/>
          <a:lstStyle/>
          <a:p>
            <a:pPr marL="0" indent="0" eaLnBrk="1" hangingPunct="1"/>
            <a:endParaRPr lang="pt-BR" altLang="zh-CN" smtClean="0"/>
          </a:p>
          <a:p>
            <a:pPr marL="0" indent="0" eaLnBrk="1" hangingPunct="1">
              <a:buFont typeface="Arial" panose="020B0604020202020204" pitchFamily="34" charset="0"/>
              <a:buNone/>
            </a:pPr>
            <a:endParaRPr lang="pt-BR" altLang="zh-CN" smtClean="0"/>
          </a:p>
        </p:txBody>
      </p:sp>
      <p:graphicFrame>
        <p:nvGraphicFramePr>
          <p:cNvPr id="2" name="Tabela 1"/>
          <p:cNvGraphicFramePr>
            <a:graphicFrameLocks noGrp="1"/>
          </p:cNvGraphicFramePr>
          <p:nvPr/>
        </p:nvGraphicFramePr>
        <p:xfrm>
          <a:off x="1500188" y="2106613"/>
          <a:ext cx="8118475" cy="3932237"/>
        </p:xfrm>
        <a:graphic>
          <a:graphicData uri="http://schemas.openxmlformats.org/drawingml/2006/table">
            <a:tbl>
              <a:tblPr firstRow="1" bandRow="1">
                <a:tableStyleId>{5C22544A-7EE6-4342-B048-85BDC9FD1C3A}</a:tableStyleId>
              </a:tblPr>
              <a:tblGrid>
                <a:gridCol w="2706158">
                  <a:extLst>
                    <a:ext uri="{9D8B030D-6E8A-4147-A177-3AD203B41FA5}">
                      <a16:colId xmlns:a16="http://schemas.microsoft.com/office/drawing/2014/main" val="4048539955"/>
                    </a:ext>
                  </a:extLst>
                </a:gridCol>
                <a:gridCol w="2706159">
                  <a:extLst>
                    <a:ext uri="{9D8B030D-6E8A-4147-A177-3AD203B41FA5}">
                      <a16:colId xmlns:a16="http://schemas.microsoft.com/office/drawing/2014/main" val="3786123576"/>
                    </a:ext>
                  </a:extLst>
                </a:gridCol>
                <a:gridCol w="2706158">
                  <a:extLst>
                    <a:ext uri="{9D8B030D-6E8A-4147-A177-3AD203B41FA5}">
                      <a16:colId xmlns:a16="http://schemas.microsoft.com/office/drawing/2014/main" val="4197694689"/>
                    </a:ext>
                  </a:extLst>
                </a:gridCol>
              </a:tblGrid>
              <a:tr h="365771">
                <a:tc>
                  <a:txBody>
                    <a:bodyPr/>
                    <a:lstStyle/>
                    <a:p>
                      <a:pPr lvl="0" algn="ctr">
                        <a:lnSpc>
                          <a:spcPct val="100000"/>
                        </a:lnSpc>
                      </a:pPr>
                      <a:r>
                        <a:rPr lang="pt-BR" sz="1800" b="1" kern="1200" dirty="0" smtClean="0">
                          <a:solidFill>
                            <a:schemeClr val="lt1"/>
                          </a:solidFill>
                          <a:effectLst/>
                          <a:latin typeface="+mn-lt"/>
                          <a:ea typeface="+mn-ea"/>
                          <a:cs typeface="+mn-cs"/>
                        </a:rPr>
                        <a:t>Nome</a:t>
                      </a:r>
                      <a:endParaRPr lang="pt-BR" sz="1800" b="1" kern="1200" dirty="0">
                        <a:solidFill>
                          <a:schemeClr val="lt1"/>
                        </a:solidFill>
                        <a:effectLst/>
                        <a:latin typeface="+mn-lt"/>
                        <a:ea typeface="+mn-ea"/>
                        <a:cs typeface="+mn-cs"/>
                      </a:endParaRPr>
                    </a:p>
                  </a:txBody>
                  <a:tcPr marL="91451" marR="91451" marT="45710" marB="4571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1D2843"/>
                    </a:solidFill>
                  </a:tcPr>
                </a:tc>
                <a:tc>
                  <a:txBody>
                    <a:bodyPr/>
                    <a:lstStyle/>
                    <a:p>
                      <a:pPr lvl="0" algn="ctr">
                        <a:lnSpc>
                          <a:spcPct val="100000"/>
                        </a:lnSpc>
                      </a:pPr>
                      <a:r>
                        <a:rPr lang="pt-BR" sz="1800" b="1" kern="1200" dirty="0" smtClean="0">
                          <a:solidFill>
                            <a:schemeClr val="lt1"/>
                          </a:solidFill>
                          <a:effectLst/>
                          <a:latin typeface="+mn-lt"/>
                          <a:ea typeface="+mn-ea"/>
                          <a:cs typeface="+mn-cs"/>
                        </a:rPr>
                        <a:t>Descrição</a:t>
                      </a:r>
                      <a:endParaRPr lang="pt-BR" sz="1800" b="1" kern="1200" dirty="0">
                        <a:solidFill>
                          <a:schemeClr val="lt1"/>
                        </a:solidFill>
                        <a:effectLst/>
                        <a:latin typeface="+mn-lt"/>
                        <a:ea typeface="+mn-ea"/>
                        <a:cs typeface="+mn-cs"/>
                      </a:endParaRPr>
                    </a:p>
                  </a:txBody>
                  <a:tcPr marL="91451" marR="91451" marT="45710" marB="4571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1D2843"/>
                    </a:solidFill>
                  </a:tcPr>
                </a:tc>
                <a:tc>
                  <a:txBody>
                    <a:bodyPr/>
                    <a:lstStyle/>
                    <a:p>
                      <a:pPr lvl="0" algn="ctr">
                        <a:lnSpc>
                          <a:spcPct val="100000"/>
                        </a:lnSpc>
                      </a:pPr>
                      <a:r>
                        <a:rPr lang="pt-BR" sz="1800" b="1" kern="1200" dirty="0" smtClean="0">
                          <a:solidFill>
                            <a:schemeClr val="lt1"/>
                          </a:solidFill>
                          <a:effectLst/>
                          <a:latin typeface="+mn-lt"/>
                          <a:ea typeface="+mn-ea"/>
                          <a:cs typeface="+mn-cs"/>
                        </a:rPr>
                        <a:t>Responsabilidade</a:t>
                      </a:r>
                      <a:endParaRPr lang="pt-BR" sz="1800" b="1" kern="1200" dirty="0">
                        <a:solidFill>
                          <a:schemeClr val="lt1"/>
                        </a:solidFill>
                        <a:effectLst/>
                        <a:latin typeface="+mn-lt"/>
                        <a:ea typeface="+mn-ea"/>
                        <a:cs typeface="+mn-cs"/>
                      </a:endParaRPr>
                    </a:p>
                  </a:txBody>
                  <a:tcPr marL="91451" marR="91451" marT="45710" marB="4571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1D2843"/>
                    </a:solidFill>
                  </a:tcPr>
                </a:tc>
                <a:extLst>
                  <a:ext uri="{0D108BD9-81ED-4DB2-BD59-A6C34878D82A}">
                    <a16:rowId xmlns:a16="http://schemas.microsoft.com/office/drawing/2014/main" val="1552245594"/>
                  </a:ext>
                </a:extLst>
              </a:tr>
              <a:tr h="2011873">
                <a:tc>
                  <a:txBody>
                    <a:bodyPr/>
                    <a:lstStyle/>
                    <a:p>
                      <a:pPr algn="ctr">
                        <a:lnSpc>
                          <a:spcPct val="100000"/>
                        </a:lnSpc>
                      </a:pPr>
                      <a:endParaRPr lang="en-US" sz="1800" kern="1200" dirty="0" smtClean="0">
                        <a:solidFill>
                          <a:schemeClr val="dk1"/>
                        </a:solidFill>
                        <a:effectLst/>
                        <a:latin typeface="+mn-lt"/>
                        <a:ea typeface="+mn-ea"/>
                        <a:cs typeface="+mn-cs"/>
                      </a:endParaRPr>
                    </a:p>
                    <a:p>
                      <a:pPr algn="ctr">
                        <a:lnSpc>
                          <a:spcPct val="100000"/>
                        </a:lnSpc>
                      </a:pPr>
                      <a:endParaRPr lang="en-US" sz="1800" kern="1200" dirty="0" smtClean="0">
                        <a:solidFill>
                          <a:schemeClr val="dk1"/>
                        </a:solidFill>
                        <a:effectLst/>
                        <a:latin typeface="+mn-lt"/>
                        <a:ea typeface="+mn-ea"/>
                        <a:cs typeface="+mn-cs"/>
                      </a:endParaRPr>
                    </a:p>
                    <a:p>
                      <a:pPr algn="ctr">
                        <a:lnSpc>
                          <a:spcPct val="100000"/>
                        </a:lnSpc>
                      </a:pPr>
                      <a:endParaRPr lang="en-US" sz="1800" kern="1200" dirty="0" smtClean="0">
                        <a:solidFill>
                          <a:schemeClr val="dk1"/>
                        </a:solidFill>
                        <a:effectLst/>
                        <a:latin typeface="+mn-lt"/>
                        <a:ea typeface="+mn-ea"/>
                        <a:cs typeface="+mn-cs"/>
                      </a:endParaRPr>
                    </a:p>
                    <a:p>
                      <a:pPr algn="ctr">
                        <a:lnSpc>
                          <a:spcPct val="100000"/>
                        </a:lnSpc>
                      </a:pPr>
                      <a:r>
                        <a:rPr lang="en-US" sz="1800" kern="1200" dirty="0" smtClean="0">
                          <a:solidFill>
                            <a:schemeClr val="dk1"/>
                          </a:solidFill>
                          <a:effectLst/>
                          <a:latin typeface="+mn-lt"/>
                          <a:ea typeface="+mn-ea"/>
                          <a:cs typeface="+mn-cs"/>
                        </a:rPr>
                        <a:t>IFSP </a:t>
                      </a:r>
                      <a:endParaRPr lang="pt-BR" sz="1800" b="1" kern="1200" dirty="0">
                        <a:solidFill>
                          <a:schemeClr val="dk1"/>
                        </a:solidFill>
                        <a:effectLst/>
                        <a:latin typeface="+mn-lt"/>
                        <a:ea typeface="+mn-ea"/>
                        <a:cs typeface="+mn-cs"/>
                      </a:endParaRPr>
                    </a:p>
                  </a:txBody>
                  <a:tcPr marL="91451" marR="91451" marT="45710" marB="4571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nSpc>
                          <a:spcPct val="100000"/>
                        </a:lnSpc>
                        <a:spcAft>
                          <a:spcPts val="0"/>
                        </a:spcAft>
                      </a:pPr>
                      <a:endParaRPr lang="pt-BR" sz="1800" kern="1200" dirty="0" smtClean="0">
                        <a:solidFill>
                          <a:schemeClr val="dk1"/>
                        </a:solidFill>
                        <a:effectLst/>
                        <a:latin typeface="+mn-lt"/>
                        <a:ea typeface="+mn-ea"/>
                        <a:cs typeface="+mn-cs"/>
                      </a:endParaRPr>
                    </a:p>
                    <a:p>
                      <a:pPr>
                        <a:lnSpc>
                          <a:spcPct val="100000"/>
                        </a:lnSpc>
                        <a:spcAft>
                          <a:spcPts val="0"/>
                        </a:spcAft>
                      </a:pPr>
                      <a:endParaRPr lang="pt-BR" sz="1800" kern="1200" dirty="0" smtClean="0">
                        <a:solidFill>
                          <a:schemeClr val="dk1"/>
                        </a:solidFill>
                        <a:effectLst/>
                        <a:latin typeface="+mn-lt"/>
                        <a:ea typeface="+mn-ea"/>
                        <a:cs typeface="+mn-cs"/>
                      </a:endParaRPr>
                    </a:p>
                    <a:p>
                      <a:pPr>
                        <a:lnSpc>
                          <a:spcPct val="100000"/>
                        </a:lnSpc>
                        <a:spcAft>
                          <a:spcPts val="0"/>
                        </a:spcAft>
                      </a:pPr>
                      <a:r>
                        <a:rPr lang="pt-BR" sz="1800" kern="1200" dirty="0" smtClean="0">
                          <a:solidFill>
                            <a:schemeClr val="dk1"/>
                          </a:solidFill>
                          <a:effectLst/>
                          <a:latin typeface="+mn-lt"/>
                          <a:ea typeface="+mn-ea"/>
                          <a:cs typeface="+mn-cs"/>
                        </a:rPr>
                        <a:t>Instituição </a:t>
                      </a:r>
                      <a:r>
                        <a:rPr lang="pt-BR" sz="1800" kern="1200" dirty="0">
                          <a:solidFill>
                            <a:schemeClr val="dk1"/>
                          </a:solidFill>
                          <a:effectLst/>
                          <a:latin typeface="+mn-lt"/>
                          <a:ea typeface="+mn-ea"/>
                          <a:cs typeface="+mn-cs"/>
                        </a:rPr>
                        <a:t>Federal de Ensino Técnico do Estado de São   Paulo.</a:t>
                      </a:r>
                    </a:p>
                    <a:p>
                      <a:pPr>
                        <a:lnSpc>
                          <a:spcPct val="100000"/>
                        </a:lnSpc>
                        <a:spcAft>
                          <a:spcPts val="0"/>
                        </a:spcAft>
                      </a:pPr>
                      <a:r>
                        <a:rPr lang="pt-BR" sz="1800" kern="1200" dirty="0">
                          <a:solidFill>
                            <a:schemeClr val="dk1"/>
                          </a:solidFill>
                          <a:effectLst/>
                          <a:latin typeface="+mn-lt"/>
                          <a:ea typeface="+mn-ea"/>
                          <a:cs typeface="+mn-cs"/>
                        </a:rPr>
                        <a:t> </a:t>
                      </a:r>
                    </a:p>
                  </a:txBody>
                  <a:tcPr marL="68589" marR="68589"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lvl="0" algn="l">
                        <a:lnSpc>
                          <a:spcPct val="100000"/>
                        </a:lnSpc>
                      </a:pPr>
                      <a:r>
                        <a:rPr lang="en-US" sz="1800" kern="1200" dirty="0" err="1" smtClean="0">
                          <a:solidFill>
                            <a:schemeClr val="dk1"/>
                          </a:solidFill>
                          <a:effectLst/>
                          <a:latin typeface="+mn-lt"/>
                          <a:ea typeface="+mn-ea"/>
                          <a:cs typeface="+mn-cs"/>
                        </a:rPr>
                        <a:t>Aplica</a:t>
                      </a:r>
                      <a:r>
                        <a:rPr lang="en-US" sz="1800" kern="1200" dirty="0" smtClean="0">
                          <a:solidFill>
                            <a:schemeClr val="dk1"/>
                          </a:solidFill>
                          <a:effectLst/>
                          <a:latin typeface="+mn-lt"/>
                          <a:ea typeface="+mn-ea"/>
                          <a:cs typeface="+mn-cs"/>
                        </a:rPr>
                        <a:t> a </a:t>
                      </a:r>
                      <a:r>
                        <a:rPr lang="en-US" sz="1800" kern="1200" dirty="0" err="1" smtClean="0">
                          <a:solidFill>
                            <a:schemeClr val="dk1"/>
                          </a:solidFill>
                          <a:effectLst/>
                          <a:latin typeface="+mn-lt"/>
                          <a:ea typeface="+mn-ea"/>
                          <a:cs typeface="+mn-cs"/>
                        </a:rPr>
                        <a:t>matéria</a:t>
                      </a:r>
                      <a:r>
                        <a:rPr lang="en-US" sz="1800" kern="1200" dirty="0" smtClean="0">
                          <a:solidFill>
                            <a:schemeClr val="dk1"/>
                          </a:solidFill>
                          <a:effectLst/>
                          <a:latin typeface="+mn-lt"/>
                          <a:ea typeface="+mn-ea"/>
                          <a:cs typeface="+mn-cs"/>
                        </a:rPr>
                        <a:t> de PDS </a:t>
                      </a:r>
                      <a:r>
                        <a:rPr lang="en-US" sz="1800" kern="1200" dirty="0" err="1" smtClean="0">
                          <a:solidFill>
                            <a:schemeClr val="dk1"/>
                          </a:solidFill>
                          <a:effectLst/>
                          <a:latin typeface="+mn-lt"/>
                          <a:ea typeface="+mn-ea"/>
                          <a:cs typeface="+mn-cs"/>
                        </a:rPr>
                        <a:t>na</a:t>
                      </a:r>
                      <a:r>
                        <a:rPr lang="en-US" sz="1800" kern="1200" dirty="0" smtClean="0">
                          <a:solidFill>
                            <a:schemeClr val="dk1"/>
                          </a:solidFill>
                          <a:effectLst/>
                          <a:latin typeface="+mn-lt"/>
                          <a:ea typeface="+mn-ea"/>
                          <a:cs typeface="+mn-cs"/>
                        </a:rPr>
                        <a:t> </a:t>
                      </a:r>
                      <a:r>
                        <a:rPr lang="en-US" sz="1800" kern="1200" dirty="0" err="1" smtClean="0">
                          <a:solidFill>
                            <a:schemeClr val="dk1"/>
                          </a:solidFill>
                          <a:effectLst/>
                          <a:latin typeface="+mn-lt"/>
                          <a:ea typeface="+mn-ea"/>
                          <a:cs typeface="+mn-cs"/>
                        </a:rPr>
                        <a:t>qual</a:t>
                      </a:r>
                      <a:r>
                        <a:rPr lang="en-US" sz="1800" kern="1200" dirty="0" smtClean="0">
                          <a:solidFill>
                            <a:schemeClr val="dk1"/>
                          </a:solidFill>
                          <a:effectLst/>
                          <a:latin typeface="+mn-lt"/>
                          <a:ea typeface="+mn-ea"/>
                          <a:cs typeface="+mn-cs"/>
                        </a:rPr>
                        <a:t> é </a:t>
                      </a:r>
                      <a:r>
                        <a:rPr lang="en-US" sz="1800" kern="1200" dirty="0" err="1" smtClean="0">
                          <a:solidFill>
                            <a:schemeClr val="dk1"/>
                          </a:solidFill>
                          <a:effectLst/>
                          <a:latin typeface="+mn-lt"/>
                          <a:ea typeface="+mn-ea"/>
                          <a:cs typeface="+mn-cs"/>
                        </a:rPr>
                        <a:t>apresentada</a:t>
                      </a:r>
                      <a:r>
                        <a:rPr lang="en-US" sz="1800" kern="1200" dirty="0" smtClean="0">
                          <a:solidFill>
                            <a:schemeClr val="dk1"/>
                          </a:solidFill>
                          <a:effectLst/>
                          <a:latin typeface="+mn-lt"/>
                          <a:ea typeface="+mn-ea"/>
                          <a:cs typeface="+mn-cs"/>
                        </a:rPr>
                        <a:t> a </a:t>
                      </a:r>
                      <a:r>
                        <a:rPr lang="en-US" sz="1800" kern="1200" dirty="0" err="1" smtClean="0">
                          <a:solidFill>
                            <a:schemeClr val="dk1"/>
                          </a:solidFill>
                          <a:effectLst/>
                          <a:latin typeface="+mn-lt"/>
                          <a:ea typeface="+mn-ea"/>
                          <a:cs typeface="+mn-cs"/>
                        </a:rPr>
                        <a:t>proposta</a:t>
                      </a:r>
                      <a:r>
                        <a:rPr lang="en-US" sz="1800" kern="1200" dirty="0" smtClean="0">
                          <a:solidFill>
                            <a:schemeClr val="dk1"/>
                          </a:solidFill>
                          <a:effectLst/>
                          <a:latin typeface="+mn-lt"/>
                          <a:ea typeface="+mn-ea"/>
                          <a:cs typeface="+mn-cs"/>
                        </a:rPr>
                        <a:t> do </a:t>
                      </a:r>
                      <a:r>
                        <a:rPr lang="en-US" sz="1800" kern="1200" dirty="0" err="1" smtClean="0">
                          <a:solidFill>
                            <a:schemeClr val="dk1"/>
                          </a:solidFill>
                          <a:effectLst/>
                          <a:latin typeface="+mn-lt"/>
                          <a:ea typeface="+mn-ea"/>
                          <a:cs typeface="+mn-cs"/>
                        </a:rPr>
                        <a:t>projeto</a:t>
                      </a:r>
                      <a:r>
                        <a:rPr lang="en-US" sz="1800" kern="1200" dirty="0" smtClean="0">
                          <a:solidFill>
                            <a:schemeClr val="dk1"/>
                          </a:solidFill>
                          <a:effectLst/>
                          <a:latin typeface="+mn-lt"/>
                          <a:ea typeface="+mn-ea"/>
                          <a:cs typeface="+mn-cs"/>
                        </a:rPr>
                        <a:t> e </a:t>
                      </a:r>
                      <a:r>
                        <a:rPr lang="en-US" sz="1800" kern="1200" dirty="0" err="1" smtClean="0">
                          <a:solidFill>
                            <a:schemeClr val="dk1"/>
                          </a:solidFill>
                          <a:effectLst/>
                          <a:latin typeface="+mn-lt"/>
                          <a:ea typeface="+mn-ea"/>
                          <a:cs typeface="+mn-cs"/>
                        </a:rPr>
                        <a:t>oferece</a:t>
                      </a:r>
                      <a:r>
                        <a:rPr lang="en-US" sz="1800" kern="1200" dirty="0" smtClean="0">
                          <a:solidFill>
                            <a:schemeClr val="dk1"/>
                          </a:solidFill>
                          <a:effectLst/>
                          <a:latin typeface="+mn-lt"/>
                          <a:ea typeface="+mn-ea"/>
                          <a:cs typeface="+mn-cs"/>
                        </a:rPr>
                        <a:t> </a:t>
                      </a:r>
                      <a:r>
                        <a:rPr lang="en-US" sz="1800" kern="1200" dirty="0" err="1" smtClean="0">
                          <a:solidFill>
                            <a:schemeClr val="dk1"/>
                          </a:solidFill>
                          <a:effectLst/>
                          <a:latin typeface="+mn-lt"/>
                          <a:ea typeface="+mn-ea"/>
                          <a:cs typeface="+mn-cs"/>
                        </a:rPr>
                        <a:t>suporte</a:t>
                      </a:r>
                      <a:r>
                        <a:rPr lang="en-US" sz="1800" kern="1200" dirty="0" smtClean="0">
                          <a:solidFill>
                            <a:schemeClr val="dk1"/>
                          </a:solidFill>
                          <a:effectLst/>
                          <a:latin typeface="+mn-lt"/>
                          <a:ea typeface="+mn-ea"/>
                          <a:cs typeface="+mn-cs"/>
                        </a:rPr>
                        <a:t> e </a:t>
                      </a:r>
                      <a:r>
                        <a:rPr lang="en-US" sz="1800" kern="1200" dirty="0" err="1" smtClean="0">
                          <a:solidFill>
                            <a:schemeClr val="dk1"/>
                          </a:solidFill>
                          <a:effectLst/>
                          <a:latin typeface="+mn-lt"/>
                          <a:ea typeface="+mn-ea"/>
                          <a:cs typeface="+mn-cs"/>
                        </a:rPr>
                        <a:t>apoio</a:t>
                      </a:r>
                      <a:r>
                        <a:rPr lang="en-US" sz="1800" kern="1200" dirty="0" smtClean="0">
                          <a:solidFill>
                            <a:schemeClr val="dk1"/>
                          </a:solidFill>
                          <a:effectLst/>
                          <a:latin typeface="+mn-lt"/>
                          <a:ea typeface="+mn-ea"/>
                          <a:cs typeface="+mn-cs"/>
                        </a:rPr>
                        <a:t> para que o </a:t>
                      </a:r>
                      <a:r>
                        <a:rPr lang="en-US" sz="1800" kern="1200" dirty="0" err="1" smtClean="0">
                          <a:solidFill>
                            <a:schemeClr val="dk1"/>
                          </a:solidFill>
                          <a:effectLst/>
                          <a:latin typeface="+mn-lt"/>
                          <a:ea typeface="+mn-ea"/>
                          <a:cs typeface="+mn-cs"/>
                        </a:rPr>
                        <a:t>mesmo</a:t>
                      </a:r>
                      <a:r>
                        <a:rPr lang="en-US" sz="1800" kern="1200" dirty="0" smtClean="0">
                          <a:solidFill>
                            <a:schemeClr val="dk1"/>
                          </a:solidFill>
                          <a:effectLst/>
                          <a:latin typeface="+mn-lt"/>
                          <a:ea typeface="+mn-ea"/>
                          <a:cs typeface="+mn-cs"/>
                        </a:rPr>
                        <a:t> se </a:t>
                      </a:r>
                      <a:r>
                        <a:rPr lang="en-US" sz="1800" kern="1200" dirty="0" err="1" smtClean="0">
                          <a:solidFill>
                            <a:schemeClr val="dk1"/>
                          </a:solidFill>
                          <a:effectLst/>
                          <a:latin typeface="+mn-lt"/>
                          <a:ea typeface="+mn-ea"/>
                          <a:cs typeface="+mn-cs"/>
                        </a:rPr>
                        <a:t>conclua</a:t>
                      </a:r>
                      <a:r>
                        <a:rPr lang="en-US" sz="1800" kern="1200" dirty="0" smtClean="0">
                          <a:solidFill>
                            <a:schemeClr val="dk1"/>
                          </a:solidFill>
                          <a:effectLst/>
                          <a:latin typeface="+mn-lt"/>
                          <a:ea typeface="+mn-ea"/>
                          <a:cs typeface="+mn-cs"/>
                        </a:rPr>
                        <a:t>.</a:t>
                      </a:r>
                      <a:endParaRPr lang="pt-BR" sz="1800" b="1" kern="1200" dirty="0">
                        <a:solidFill>
                          <a:schemeClr val="lt1"/>
                        </a:solidFill>
                        <a:effectLst/>
                        <a:latin typeface="+mn-lt"/>
                        <a:ea typeface="+mn-ea"/>
                        <a:cs typeface="+mn-cs"/>
                      </a:endParaRPr>
                    </a:p>
                  </a:txBody>
                  <a:tcPr marL="91451" marR="91451" marT="45710" marB="4571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566882316"/>
                  </a:ext>
                </a:extLst>
              </a:tr>
              <a:tr h="914472">
                <a:tc>
                  <a:txBody>
                    <a:bodyPr/>
                    <a:lstStyle/>
                    <a:p>
                      <a:pPr algn="ctr">
                        <a:lnSpc>
                          <a:spcPct val="100000"/>
                        </a:lnSpc>
                      </a:pPr>
                      <a:r>
                        <a:rPr lang="en-US" sz="1800" kern="1200" dirty="0" err="1" smtClean="0">
                          <a:solidFill>
                            <a:schemeClr val="dk1"/>
                          </a:solidFill>
                          <a:effectLst/>
                          <a:latin typeface="+mn-lt"/>
                          <a:ea typeface="+mn-ea"/>
                          <a:cs typeface="+mn-cs"/>
                        </a:rPr>
                        <a:t>Hidrólogos</a:t>
                      </a:r>
                      <a:endParaRPr lang="pt-BR" sz="1800" b="1" kern="1200" dirty="0">
                        <a:solidFill>
                          <a:schemeClr val="dk1"/>
                        </a:solidFill>
                        <a:effectLst/>
                        <a:latin typeface="+mn-lt"/>
                        <a:ea typeface="+mn-ea"/>
                        <a:cs typeface="+mn-cs"/>
                      </a:endParaRPr>
                    </a:p>
                  </a:txBody>
                  <a:tcPr marL="91451" marR="91451" marT="45710" marB="4571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nSpc>
                          <a:spcPct val="100000"/>
                        </a:lnSpc>
                        <a:spcAft>
                          <a:spcPts val="0"/>
                        </a:spcAft>
                      </a:pPr>
                      <a:r>
                        <a:rPr lang="pt-BR" sz="1800" kern="1200" dirty="0" smtClean="0">
                          <a:solidFill>
                            <a:schemeClr val="dk1"/>
                          </a:solidFill>
                          <a:effectLst/>
                          <a:latin typeface="+mn-lt"/>
                          <a:ea typeface="+mn-ea"/>
                          <a:cs typeface="+mn-cs"/>
                        </a:rPr>
                        <a:t>Profissionais qualificados sobre o tema do projeto.</a:t>
                      </a:r>
                      <a:endParaRPr lang="pt-BR" sz="1800" kern="1200" dirty="0">
                        <a:solidFill>
                          <a:schemeClr val="dk1"/>
                        </a:solidFill>
                        <a:effectLst/>
                        <a:latin typeface="+mn-lt"/>
                        <a:ea typeface="+mn-ea"/>
                        <a:cs typeface="+mn-cs"/>
                      </a:endParaRPr>
                    </a:p>
                  </a:txBody>
                  <a:tcPr marL="68589" marR="68589"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lvl="0" algn="l">
                        <a:lnSpc>
                          <a:spcPct val="100000"/>
                        </a:lnSpc>
                      </a:pPr>
                      <a:r>
                        <a:rPr lang="en-US" sz="1800" kern="1200" dirty="0" err="1" smtClean="0">
                          <a:solidFill>
                            <a:schemeClr val="dk1"/>
                          </a:solidFill>
                          <a:effectLst/>
                          <a:latin typeface="+mn-lt"/>
                          <a:ea typeface="+mn-ea"/>
                          <a:cs typeface="+mn-cs"/>
                        </a:rPr>
                        <a:t>Consulta</a:t>
                      </a:r>
                      <a:r>
                        <a:rPr lang="en-US" sz="1800" kern="1200" dirty="0" smtClean="0">
                          <a:solidFill>
                            <a:schemeClr val="dk1"/>
                          </a:solidFill>
                          <a:effectLst/>
                          <a:latin typeface="+mn-lt"/>
                          <a:ea typeface="+mn-ea"/>
                          <a:cs typeface="+mn-cs"/>
                        </a:rPr>
                        <a:t> </a:t>
                      </a:r>
                      <a:r>
                        <a:rPr lang="en-US" sz="1800" kern="1200" dirty="0" err="1" smtClean="0">
                          <a:solidFill>
                            <a:schemeClr val="dk1"/>
                          </a:solidFill>
                          <a:effectLst/>
                          <a:latin typeface="+mn-lt"/>
                          <a:ea typeface="+mn-ea"/>
                          <a:cs typeface="+mn-cs"/>
                        </a:rPr>
                        <a:t>afim</a:t>
                      </a:r>
                      <a:r>
                        <a:rPr lang="en-US" sz="1800" kern="1200" dirty="0" smtClean="0">
                          <a:solidFill>
                            <a:schemeClr val="dk1"/>
                          </a:solidFill>
                          <a:effectLst/>
                          <a:latin typeface="+mn-lt"/>
                          <a:ea typeface="+mn-ea"/>
                          <a:cs typeface="+mn-cs"/>
                        </a:rPr>
                        <a:t> de </a:t>
                      </a:r>
                      <a:r>
                        <a:rPr lang="en-US" sz="1800" kern="1200" dirty="0" err="1" smtClean="0">
                          <a:solidFill>
                            <a:schemeClr val="dk1"/>
                          </a:solidFill>
                          <a:effectLst/>
                          <a:latin typeface="+mn-lt"/>
                          <a:ea typeface="+mn-ea"/>
                          <a:cs typeface="+mn-cs"/>
                        </a:rPr>
                        <a:t>buscar</a:t>
                      </a:r>
                      <a:r>
                        <a:rPr lang="en-US" sz="1800" kern="1200" dirty="0" smtClean="0">
                          <a:solidFill>
                            <a:schemeClr val="dk1"/>
                          </a:solidFill>
                          <a:effectLst/>
                          <a:latin typeface="+mn-lt"/>
                          <a:ea typeface="+mn-ea"/>
                          <a:cs typeface="+mn-cs"/>
                        </a:rPr>
                        <a:t> dados para </a:t>
                      </a:r>
                      <a:r>
                        <a:rPr lang="en-US" sz="1800" kern="1200" dirty="0" err="1" smtClean="0">
                          <a:solidFill>
                            <a:schemeClr val="dk1"/>
                          </a:solidFill>
                          <a:effectLst/>
                          <a:latin typeface="+mn-lt"/>
                          <a:ea typeface="+mn-ea"/>
                          <a:cs typeface="+mn-cs"/>
                        </a:rPr>
                        <a:t>pesquisas</a:t>
                      </a:r>
                      <a:r>
                        <a:rPr lang="en-US" sz="1800" kern="1200" dirty="0" smtClean="0">
                          <a:solidFill>
                            <a:schemeClr val="dk1"/>
                          </a:solidFill>
                          <a:effectLst/>
                          <a:latin typeface="+mn-lt"/>
                          <a:ea typeface="+mn-ea"/>
                          <a:cs typeface="+mn-cs"/>
                        </a:rPr>
                        <a:t>.</a:t>
                      </a:r>
                      <a:endParaRPr lang="pt-BR" sz="1800" b="1" kern="1200" dirty="0">
                        <a:solidFill>
                          <a:schemeClr val="lt1"/>
                        </a:solidFill>
                        <a:effectLst/>
                        <a:latin typeface="+mn-lt"/>
                        <a:ea typeface="+mn-ea"/>
                        <a:cs typeface="+mn-cs"/>
                      </a:endParaRPr>
                    </a:p>
                  </a:txBody>
                  <a:tcPr marL="91451" marR="91451" marT="45710" marB="4571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796513685"/>
                  </a:ext>
                </a:extLst>
              </a:tr>
              <a:tr h="640121">
                <a:tc>
                  <a:txBody>
                    <a:bodyPr/>
                    <a:lstStyle/>
                    <a:p>
                      <a:pPr algn="ctr">
                        <a:lnSpc>
                          <a:spcPct val="100000"/>
                        </a:lnSpc>
                      </a:pPr>
                      <a:r>
                        <a:rPr lang="en-US" sz="1800" kern="1200" dirty="0" err="1" smtClean="0">
                          <a:solidFill>
                            <a:schemeClr val="dk1"/>
                          </a:solidFill>
                          <a:effectLst/>
                          <a:latin typeface="+mn-lt"/>
                          <a:ea typeface="+mn-ea"/>
                          <a:cs typeface="+mn-cs"/>
                        </a:rPr>
                        <a:t>Estudantes</a:t>
                      </a:r>
                      <a:endParaRPr lang="pt-BR" sz="1800" b="1" kern="1200" dirty="0">
                        <a:solidFill>
                          <a:schemeClr val="dk1"/>
                        </a:solidFill>
                        <a:effectLst/>
                        <a:latin typeface="+mn-lt"/>
                        <a:ea typeface="+mn-ea"/>
                        <a:cs typeface="+mn-cs"/>
                      </a:endParaRPr>
                    </a:p>
                  </a:txBody>
                  <a:tcPr marL="91451" marR="91451" marT="45710" marB="4571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nSpc>
                          <a:spcPct val="100000"/>
                        </a:lnSpc>
                        <a:spcAft>
                          <a:spcPts val="0"/>
                        </a:spcAft>
                      </a:pPr>
                      <a:r>
                        <a:rPr lang="pt-BR" sz="1800" kern="1200" dirty="0" smtClean="0">
                          <a:solidFill>
                            <a:schemeClr val="dk1"/>
                          </a:solidFill>
                          <a:effectLst/>
                          <a:latin typeface="+mn-lt"/>
                          <a:ea typeface="+mn-ea"/>
                          <a:cs typeface="+mn-cs"/>
                        </a:rPr>
                        <a:t>Estudantes</a:t>
                      </a:r>
                      <a:r>
                        <a:rPr lang="pt-BR" sz="1800" kern="1200" dirty="0">
                          <a:solidFill>
                            <a:schemeClr val="dk1"/>
                          </a:solidFill>
                          <a:effectLst/>
                          <a:latin typeface="+mn-lt"/>
                          <a:ea typeface="+mn-ea"/>
                          <a:cs typeface="+mn-cs"/>
                        </a:rPr>
                        <a:t>.</a:t>
                      </a:r>
                    </a:p>
                  </a:txBody>
                  <a:tcPr marL="68589" marR="68589"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lvl="0" algn="l">
                        <a:lnSpc>
                          <a:spcPct val="100000"/>
                        </a:lnSpc>
                      </a:pPr>
                      <a:r>
                        <a:rPr lang="en-US" sz="1800" kern="1200" dirty="0" err="1" smtClean="0">
                          <a:solidFill>
                            <a:schemeClr val="dk1"/>
                          </a:solidFill>
                          <a:effectLst/>
                          <a:latin typeface="+mn-lt"/>
                          <a:ea typeface="+mn-ea"/>
                          <a:cs typeface="+mn-cs"/>
                        </a:rPr>
                        <a:t>Buscar</a:t>
                      </a:r>
                      <a:r>
                        <a:rPr lang="en-US" sz="1800" kern="1200" dirty="0" smtClean="0">
                          <a:solidFill>
                            <a:schemeClr val="dk1"/>
                          </a:solidFill>
                          <a:effectLst/>
                          <a:latin typeface="+mn-lt"/>
                          <a:ea typeface="+mn-ea"/>
                          <a:cs typeface="+mn-cs"/>
                        </a:rPr>
                        <a:t> base para </a:t>
                      </a:r>
                      <a:r>
                        <a:rPr lang="en-US" sz="1800" kern="1200" dirty="0" err="1" smtClean="0">
                          <a:solidFill>
                            <a:schemeClr val="dk1"/>
                          </a:solidFill>
                          <a:effectLst/>
                          <a:latin typeface="+mn-lt"/>
                          <a:ea typeface="+mn-ea"/>
                          <a:cs typeface="+mn-cs"/>
                        </a:rPr>
                        <a:t>pesquisas</a:t>
                      </a:r>
                      <a:r>
                        <a:rPr lang="en-US" sz="1800" kern="1200" dirty="0" smtClean="0">
                          <a:solidFill>
                            <a:schemeClr val="dk1"/>
                          </a:solidFill>
                          <a:effectLst/>
                          <a:latin typeface="+mn-lt"/>
                          <a:ea typeface="+mn-ea"/>
                          <a:cs typeface="+mn-cs"/>
                        </a:rPr>
                        <a:t>.</a:t>
                      </a:r>
                      <a:endParaRPr lang="pt-BR" sz="1800" b="1" kern="1200" dirty="0">
                        <a:solidFill>
                          <a:schemeClr val="lt1"/>
                        </a:solidFill>
                        <a:effectLst/>
                        <a:latin typeface="+mn-lt"/>
                        <a:ea typeface="+mn-ea"/>
                        <a:cs typeface="+mn-cs"/>
                      </a:endParaRPr>
                    </a:p>
                  </a:txBody>
                  <a:tcPr marL="91451" marR="91451" marT="45710" marB="4571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837401114"/>
                  </a:ext>
                </a:extLst>
              </a:tr>
            </a:tbl>
          </a:graphicData>
        </a:graphic>
      </p:graphicFrame>
    </p:spTree>
    <p:extLst>
      <p:ext uri="{BB962C8B-B14F-4D97-AF65-F5344CB8AC3E}">
        <p14:creationId xmlns:p14="http://schemas.microsoft.com/office/powerpoint/2010/main" val="36882563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20483"/>
                                        </p:tgtEl>
                                        <p:attrNameLst>
                                          <p:attrName>r</p:attrName>
                                        </p:attrNameLst>
                                      </p:cBhvr>
                                    </p:animRot>
                                    <p:animRot by="-240000">
                                      <p:cBhvr>
                                        <p:cTn id="7" dur="200" fill="hold">
                                          <p:stCondLst>
                                            <p:cond delay="200"/>
                                          </p:stCondLst>
                                        </p:cTn>
                                        <p:tgtEl>
                                          <p:spTgt spid="20483"/>
                                        </p:tgtEl>
                                        <p:attrNameLst>
                                          <p:attrName>r</p:attrName>
                                        </p:attrNameLst>
                                      </p:cBhvr>
                                    </p:animRot>
                                    <p:animRot by="240000">
                                      <p:cBhvr>
                                        <p:cTn id="8" dur="200" fill="hold">
                                          <p:stCondLst>
                                            <p:cond delay="400"/>
                                          </p:stCondLst>
                                        </p:cTn>
                                        <p:tgtEl>
                                          <p:spTgt spid="20483"/>
                                        </p:tgtEl>
                                        <p:attrNameLst>
                                          <p:attrName>r</p:attrName>
                                        </p:attrNameLst>
                                      </p:cBhvr>
                                    </p:animRot>
                                    <p:animRot by="-240000">
                                      <p:cBhvr>
                                        <p:cTn id="9" dur="200" fill="hold">
                                          <p:stCondLst>
                                            <p:cond delay="600"/>
                                          </p:stCondLst>
                                        </p:cTn>
                                        <p:tgtEl>
                                          <p:spTgt spid="20483"/>
                                        </p:tgtEl>
                                        <p:attrNameLst>
                                          <p:attrName>r</p:attrName>
                                        </p:attrNameLst>
                                      </p:cBhvr>
                                    </p:animRot>
                                    <p:animRot by="120000">
                                      <p:cBhvr>
                                        <p:cTn id="10" dur="200" fill="hold">
                                          <p:stCondLst>
                                            <p:cond delay="800"/>
                                          </p:stCondLst>
                                        </p:cTn>
                                        <p:tgtEl>
                                          <p:spTgt spid="2048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262063" y="415834"/>
            <a:ext cx="9692640" cy="929322"/>
          </a:xfrm>
        </p:spPr>
        <p:txBody>
          <a:bodyPr/>
          <a:lstStyle/>
          <a:p>
            <a:r>
              <a:rPr lang="pt-BR" dirty="0"/>
              <a:t>Grupo 01 – Protótipo </a:t>
            </a:r>
            <a:r>
              <a:rPr lang="pt-BR" dirty="0" err="1"/>
              <a:t>Template</a:t>
            </a:r>
            <a:endParaRPr lang="pt-BR" dirty="0"/>
          </a:p>
        </p:txBody>
      </p:sp>
      <p:pic>
        <p:nvPicPr>
          <p:cNvPr id="6" name="Imagem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pic>
        <p:nvPicPr>
          <p:cNvPr id="8" name="Espaço Reservado para Conteúdo 7" descr="prot3.png"/>
          <p:cNvPicPr>
            <a:picLocks noGrp="1" noChangeAspect="1"/>
          </p:cNvPicPr>
          <p:nvPr>
            <p:ph idx="1"/>
          </p:nvPr>
        </p:nvPicPr>
        <p:blipFill>
          <a:blip r:embed="rId3" cstate="print"/>
          <a:stretch>
            <a:fillRect/>
          </a:stretch>
        </p:blipFill>
        <p:spPr>
          <a:xfrm>
            <a:off x="1689681" y="1828800"/>
            <a:ext cx="7739489" cy="4351338"/>
          </a:xfrm>
        </p:spPr>
      </p:pic>
    </p:spTree>
    <p:extLst>
      <p:ext uri="{BB962C8B-B14F-4D97-AF65-F5344CB8AC3E}">
        <p14:creationId xmlns:p14="http://schemas.microsoft.com/office/powerpoint/2010/main" val="807365017"/>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ítulo 1"/>
          <p:cNvSpPr>
            <a:spLocks noGrp="1" noChangeArrowheads="1"/>
          </p:cNvSpPr>
          <p:nvPr>
            <p:ph type="title" idx="4294967295"/>
          </p:nvPr>
        </p:nvSpPr>
        <p:spPr/>
        <p:txBody>
          <a:bodyPr/>
          <a:lstStyle/>
          <a:p>
            <a:pPr eaLnBrk="1" hangingPunct="1"/>
            <a:r>
              <a:rPr lang="pt-BR" altLang="zh-CN" sz="4000" smtClean="0"/>
              <a:t>Documento de Visão - Identificação dos Stakehoders</a:t>
            </a:r>
          </a:p>
        </p:txBody>
      </p:sp>
      <p:pic>
        <p:nvPicPr>
          <p:cNvPr id="20483" name="Imagem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47450" y="69850"/>
            <a:ext cx="800100"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4" name="Marcador de Posição de Conteúdo 4"/>
          <p:cNvSpPr>
            <a:spLocks noGrp="1" noChangeArrowheads="1"/>
          </p:cNvSpPr>
          <p:nvPr>
            <p:ph idx="4294967295"/>
          </p:nvPr>
        </p:nvSpPr>
        <p:spPr/>
        <p:txBody>
          <a:bodyPr/>
          <a:lstStyle/>
          <a:p>
            <a:pPr marL="0" indent="0" eaLnBrk="1" hangingPunct="1"/>
            <a:endParaRPr lang="pt-BR" altLang="zh-CN" smtClean="0"/>
          </a:p>
          <a:p>
            <a:pPr marL="0" indent="0" eaLnBrk="1" hangingPunct="1">
              <a:buFont typeface="Arial" panose="020B0604020202020204" pitchFamily="34" charset="0"/>
              <a:buNone/>
            </a:pPr>
            <a:endParaRPr lang="pt-BR" altLang="zh-CN" smtClean="0"/>
          </a:p>
        </p:txBody>
      </p:sp>
      <p:graphicFrame>
        <p:nvGraphicFramePr>
          <p:cNvPr id="2" name="Tabela 1"/>
          <p:cNvGraphicFramePr>
            <a:graphicFrameLocks noGrp="1"/>
          </p:cNvGraphicFramePr>
          <p:nvPr/>
        </p:nvGraphicFramePr>
        <p:xfrm>
          <a:off x="1500188" y="2106613"/>
          <a:ext cx="8118475" cy="1920875"/>
        </p:xfrm>
        <a:graphic>
          <a:graphicData uri="http://schemas.openxmlformats.org/drawingml/2006/table">
            <a:tbl>
              <a:tblPr firstRow="1" bandRow="1">
                <a:tableStyleId>{5C22544A-7EE6-4342-B048-85BDC9FD1C3A}</a:tableStyleId>
              </a:tblPr>
              <a:tblGrid>
                <a:gridCol w="2706158">
                  <a:extLst>
                    <a:ext uri="{9D8B030D-6E8A-4147-A177-3AD203B41FA5}">
                      <a16:colId xmlns:a16="http://schemas.microsoft.com/office/drawing/2014/main" val="4048539955"/>
                    </a:ext>
                  </a:extLst>
                </a:gridCol>
                <a:gridCol w="2706159">
                  <a:extLst>
                    <a:ext uri="{9D8B030D-6E8A-4147-A177-3AD203B41FA5}">
                      <a16:colId xmlns:a16="http://schemas.microsoft.com/office/drawing/2014/main" val="3786123576"/>
                    </a:ext>
                  </a:extLst>
                </a:gridCol>
                <a:gridCol w="2706158">
                  <a:extLst>
                    <a:ext uri="{9D8B030D-6E8A-4147-A177-3AD203B41FA5}">
                      <a16:colId xmlns:a16="http://schemas.microsoft.com/office/drawing/2014/main" val="4197694689"/>
                    </a:ext>
                  </a:extLst>
                </a:gridCol>
              </a:tblGrid>
              <a:tr h="365861">
                <a:tc>
                  <a:txBody>
                    <a:bodyPr/>
                    <a:lstStyle/>
                    <a:p>
                      <a:pPr lvl="0" algn="ctr"/>
                      <a:r>
                        <a:rPr lang="pt-BR" sz="1800" b="1" kern="1200" dirty="0" smtClean="0">
                          <a:solidFill>
                            <a:schemeClr val="lt1"/>
                          </a:solidFill>
                          <a:effectLst/>
                          <a:latin typeface="+mn-lt"/>
                          <a:ea typeface="+mn-ea"/>
                          <a:cs typeface="+mn-cs"/>
                        </a:rPr>
                        <a:t>Nome</a:t>
                      </a:r>
                      <a:endParaRPr lang="pt-BR" sz="1800" b="1" kern="1200" dirty="0">
                        <a:solidFill>
                          <a:schemeClr val="lt1"/>
                        </a:solidFill>
                        <a:effectLst/>
                        <a:latin typeface="+mn-lt"/>
                        <a:ea typeface="+mn-ea"/>
                        <a:cs typeface="+mn-cs"/>
                      </a:endParaRPr>
                    </a:p>
                  </a:txBody>
                  <a:tcPr marL="91451" marR="91451" marT="45715" marB="4571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1D2843"/>
                    </a:solidFill>
                  </a:tcPr>
                </a:tc>
                <a:tc>
                  <a:txBody>
                    <a:bodyPr/>
                    <a:lstStyle/>
                    <a:p>
                      <a:pPr lvl="0" algn="ctr"/>
                      <a:r>
                        <a:rPr lang="pt-BR" sz="1800" b="1" kern="1200" dirty="0" smtClean="0">
                          <a:solidFill>
                            <a:schemeClr val="lt1"/>
                          </a:solidFill>
                          <a:effectLst/>
                          <a:latin typeface="+mn-lt"/>
                          <a:ea typeface="+mn-ea"/>
                          <a:cs typeface="+mn-cs"/>
                        </a:rPr>
                        <a:t>Descrição</a:t>
                      </a:r>
                      <a:endParaRPr lang="pt-BR" sz="1800" b="1" kern="1200" dirty="0">
                        <a:solidFill>
                          <a:schemeClr val="lt1"/>
                        </a:solidFill>
                        <a:effectLst/>
                        <a:latin typeface="+mn-lt"/>
                        <a:ea typeface="+mn-ea"/>
                        <a:cs typeface="+mn-cs"/>
                      </a:endParaRPr>
                    </a:p>
                  </a:txBody>
                  <a:tcPr marL="91451" marR="91451" marT="45715" marB="4571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1D2843"/>
                    </a:solidFill>
                  </a:tcPr>
                </a:tc>
                <a:tc>
                  <a:txBody>
                    <a:bodyPr/>
                    <a:lstStyle/>
                    <a:p>
                      <a:pPr lvl="0" algn="ctr"/>
                      <a:r>
                        <a:rPr lang="pt-BR" sz="1800" b="1" kern="1200" dirty="0" smtClean="0">
                          <a:solidFill>
                            <a:schemeClr val="lt1"/>
                          </a:solidFill>
                          <a:effectLst/>
                          <a:latin typeface="+mn-lt"/>
                          <a:ea typeface="+mn-ea"/>
                          <a:cs typeface="+mn-cs"/>
                        </a:rPr>
                        <a:t>Responsabilidade</a:t>
                      </a:r>
                      <a:endParaRPr lang="pt-BR" sz="1800" b="1" kern="1200" dirty="0">
                        <a:solidFill>
                          <a:schemeClr val="lt1"/>
                        </a:solidFill>
                        <a:effectLst/>
                        <a:latin typeface="+mn-lt"/>
                        <a:ea typeface="+mn-ea"/>
                        <a:cs typeface="+mn-cs"/>
                      </a:endParaRPr>
                    </a:p>
                  </a:txBody>
                  <a:tcPr marL="91451" marR="91451" marT="45715" marB="4571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1D2843"/>
                    </a:solidFill>
                  </a:tcPr>
                </a:tc>
                <a:extLst>
                  <a:ext uri="{0D108BD9-81ED-4DB2-BD59-A6C34878D82A}">
                    <a16:rowId xmlns:a16="http://schemas.microsoft.com/office/drawing/2014/main" val="1552245594"/>
                  </a:ext>
                </a:extLst>
              </a:tr>
              <a:tr h="914722">
                <a:tc>
                  <a:txBody>
                    <a:bodyPr/>
                    <a:lstStyle/>
                    <a:p>
                      <a:pPr algn="ctr"/>
                      <a:r>
                        <a:rPr lang="en-US" sz="1800" kern="1200" dirty="0" err="1" smtClean="0">
                          <a:solidFill>
                            <a:schemeClr val="dk1"/>
                          </a:solidFill>
                          <a:effectLst/>
                          <a:latin typeface="+mn-lt"/>
                          <a:ea typeface="+mn-ea"/>
                          <a:cs typeface="+mn-cs"/>
                        </a:rPr>
                        <a:t>Usuários</a:t>
                      </a:r>
                      <a:r>
                        <a:rPr lang="en-US" sz="1800" kern="1200" dirty="0" smtClean="0">
                          <a:solidFill>
                            <a:schemeClr val="dk1"/>
                          </a:solidFill>
                          <a:effectLst/>
                          <a:latin typeface="+mn-lt"/>
                          <a:ea typeface="+mn-ea"/>
                          <a:cs typeface="+mn-cs"/>
                        </a:rPr>
                        <a:t> </a:t>
                      </a:r>
                      <a:r>
                        <a:rPr lang="en-US" sz="1800" kern="1200" dirty="0" err="1" smtClean="0">
                          <a:solidFill>
                            <a:schemeClr val="dk1"/>
                          </a:solidFill>
                          <a:effectLst/>
                          <a:latin typeface="+mn-lt"/>
                          <a:ea typeface="+mn-ea"/>
                          <a:cs typeface="+mn-cs"/>
                        </a:rPr>
                        <a:t>cadastrados</a:t>
                      </a:r>
                      <a:endParaRPr lang="pt-BR" sz="1800" b="1" kern="1200" dirty="0">
                        <a:solidFill>
                          <a:schemeClr val="dk1"/>
                        </a:solidFill>
                        <a:effectLst/>
                        <a:latin typeface="+mn-lt"/>
                        <a:ea typeface="+mn-ea"/>
                        <a:cs typeface="+mn-cs"/>
                      </a:endParaRPr>
                    </a:p>
                  </a:txBody>
                  <a:tcPr marL="91451" marR="91451" marT="45715" marB="4571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nSpc>
                          <a:spcPts val="1200"/>
                        </a:lnSpc>
                        <a:spcAft>
                          <a:spcPts val="0"/>
                        </a:spcAft>
                      </a:pPr>
                      <a:endParaRPr lang="pt-BR" sz="1800" kern="1200" dirty="0" smtClean="0">
                        <a:solidFill>
                          <a:schemeClr val="dk1"/>
                        </a:solidFill>
                        <a:effectLst/>
                        <a:latin typeface="+mn-lt"/>
                        <a:ea typeface="+mn-ea"/>
                        <a:cs typeface="+mn-cs"/>
                      </a:endParaRPr>
                    </a:p>
                    <a:p>
                      <a:pPr>
                        <a:lnSpc>
                          <a:spcPts val="1200"/>
                        </a:lnSpc>
                        <a:spcAft>
                          <a:spcPts val="0"/>
                        </a:spcAft>
                      </a:pPr>
                      <a:r>
                        <a:rPr lang="pt-BR" sz="1800" kern="1200" dirty="0" smtClean="0">
                          <a:solidFill>
                            <a:schemeClr val="dk1"/>
                          </a:solidFill>
                          <a:effectLst/>
                          <a:latin typeface="+mn-lt"/>
                          <a:ea typeface="+mn-ea"/>
                          <a:cs typeface="+mn-cs"/>
                        </a:rPr>
                        <a:t>Toda a população comum.</a:t>
                      </a:r>
                      <a:r>
                        <a:rPr lang="pt-BR" sz="1800" kern="1200" dirty="0">
                          <a:solidFill>
                            <a:schemeClr val="dk1"/>
                          </a:solidFill>
                          <a:effectLst/>
                          <a:latin typeface="+mn-lt"/>
                          <a:ea typeface="+mn-ea"/>
                          <a:cs typeface="+mn-cs"/>
                        </a:rPr>
                        <a:t> </a:t>
                      </a:r>
                    </a:p>
                  </a:txBody>
                  <a:tcPr marL="68589" marR="68589"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lvl="0" algn="l"/>
                      <a:r>
                        <a:rPr lang="en-US" sz="1800" kern="1200" dirty="0" err="1" smtClean="0">
                          <a:solidFill>
                            <a:schemeClr val="dk1"/>
                          </a:solidFill>
                          <a:effectLst/>
                          <a:latin typeface="+mn-lt"/>
                          <a:ea typeface="+mn-ea"/>
                          <a:cs typeface="+mn-cs"/>
                        </a:rPr>
                        <a:t>Buscar</a:t>
                      </a:r>
                      <a:r>
                        <a:rPr lang="en-US" sz="1800" kern="1200" dirty="0" smtClean="0">
                          <a:solidFill>
                            <a:schemeClr val="dk1"/>
                          </a:solidFill>
                          <a:effectLst/>
                          <a:latin typeface="+mn-lt"/>
                          <a:ea typeface="+mn-ea"/>
                          <a:cs typeface="+mn-cs"/>
                        </a:rPr>
                        <a:t> </a:t>
                      </a:r>
                      <a:r>
                        <a:rPr lang="en-US" sz="1800" kern="1200" dirty="0" err="1" smtClean="0">
                          <a:solidFill>
                            <a:schemeClr val="dk1"/>
                          </a:solidFill>
                          <a:effectLst/>
                          <a:latin typeface="+mn-lt"/>
                          <a:ea typeface="+mn-ea"/>
                          <a:cs typeface="+mn-cs"/>
                        </a:rPr>
                        <a:t>informações</a:t>
                      </a:r>
                      <a:r>
                        <a:rPr lang="en-US" sz="1800" kern="1200" dirty="0" smtClean="0">
                          <a:solidFill>
                            <a:schemeClr val="dk1"/>
                          </a:solidFill>
                          <a:effectLst/>
                          <a:latin typeface="+mn-lt"/>
                          <a:ea typeface="+mn-ea"/>
                          <a:cs typeface="+mn-cs"/>
                        </a:rPr>
                        <a:t> </a:t>
                      </a:r>
                      <a:r>
                        <a:rPr lang="en-US" sz="1800" kern="1200" dirty="0" err="1" smtClean="0">
                          <a:solidFill>
                            <a:schemeClr val="dk1"/>
                          </a:solidFill>
                          <a:effectLst/>
                          <a:latin typeface="+mn-lt"/>
                          <a:ea typeface="+mn-ea"/>
                          <a:cs typeface="+mn-cs"/>
                        </a:rPr>
                        <a:t>sobre</a:t>
                      </a:r>
                      <a:r>
                        <a:rPr lang="en-US" sz="1800" kern="1200" dirty="0" smtClean="0">
                          <a:solidFill>
                            <a:schemeClr val="dk1"/>
                          </a:solidFill>
                          <a:effectLst/>
                          <a:latin typeface="+mn-lt"/>
                          <a:ea typeface="+mn-ea"/>
                          <a:cs typeface="+mn-cs"/>
                        </a:rPr>
                        <a:t> </a:t>
                      </a:r>
                      <a:r>
                        <a:rPr lang="en-US" sz="1800" kern="1200" dirty="0" err="1" smtClean="0">
                          <a:solidFill>
                            <a:schemeClr val="dk1"/>
                          </a:solidFill>
                          <a:effectLst/>
                          <a:latin typeface="+mn-lt"/>
                          <a:ea typeface="+mn-ea"/>
                          <a:cs typeface="+mn-cs"/>
                        </a:rPr>
                        <a:t>condicoes</a:t>
                      </a:r>
                      <a:r>
                        <a:rPr lang="en-US" sz="1800" kern="1200" dirty="0" smtClean="0">
                          <a:solidFill>
                            <a:schemeClr val="dk1"/>
                          </a:solidFill>
                          <a:effectLst/>
                          <a:latin typeface="+mn-lt"/>
                          <a:ea typeface="+mn-ea"/>
                          <a:cs typeface="+mn-cs"/>
                        </a:rPr>
                        <a:t> do </a:t>
                      </a:r>
                      <a:r>
                        <a:rPr lang="en-US" sz="1800" kern="1200" dirty="0" err="1" smtClean="0">
                          <a:solidFill>
                            <a:schemeClr val="dk1"/>
                          </a:solidFill>
                          <a:effectLst/>
                          <a:latin typeface="+mn-lt"/>
                          <a:ea typeface="+mn-ea"/>
                          <a:cs typeface="+mn-cs"/>
                        </a:rPr>
                        <a:t>clima</a:t>
                      </a:r>
                      <a:r>
                        <a:rPr lang="en-US" sz="1800" kern="1200" dirty="0" smtClean="0">
                          <a:solidFill>
                            <a:schemeClr val="dk1"/>
                          </a:solidFill>
                          <a:effectLst/>
                          <a:latin typeface="+mn-lt"/>
                          <a:ea typeface="+mn-ea"/>
                          <a:cs typeface="+mn-cs"/>
                        </a:rPr>
                        <a:t> e </a:t>
                      </a:r>
                      <a:r>
                        <a:rPr lang="en-US" sz="1800" kern="1200" dirty="0" err="1" smtClean="0">
                          <a:solidFill>
                            <a:schemeClr val="dk1"/>
                          </a:solidFill>
                          <a:effectLst/>
                          <a:latin typeface="+mn-lt"/>
                          <a:ea typeface="+mn-ea"/>
                          <a:cs typeface="+mn-cs"/>
                        </a:rPr>
                        <a:t>alertas</a:t>
                      </a:r>
                      <a:r>
                        <a:rPr lang="en-US" sz="1800" kern="1200" dirty="0" smtClean="0">
                          <a:solidFill>
                            <a:schemeClr val="dk1"/>
                          </a:solidFill>
                          <a:effectLst/>
                          <a:latin typeface="+mn-lt"/>
                          <a:ea typeface="+mn-ea"/>
                          <a:cs typeface="+mn-cs"/>
                        </a:rPr>
                        <a:t> de </a:t>
                      </a:r>
                      <a:r>
                        <a:rPr lang="en-US" sz="1800" kern="1200" dirty="0" err="1" smtClean="0">
                          <a:solidFill>
                            <a:schemeClr val="dk1"/>
                          </a:solidFill>
                          <a:effectLst/>
                          <a:latin typeface="+mn-lt"/>
                          <a:ea typeface="+mn-ea"/>
                          <a:cs typeface="+mn-cs"/>
                        </a:rPr>
                        <a:t>risco</a:t>
                      </a:r>
                      <a:r>
                        <a:rPr lang="en-US" sz="1800" kern="1200" dirty="0" smtClean="0">
                          <a:solidFill>
                            <a:schemeClr val="dk1"/>
                          </a:solidFill>
                          <a:effectLst/>
                          <a:latin typeface="+mn-lt"/>
                          <a:ea typeface="+mn-ea"/>
                          <a:cs typeface="+mn-cs"/>
                        </a:rPr>
                        <a:t>.</a:t>
                      </a:r>
                      <a:endParaRPr lang="pt-BR" sz="1800" b="1" kern="1200" dirty="0">
                        <a:solidFill>
                          <a:schemeClr val="lt1"/>
                        </a:solidFill>
                        <a:effectLst/>
                        <a:latin typeface="+mn-lt"/>
                        <a:ea typeface="+mn-ea"/>
                        <a:cs typeface="+mn-cs"/>
                      </a:endParaRPr>
                    </a:p>
                  </a:txBody>
                  <a:tcPr marL="91451" marR="91451" marT="45715" marB="4571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566882316"/>
                  </a:ext>
                </a:extLst>
              </a:tr>
              <a:tr h="640292">
                <a:tc>
                  <a:txBody>
                    <a:bodyPr/>
                    <a:lstStyle/>
                    <a:p>
                      <a:pPr algn="ctr"/>
                      <a:r>
                        <a:rPr lang="en-US" sz="1800" kern="1200" dirty="0" err="1" smtClean="0">
                          <a:solidFill>
                            <a:schemeClr val="dk1"/>
                          </a:solidFill>
                          <a:effectLst/>
                          <a:latin typeface="+mn-lt"/>
                          <a:ea typeface="+mn-ea"/>
                          <a:cs typeface="+mn-cs"/>
                        </a:rPr>
                        <a:t>Administrador</a:t>
                      </a:r>
                      <a:r>
                        <a:rPr lang="en-US" sz="1800" kern="1200" dirty="0" smtClean="0">
                          <a:solidFill>
                            <a:schemeClr val="dk1"/>
                          </a:solidFill>
                          <a:effectLst/>
                          <a:latin typeface="+mn-lt"/>
                          <a:ea typeface="+mn-ea"/>
                          <a:cs typeface="+mn-cs"/>
                        </a:rPr>
                        <a:t> de PCD’s</a:t>
                      </a:r>
                      <a:endParaRPr lang="pt-BR" sz="1800" b="1" kern="1200" dirty="0">
                        <a:solidFill>
                          <a:schemeClr val="dk1"/>
                        </a:solidFill>
                        <a:effectLst/>
                        <a:latin typeface="+mn-lt"/>
                        <a:ea typeface="+mn-ea"/>
                        <a:cs typeface="+mn-cs"/>
                      </a:endParaRPr>
                    </a:p>
                  </a:txBody>
                  <a:tcPr marL="91451" marR="91451" marT="45715" marB="4571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nSpc>
                          <a:spcPts val="1200"/>
                        </a:lnSpc>
                        <a:spcAft>
                          <a:spcPts val="0"/>
                        </a:spcAft>
                      </a:pPr>
                      <a:endParaRPr lang="pt-BR" sz="1800" kern="1200" dirty="0" smtClean="0">
                        <a:solidFill>
                          <a:schemeClr val="dk1"/>
                        </a:solidFill>
                        <a:effectLst/>
                        <a:latin typeface="+mn-lt"/>
                        <a:ea typeface="+mn-ea"/>
                        <a:cs typeface="+mn-cs"/>
                      </a:endParaRPr>
                    </a:p>
                    <a:p>
                      <a:pPr>
                        <a:lnSpc>
                          <a:spcPts val="1200"/>
                        </a:lnSpc>
                        <a:spcAft>
                          <a:spcPts val="0"/>
                        </a:spcAft>
                      </a:pPr>
                      <a:r>
                        <a:rPr lang="pt-BR" sz="1800" kern="1200" dirty="0" smtClean="0">
                          <a:solidFill>
                            <a:schemeClr val="dk1"/>
                          </a:solidFill>
                          <a:effectLst/>
                          <a:latin typeface="+mn-lt"/>
                          <a:ea typeface="+mn-ea"/>
                          <a:cs typeface="+mn-cs"/>
                        </a:rPr>
                        <a:t>Responsável </a:t>
                      </a:r>
                      <a:r>
                        <a:rPr lang="pt-BR" sz="1800" kern="1200" dirty="0">
                          <a:solidFill>
                            <a:schemeClr val="dk1"/>
                          </a:solidFill>
                          <a:effectLst/>
                          <a:latin typeface="+mn-lt"/>
                          <a:ea typeface="+mn-ea"/>
                          <a:cs typeface="+mn-cs"/>
                        </a:rPr>
                        <a:t>por gerir as plataformas de colheta de dados.</a:t>
                      </a:r>
                    </a:p>
                  </a:txBody>
                  <a:tcPr marL="68589" marR="68589"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lvl="0" algn="l"/>
                      <a:r>
                        <a:rPr lang="en-US" sz="1800" kern="1200" dirty="0" err="1" smtClean="0">
                          <a:solidFill>
                            <a:schemeClr val="dk1"/>
                          </a:solidFill>
                          <a:effectLst/>
                          <a:latin typeface="+mn-lt"/>
                          <a:ea typeface="+mn-ea"/>
                          <a:cs typeface="+mn-cs"/>
                        </a:rPr>
                        <a:t>Analisar</a:t>
                      </a:r>
                      <a:r>
                        <a:rPr lang="en-US" sz="1800" kern="1200" dirty="0" smtClean="0">
                          <a:solidFill>
                            <a:schemeClr val="dk1"/>
                          </a:solidFill>
                          <a:effectLst/>
                          <a:latin typeface="+mn-lt"/>
                          <a:ea typeface="+mn-ea"/>
                          <a:cs typeface="+mn-cs"/>
                        </a:rPr>
                        <a:t> dados.</a:t>
                      </a:r>
                      <a:endParaRPr lang="pt-BR" sz="1800" b="1" kern="1200" dirty="0">
                        <a:solidFill>
                          <a:schemeClr val="lt1"/>
                        </a:solidFill>
                        <a:effectLst/>
                        <a:latin typeface="+mn-lt"/>
                        <a:ea typeface="+mn-ea"/>
                        <a:cs typeface="+mn-cs"/>
                      </a:endParaRPr>
                    </a:p>
                  </a:txBody>
                  <a:tcPr marL="91451" marR="91451" marT="45715" marB="4571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796513685"/>
                  </a:ext>
                </a:extLst>
              </a:tr>
            </a:tbl>
          </a:graphicData>
        </a:graphic>
      </p:graphicFrame>
    </p:spTree>
    <p:extLst>
      <p:ext uri="{BB962C8B-B14F-4D97-AF65-F5344CB8AC3E}">
        <p14:creationId xmlns:p14="http://schemas.microsoft.com/office/powerpoint/2010/main" val="5806017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20483"/>
                                        </p:tgtEl>
                                        <p:attrNameLst>
                                          <p:attrName>r</p:attrName>
                                        </p:attrNameLst>
                                      </p:cBhvr>
                                    </p:animRot>
                                    <p:animRot by="-240000">
                                      <p:cBhvr>
                                        <p:cTn id="7" dur="200" fill="hold">
                                          <p:stCondLst>
                                            <p:cond delay="200"/>
                                          </p:stCondLst>
                                        </p:cTn>
                                        <p:tgtEl>
                                          <p:spTgt spid="20483"/>
                                        </p:tgtEl>
                                        <p:attrNameLst>
                                          <p:attrName>r</p:attrName>
                                        </p:attrNameLst>
                                      </p:cBhvr>
                                    </p:animRot>
                                    <p:animRot by="240000">
                                      <p:cBhvr>
                                        <p:cTn id="8" dur="200" fill="hold">
                                          <p:stCondLst>
                                            <p:cond delay="400"/>
                                          </p:stCondLst>
                                        </p:cTn>
                                        <p:tgtEl>
                                          <p:spTgt spid="20483"/>
                                        </p:tgtEl>
                                        <p:attrNameLst>
                                          <p:attrName>r</p:attrName>
                                        </p:attrNameLst>
                                      </p:cBhvr>
                                    </p:animRot>
                                    <p:animRot by="-240000">
                                      <p:cBhvr>
                                        <p:cTn id="9" dur="200" fill="hold">
                                          <p:stCondLst>
                                            <p:cond delay="600"/>
                                          </p:stCondLst>
                                        </p:cTn>
                                        <p:tgtEl>
                                          <p:spTgt spid="20483"/>
                                        </p:tgtEl>
                                        <p:attrNameLst>
                                          <p:attrName>r</p:attrName>
                                        </p:attrNameLst>
                                      </p:cBhvr>
                                    </p:animRot>
                                    <p:animRot by="120000">
                                      <p:cBhvr>
                                        <p:cTn id="10" dur="200" fill="hold">
                                          <p:stCondLst>
                                            <p:cond delay="800"/>
                                          </p:stCondLst>
                                        </p:cTn>
                                        <p:tgtEl>
                                          <p:spTgt spid="2048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ítulo 1"/>
          <p:cNvSpPr>
            <a:spLocks noGrp="1" noChangeArrowheads="1"/>
          </p:cNvSpPr>
          <p:nvPr>
            <p:ph type="title" idx="4294967295"/>
          </p:nvPr>
        </p:nvSpPr>
        <p:spPr/>
        <p:txBody>
          <a:bodyPr/>
          <a:lstStyle/>
          <a:p>
            <a:pPr eaLnBrk="1" hangingPunct="1"/>
            <a:r>
              <a:rPr lang="pt-BR" altLang="zh-CN" sz="4000" smtClean="0"/>
              <a:t>Documento de Visão - Identificação dos Stakehoders</a:t>
            </a:r>
          </a:p>
        </p:txBody>
      </p:sp>
      <p:pic>
        <p:nvPicPr>
          <p:cNvPr id="20483" name="Imagem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47450" y="69850"/>
            <a:ext cx="800100"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28" name="Marcador de Posição de Conteúdo 4"/>
          <p:cNvSpPr>
            <a:spLocks noGrp="1" noChangeArrowheads="1"/>
          </p:cNvSpPr>
          <p:nvPr>
            <p:ph idx="4294967295"/>
          </p:nvPr>
        </p:nvSpPr>
        <p:spPr/>
        <p:txBody>
          <a:bodyPr/>
          <a:lstStyle/>
          <a:p>
            <a:pPr marL="0" indent="0" eaLnBrk="1" hangingPunct="1"/>
            <a:endParaRPr lang="pt-BR" altLang="zh-CN" smtClean="0"/>
          </a:p>
          <a:p>
            <a:pPr marL="0" indent="0" eaLnBrk="1" hangingPunct="1">
              <a:buFont typeface="Arial" panose="020B0604020202020204" pitchFamily="34" charset="0"/>
              <a:buNone/>
            </a:pPr>
            <a:endParaRPr lang="pt-BR" altLang="zh-CN" smtClean="0"/>
          </a:p>
        </p:txBody>
      </p:sp>
      <p:graphicFrame>
        <p:nvGraphicFramePr>
          <p:cNvPr id="2" name="Tabela 1"/>
          <p:cNvGraphicFramePr>
            <a:graphicFrameLocks noGrp="1"/>
          </p:cNvGraphicFramePr>
          <p:nvPr/>
        </p:nvGraphicFramePr>
        <p:xfrm>
          <a:off x="1500188" y="2106613"/>
          <a:ext cx="8118475" cy="2462212"/>
        </p:xfrm>
        <a:graphic>
          <a:graphicData uri="http://schemas.openxmlformats.org/drawingml/2006/table">
            <a:tbl>
              <a:tblPr firstRow="1" bandRow="1">
                <a:tableStyleId>{5C22544A-7EE6-4342-B048-85BDC9FD1C3A}</a:tableStyleId>
              </a:tblPr>
              <a:tblGrid>
                <a:gridCol w="2706158">
                  <a:extLst>
                    <a:ext uri="{9D8B030D-6E8A-4147-A177-3AD203B41FA5}">
                      <a16:colId xmlns:a16="http://schemas.microsoft.com/office/drawing/2014/main" val="4048539955"/>
                    </a:ext>
                  </a:extLst>
                </a:gridCol>
                <a:gridCol w="2706159">
                  <a:extLst>
                    <a:ext uri="{9D8B030D-6E8A-4147-A177-3AD203B41FA5}">
                      <a16:colId xmlns:a16="http://schemas.microsoft.com/office/drawing/2014/main" val="3786123576"/>
                    </a:ext>
                  </a:extLst>
                </a:gridCol>
                <a:gridCol w="2706158">
                  <a:extLst>
                    <a:ext uri="{9D8B030D-6E8A-4147-A177-3AD203B41FA5}">
                      <a16:colId xmlns:a16="http://schemas.microsoft.com/office/drawing/2014/main" val="4197694689"/>
                    </a:ext>
                  </a:extLst>
                </a:gridCol>
              </a:tblGrid>
              <a:tr h="424760">
                <a:tc>
                  <a:txBody>
                    <a:bodyPr/>
                    <a:lstStyle/>
                    <a:p>
                      <a:pPr lvl="0" algn="ctr"/>
                      <a:r>
                        <a:rPr lang="pt-BR" sz="1800" b="1" kern="1200" dirty="0" smtClean="0">
                          <a:solidFill>
                            <a:schemeClr val="lt1"/>
                          </a:solidFill>
                          <a:effectLst/>
                          <a:latin typeface="+mn-lt"/>
                          <a:ea typeface="+mn-ea"/>
                          <a:cs typeface="+mn-cs"/>
                        </a:rPr>
                        <a:t>Nome</a:t>
                      </a:r>
                      <a:endParaRPr lang="pt-BR" sz="1800" b="1" kern="1200" dirty="0">
                        <a:solidFill>
                          <a:schemeClr val="lt1"/>
                        </a:solidFill>
                        <a:effectLst/>
                        <a:latin typeface="+mn-lt"/>
                        <a:ea typeface="+mn-ea"/>
                        <a:cs typeface="+mn-cs"/>
                      </a:endParaRPr>
                    </a:p>
                  </a:txBody>
                  <a:tcPr marL="91451" marR="91451" marT="45702" marB="457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1D2843"/>
                    </a:solidFill>
                  </a:tcPr>
                </a:tc>
                <a:tc>
                  <a:txBody>
                    <a:bodyPr/>
                    <a:lstStyle/>
                    <a:p>
                      <a:pPr lvl="0" algn="ctr"/>
                      <a:r>
                        <a:rPr lang="pt-BR" sz="1800" b="1" kern="1200" dirty="0" smtClean="0">
                          <a:solidFill>
                            <a:schemeClr val="lt1"/>
                          </a:solidFill>
                          <a:effectLst/>
                          <a:latin typeface="+mn-lt"/>
                          <a:ea typeface="+mn-ea"/>
                          <a:cs typeface="+mn-cs"/>
                        </a:rPr>
                        <a:t>Descrição</a:t>
                      </a:r>
                      <a:endParaRPr lang="pt-BR" sz="1800" b="1" kern="1200" dirty="0">
                        <a:solidFill>
                          <a:schemeClr val="lt1"/>
                        </a:solidFill>
                        <a:effectLst/>
                        <a:latin typeface="+mn-lt"/>
                        <a:ea typeface="+mn-ea"/>
                        <a:cs typeface="+mn-cs"/>
                      </a:endParaRPr>
                    </a:p>
                  </a:txBody>
                  <a:tcPr marL="91451" marR="91451" marT="45702" marB="457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1D2843"/>
                    </a:solidFill>
                  </a:tcPr>
                </a:tc>
                <a:tc>
                  <a:txBody>
                    <a:bodyPr/>
                    <a:lstStyle/>
                    <a:p>
                      <a:pPr lvl="0" algn="ctr"/>
                      <a:r>
                        <a:rPr lang="pt-BR" sz="1800" b="1" kern="1200" dirty="0" smtClean="0">
                          <a:solidFill>
                            <a:schemeClr val="lt1"/>
                          </a:solidFill>
                          <a:effectLst/>
                          <a:latin typeface="+mn-lt"/>
                          <a:ea typeface="+mn-ea"/>
                          <a:cs typeface="+mn-cs"/>
                        </a:rPr>
                        <a:t>Responsabilidade</a:t>
                      </a:r>
                      <a:endParaRPr lang="pt-BR" sz="1800" b="1" kern="1200" dirty="0">
                        <a:solidFill>
                          <a:schemeClr val="lt1"/>
                        </a:solidFill>
                        <a:effectLst/>
                        <a:latin typeface="+mn-lt"/>
                        <a:ea typeface="+mn-ea"/>
                        <a:cs typeface="+mn-cs"/>
                      </a:endParaRPr>
                    </a:p>
                  </a:txBody>
                  <a:tcPr marL="91451" marR="91451" marT="45702" marB="457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1D2843"/>
                    </a:solidFill>
                  </a:tcPr>
                </a:tc>
                <a:extLst>
                  <a:ext uri="{0D108BD9-81ED-4DB2-BD59-A6C34878D82A}">
                    <a16:rowId xmlns:a16="http://schemas.microsoft.com/office/drawing/2014/main" val="1552245594"/>
                  </a:ext>
                </a:extLst>
              </a:tr>
              <a:tr h="1061981">
                <a:tc>
                  <a:txBody>
                    <a:bodyPr/>
                    <a:lstStyle/>
                    <a:p>
                      <a:pPr algn="ctr"/>
                      <a:r>
                        <a:rPr lang="en-US" sz="1800" kern="1200" dirty="0" err="1" smtClean="0">
                          <a:solidFill>
                            <a:schemeClr val="dk1"/>
                          </a:solidFill>
                          <a:effectLst/>
                          <a:latin typeface="+mn-lt"/>
                          <a:ea typeface="+mn-ea"/>
                          <a:cs typeface="+mn-cs"/>
                        </a:rPr>
                        <a:t>Usuários</a:t>
                      </a:r>
                      <a:r>
                        <a:rPr lang="en-US" sz="1800" kern="1200" dirty="0" smtClean="0">
                          <a:solidFill>
                            <a:schemeClr val="dk1"/>
                          </a:solidFill>
                          <a:effectLst/>
                          <a:latin typeface="+mn-lt"/>
                          <a:ea typeface="+mn-ea"/>
                          <a:cs typeface="+mn-cs"/>
                        </a:rPr>
                        <a:t> </a:t>
                      </a:r>
                      <a:r>
                        <a:rPr lang="en-US" sz="1800" kern="1200" dirty="0" err="1" smtClean="0">
                          <a:solidFill>
                            <a:schemeClr val="dk1"/>
                          </a:solidFill>
                          <a:effectLst/>
                          <a:latin typeface="+mn-lt"/>
                          <a:ea typeface="+mn-ea"/>
                          <a:cs typeface="+mn-cs"/>
                        </a:rPr>
                        <a:t>cadastrados</a:t>
                      </a:r>
                      <a:endParaRPr lang="pt-BR" sz="1800" b="1" kern="1200" dirty="0">
                        <a:solidFill>
                          <a:schemeClr val="dk1"/>
                        </a:solidFill>
                        <a:effectLst/>
                        <a:latin typeface="+mn-lt"/>
                        <a:ea typeface="+mn-ea"/>
                        <a:cs typeface="+mn-cs"/>
                      </a:endParaRPr>
                    </a:p>
                  </a:txBody>
                  <a:tcPr marL="91451" marR="91451" marT="45702" marB="457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nSpc>
                          <a:spcPts val="1200"/>
                        </a:lnSpc>
                        <a:spcAft>
                          <a:spcPts val="0"/>
                        </a:spcAft>
                      </a:pPr>
                      <a:endParaRPr lang="pt-BR" sz="1800" kern="1200" dirty="0" smtClean="0">
                        <a:solidFill>
                          <a:schemeClr val="dk1"/>
                        </a:solidFill>
                        <a:effectLst/>
                        <a:latin typeface="+mn-lt"/>
                        <a:ea typeface="+mn-ea"/>
                        <a:cs typeface="+mn-cs"/>
                      </a:endParaRPr>
                    </a:p>
                    <a:p>
                      <a:pPr>
                        <a:lnSpc>
                          <a:spcPts val="1200"/>
                        </a:lnSpc>
                        <a:spcAft>
                          <a:spcPts val="0"/>
                        </a:spcAft>
                      </a:pPr>
                      <a:r>
                        <a:rPr lang="pt-BR" sz="1800" kern="1200" dirty="0" smtClean="0">
                          <a:solidFill>
                            <a:schemeClr val="dk1"/>
                          </a:solidFill>
                          <a:effectLst/>
                          <a:latin typeface="+mn-lt"/>
                          <a:ea typeface="+mn-ea"/>
                          <a:cs typeface="+mn-cs"/>
                        </a:rPr>
                        <a:t>Toda a população comum.</a:t>
                      </a:r>
                      <a:r>
                        <a:rPr lang="pt-BR" sz="1800" kern="1200" dirty="0">
                          <a:solidFill>
                            <a:schemeClr val="dk1"/>
                          </a:solidFill>
                          <a:effectLst/>
                          <a:latin typeface="+mn-lt"/>
                          <a:ea typeface="+mn-ea"/>
                          <a:cs typeface="+mn-cs"/>
                        </a:rPr>
                        <a:t> </a:t>
                      </a:r>
                    </a:p>
                  </a:txBody>
                  <a:tcPr marL="68589" marR="68589"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lvl="0" algn="l"/>
                      <a:r>
                        <a:rPr lang="en-US" sz="1800" kern="1200" dirty="0" err="1" smtClean="0">
                          <a:solidFill>
                            <a:schemeClr val="dk1"/>
                          </a:solidFill>
                          <a:effectLst/>
                          <a:latin typeface="+mn-lt"/>
                          <a:ea typeface="+mn-ea"/>
                          <a:cs typeface="+mn-cs"/>
                        </a:rPr>
                        <a:t>Buscar</a:t>
                      </a:r>
                      <a:r>
                        <a:rPr lang="en-US" sz="1800" kern="1200" dirty="0" smtClean="0">
                          <a:solidFill>
                            <a:schemeClr val="dk1"/>
                          </a:solidFill>
                          <a:effectLst/>
                          <a:latin typeface="+mn-lt"/>
                          <a:ea typeface="+mn-ea"/>
                          <a:cs typeface="+mn-cs"/>
                        </a:rPr>
                        <a:t> </a:t>
                      </a:r>
                      <a:r>
                        <a:rPr lang="en-US" sz="1800" kern="1200" dirty="0" err="1" smtClean="0">
                          <a:solidFill>
                            <a:schemeClr val="dk1"/>
                          </a:solidFill>
                          <a:effectLst/>
                          <a:latin typeface="+mn-lt"/>
                          <a:ea typeface="+mn-ea"/>
                          <a:cs typeface="+mn-cs"/>
                        </a:rPr>
                        <a:t>informações</a:t>
                      </a:r>
                      <a:r>
                        <a:rPr lang="en-US" sz="1800" kern="1200" dirty="0" smtClean="0">
                          <a:solidFill>
                            <a:schemeClr val="dk1"/>
                          </a:solidFill>
                          <a:effectLst/>
                          <a:latin typeface="+mn-lt"/>
                          <a:ea typeface="+mn-ea"/>
                          <a:cs typeface="+mn-cs"/>
                        </a:rPr>
                        <a:t> </a:t>
                      </a:r>
                      <a:r>
                        <a:rPr lang="en-US" sz="1800" kern="1200" dirty="0" err="1" smtClean="0">
                          <a:solidFill>
                            <a:schemeClr val="dk1"/>
                          </a:solidFill>
                          <a:effectLst/>
                          <a:latin typeface="+mn-lt"/>
                          <a:ea typeface="+mn-ea"/>
                          <a:cs typeface="+mn-cs"/>
                        </a:rPr>
                        <a:t>sobre</a:t>
                      </a:r>
                      <a:r>
                        <a:rPr lang="en-US" sz="1800" kern="1200" dirty="0" smtClean="0">
                          <a:solidFill>
                            <a:schemeClr val="dk1"/>
                          </a:solidFill>
                          <a:effectLst/>
                          <a:latin typeface="+mn-lt"/>
                          <a:ea typeface="+mn-ea"/>
                          <a:cs typeface="+mn-cs"/>
                        </a:rPr>
                        <a:t> </a:t>
                      </a:r>
                      <a:r>
                        <a:rPr lang="en-US" sz="1800" kern="1200" dirty="0" err="1" smtClean="0">
                          <a:solidFill>
                            <a:schemeClr val="dk1"/>
                          </a:solidFill>
                          <a:effectLst/>
                          <a:latin typeface="+mn-lt"/>
                          <a:ea typeface="+mn-ea"/>
                          <a:cs typeface="+mn-cs"/>
                        </a:rPr>
                        <a:t>condicoes</a:t>
                      </a:r>
                      <a:r>
                        <a:rPr lang="en-US" sz="1800" kern="1200" dirty="0" smtClean="0">
                          <a:solidFill>
                            <a:schemeClr val="dk1"/>
                          </a:solidFill>
                          <a:effectLst/>
                          <a:latin typeface="+mn-lt"/>
                          <a:ea typeface="+mn-ea"/>
                          <a:cs typeface="+mn-cs"/>
                        </a:rPr>
                        <a:t> do </a:t>
                      </a:r>
                      <a:r>
                        <a:rPr lang="en-US" sz="1800" kern="1200" dirty="0" err="1" smtClean="0">
                          <a:solidFill>
                            <a:schemeClr val="dk1"/>
                          </a:solidFill>
                          <a:effectLst/>
                          <a:latin typeface="+mn-lt"/>
                          <a:ea typeface="+mn-ea"/>
                          <a:cs typeface="+mn-cs"/>
                        </a:rPr>
                        <a:t>clima</a:t>
                      </a:r>
                      <a:r>
                        <a:rPr lang="en-US" sz="1800" kern="1200" dirty="0" smtClean="0">
                          <a:solidFill>
                            <a:schemeClr val="dk1"/>
                          </a:solidFill>
                          <a:effectLst/>
                          <a:latin typeface="+mn-lt"/>
                          <a:ea typeface="+mn-ea"/>
                          <a:cs typeface="+mn-cs"/>
                        </a:rPr>
                        <a:t> e </a:t>
                      </a:r>
                      <a:r>
                        <a:rPr lang="en-US" sz="1800" kern="1200" dirty="0" err="1" smtClean="0">
                          <a:solidFill>
                            <a:schemeClr val="dk1"/>
                          </a:solidFill>
                          <a:effectLst/>
                          <a:latin typeface="+mn-lt"/>
                          <a:ea typeface="+mn-ea"/>
                          <a:cs typeface="+mn-cs"/>
                        </a:rPr>
                        <a:t>alertas</a:t>
                      </a:r>
                      <a:r>
                        <a:rPr lang="en-US" sz="1800" kern="1200" dirty="0" smtClean="0">
                          <a:solidFill>
                            <a:schemeClr val="dk1"/>
                          </a:solidFill>
                          <a:effectLst/>
                          <a:latin typeface="+mn-lt"/>
                          <a:ea typeface="+mn-ea"/>
                          <a:cs typeface="+mn-cs"/>
                        </a:rPr>
                        <a:t> de </a:t>
                      </a:r>
                      <a:r>
                        <a:rPr lang="en-US" sz="1800" kern="1200" dirty="0" err="1" smtClean="0">
                          <a:solidFill>
                            <a:schemeClr val="dk1"/>
                          </a:solidFill>
                          <a:effectLst/>
                          <a:latin typeface="+mn-lt"/>
                          <a:ea typeface="+mn-ea"/>
                          <a:cs typeface="+mn-cs"/>
                        </a:rPr>
                        <a:t>risco</a:t>
                      </a:r>
                      <a:r>
                        <a:rPr lang="en-US" sz="1800" kern="1200" dirty="0" smtClean="0">
                          <a:solidFill>
                            <a:schemeClr val="dk1"/>
                          </a:solidFill>
                          <a:effectLst/>
                          <a:latin typeface="+mn-lt"/>
                          <a:ea typeface="+mn-ea"/>
                          <a:cs typeface="+mn-cs"/>
                        </a:rPr>
                        <a:t>.</a:t>
                      </a:r>
                      <a:endParaRPr lang="pt-BR" sz="1800" b="1" kern="1200" dirty="0">
                        <a:solidFill>
                          <a:schemeClr val="lt1"/>
                        </a:solidFill>
                        <a:effectLst/>
                        <a:latin typeface="+mn-lt"/>
                        <a:ea typeface="+mn-ea"/>
                        <a:cs typeface="+mn-cs"/>
                      </a:endParaRPr>
                    </a:p>
                  </a:txBody>
                  <a:tcPr marL="91451" marR="91451" marT="45702" marB="457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566882316"/>
                  </a:ext>
                </a:extLst>
              </a:tr>
              <a:tr h="975471">
                <a:tc>
                  <a:txBody>
                    <a:bodyPr/>
                    <a:lstStyle/>
                    <a:p>
                      <a:pPr algn="ctr"/>
                      <a:r>
                        <a:rPr lang="en-US" sz="1800" kern="1200" dirty="0" err="1" smtClean="0">
                          <a:solidFill>
                            <a:schemeClr val="dk1"/>
                          </a:solidFill>
                          <a:effectLst/>
                          <a:latin typeface="+mn-lt"/>
                          <a:ea typeface="+mn-ea"/>
                          <a:cs typeface="+mn-cs"/>
                        </a:rPr>
                        <a:t>Administrador</a:t>
                      </a:r>
                      <a:r>
                        <a:rPr lang="en-US" sz="1800" kern="1200" dirty="0" smtClean="0">
                          <a:solidFill>
                            <a:schemeClr val="dk1"/>
                          </a:solidFill>
                          <a:effectLst/>
                          <a:latin typeface="+mn-lt"/>
                          <a:ea typeface="+mn-ea"/>
                          <a:cs typeface="+mn-cs"/>
                        </a:rPr>
                        <a:t> de PCD’s</a:t>
                      </a:r>
                      <a:endParaRPr lang="pt-BR" sz="1800" b="1" kern="1200" dirty="0">
                        <a:solidFill>
                          <a:schemeClr val="dk1"/>
                        </a:solidFill>
                        <a:effectLst/>
                        <a:latin typeface="+mn-lt"/>
                        <a:ea typeface="+mn-ea"/>
                        <a:cs typeface="+mn-cs"/>
                      </a:endParaRPr>
                    </a:p>
                  </a:txBody>
                  <a:tcPr marL="91451" marR="91451" marT="45702" marB="457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nSpc>
                          <a:spcPts val="1200"/>
                        </a:lnSpc>
                        <a:spcAft>
                          <a:spcPts val="0"/>
                        </a:spcAft>
                      </a:pPr>
                      <a:endParaRPr lang="pt-BR" sz="1800" kern="1200" dirty="0" smtClean="0">
                        <a:solidFill>
                          <a:schemeClr val="dk1"/>
                        </a:solidFill>
                        <a:effectLst/>
                        <a:latin typeface="+mn-lt"/>
                        <a:ea typeface="+mn-ea"/>
                        <a:cs typeface="+mn-cs"/>
                      </a:endParaRPr>
                    </a:p>
                    <a:p>
                      <a:pPr>
                        <a:lnSpc>
                          <a:spcPct val="100000"/>
                        </a:lnSpc>
                        <a:spcAft>
                          <a:spcPts val="0"/>
                        </a:spcAft>
                      </a:pPr>
                      <a:r>
                        <a:rPr lang="pt-BR" sz="1800" kern="1200" dirty="0" smtClean="0">
                          <a:solidFill>
                            <a:schemeClr val="dk1"/>
                          </a:solidFill>
                          <a:effectLst/>
                          <a:latin typeface="+mn-lt"/>
                          <a:ea typeface="+mn-ea"/>
                          <a:cs typeface="+mn-cs"/>
                        </a:rPr>
                        <a:t>Responsável </a:t>
                      </a:r>
                      <a:r>
                        <a:rPr lang="pt-BR" sz="1800" kern="1200" dirty="0">
                          <a:solidFill>
                            <a:schemeClr val="dk1"/>
                          </a:solidFill>
                          <a:effectLst/>
                          <a:latin typeface="+mn-lt"/>
                          <a:ea typeface="+mn-ea"/>
                          <a:cs typeface="+mn-cs"/>
                        </a:rPr>
                        <a:t>por gerir as plataformas de colheta de dados.</a:t>
                      </a:r>
                    </a:p>
                  </a:txBody>
                  <a:tcPr marL="68589" marR="68589"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lvl="0" algn="l"/>
                      <a:r>
                        <a:rPr lang="en-US" sz="1800" kern="1200" dirty="0" err="1" smtClean="0">
                          <a:solidFill>
                            <a:schemeClr val="dk1"/>
                          </a:solidFill>
                          <a:effectLst/>
                          <a:latin typeface="+mn-lt"/>
                          <a:ea typeface="+mn-ea"/>
                          <a:cs typeface="+mn-cs"/>
                        </a:rPr>
                        <a:t>Analisar</a:t>
                      </a:r>
                      <a:r>
                        <a:rPr lang="en-US" sz="1800" kern="1200" dirty="0" smtClean="0">
                          <a:solidFill>
                            <a:schemeClr val="dk1"/>
                          </a:solidFill>
                          <a:effectLst/>
                          <a:latin typeface="+mn-lt"/>
                          <a:ea typeface="+mn-ea"/>
                          <a:cs typeface="+mn-cs"/>
                        </a:rPr>
                        <a:t> dados.</a:t>
                      </a:r>
                      <a:endParaRPr lang="pt-BR" sz="1800" b="1" kern="1200" dirty="0">
                        <a:solidFill>
                          <a:schemeClr val="lt1"/>
                        </a:solidFill>
                        <a:effectLst/>
                        <a:latin typeface="+mn-lt"/>
                        <a:ea typeface="+mn-ea"/>
                        <a:cs typeface="+mn-cs"/>
                      </a:endParaRPr>
                    </a:p>
                  </a:txBody>
                  <a:tcPr marL="91451" marR="91451" marT="45702" marB="457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796513685"/>
                  </a:ext>
                </a:extLst>
              </a:tr>
            </a:tbl>
          </a:graphicData>
        </a:graphic>
      </p:graphicFrame>
    </p:spTree>
    <p:extLst>
      <p:ext uri="{BB962C8B-B14F-4D97-AF65-F5344CB8AC3E}">
        <p14:creationId xmlns:p14="http://schemas.microsoft.com/office/powerpoint/2010/main" val="209035416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20483"/>
                                        </p:tgtEl>
                                        <p:attrNameLst>
                                          <p:attrName>r</p:attrName>
                                        </p:attrNameLst>
                                      </p:cBhvr>
                                    </p:animRot>
                                    <p:animRot by="-240000">
                                      <p:cBhvr>
                                        <p:cTn id="7" dur="200" fill="hold">
                                          <p:stCondLst>
                                            <p:cond delay="200"/>
                                          </p:stCondLst>
                                        </p:cTn>
                                        <p:tgtEl>
                                          <p:spTgt spid="20483"/>
                                        </p:tgtEl>
                                        <p:attrNameLst>
                                          <p:attrName>r</p:attrName>
                                        </p:attrNameLst>
                                      </p:cBhvr>
                                    </p:animRot>
                                    <p:animRot by="240000">
                                      <p:cBhvr>
                                        <p:cTn id="8" dur="200" fill="hold">
                                          <p:stCondLst>
                                            <p:cond delay="400"/>
                                          </p:stCondLst>
                                        </p:cTn>
                                        <p:tgtEl>
                                          <p:spTgt spid="20483"/>
                                        </p:tgtEl>
                                        <p:attrNameLst>
                                          <p:attrName>r</p:attrName>
                                        </p:attrNameLst>
                                      </p:cBhvr>
                                    </p:animRot>
                                    <p:animRot by="-240000">
                                      <p:cBhvr>
                                        <p:cTn id="9" dur="200" fill="hold">
                                          <p:stCondLst>
                                            <p:cond delay="600"/>
                                          </p:stCondLst>
                                        </p:cTn>
                                        <p:tgtEl>
                                          <p:spTgt spid="20483"/>
                                        </p:tgtEl>
                                        <p:attrNameLst>
                                          <p:attrName>r</p:attrName>
                                        </p:attrNameLst>
                                      </p:cBhvr>
                                    </p:animRot>
                                    <p:animRot by="120000">
                                      <p:cBhvr>
                                        <p:cTn id="10" dur="200" fill="hold">
                                          <p:stCondLst>
                                            <p:cond delay="800"/>
                                          </p:stCondLst>
                                        </p:cTn>
                                        <p:tgtEl>
                                          <p:spTgt spid="2048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ítulo 1"/>
          <p:cNvSpPr>
            <a:spLocks noGrp="1" noChangeArrowheads="1"/>
          </p:cNvSpPr>
          <p:nvPr>
            <p:ph type="title" idx="4294967295"/>
          </p:nvPr>
        </p:nvSpPr>
        <p:spPr>
          <a:xfrm>
            <a:off x="1165225" y="0"/>
            <a:ext cx="9691688" cy="1325563"/>
          </a:xfrm>
        </p:spPr>
        <p:txBody>
          <a:bodyPr/>
          <a:lstStyle/>
          <a:p>
            <a:pPr eaLnBrk="1" hangingPunct="1"/>
            <a:r>
              <a:rPr lang="pt-BR" altLang="zh-CN" sz="4000" smtClean="0"/>
              <a:t>Documento de Visão – Descrição dos Usuários</a:t>
            </a:r>
          </a:p>
        </p:txBody>
      </p:sp>
      <p:pic>
        <p:nvPicPr>
          <p:cNvPr id="20483" name="Imagem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47450" y="69850"/>
            <a:ext cx="800100"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52" name="Marcador de Posição de Conteúdo 4"/>
          <p:cNvSpPr>
            <a:spLocks noGrp="1" noChangeArrowheads="1"/>
          </p:cNvSpPr>
          <p:nvPr>
            <p:ph idx="4294967295"/>
          </p:nvPr>
        </p:nvSpPr>
        <p:spPr/>
        <p:txBody>
          <a:bodyPr/>
          <a:lstStyle/>
          <a:p>
            <a:pPr marL="0" indent="0" eaLnBrk="1" hangingPunct="1"/>
            <a:endParaRPr lang="pt-BR" altLang="zh-CN" smtClean="0"/>
          </a:p>
          <a:p>
            <a:pPr marL="0" indent="0" eaLnBrk="1" hangingPunct="1">
              <a:buFont typeface="Arial" panose="020B0604020202020204" pitchFamily="34" charset="0"/>
              <a:buNone/>
            </a:pPr>
            <a:endParaRPr lang="pt-BR" altLang="zh-CN" smtClean="0"/>
          </a:p>
        </p:txBody>
      </p:sp>
      <p:graphicFrame>
        <p:nvGraphicFramePr>
          <p:cNvPr id="2" name="Tabela 1"/>
          <p:cNvGraphicFramePr>
            <a:graphicFrameLocks noGrp="1"/>
          </p:cNvGraphicFramePr>
          <p:nvPr/>
        </p:nvGraphicFramePr>
        <p:xfrm>
          <a:off x="1262063" y="1276350"/>
          <a:ext cx="8863010" cy="5456237"/>
        </p:xfrm>
        <a:graphic>
          <a:graphicData uri="http://schemas.openxmlformats.org/drawingml/2006/table">
            <a:tbl>
              <a:tblPr firstRow="1" bandRow="1">
                <a:tableStyleId>{5C22544A-7EE6-4342-B048-85BDC9FD1C3A}</a:tableStyleId>
              </a:tblPr>
              <a:tblGrid>
                <a:gridCol w="1477168">
                  <a:extLst>
                    <a:ext uri="{9D8B030D-6E8A-4147-A177-3AD203B41FA5}">
                      <a16:colId xmlns:a16="http://schemas.microsoft.com/office/drawing/2014/main" val="4048539955"/>
                    </a:ext>
                  </a:extLst>
                </a:gridCol>
                <a:gridCol w="1477170">
                  <a:extLst>
                    <a:ext uri="{9D8B030D-6E8A-4147-A177-3AD203B41FA5}">
                      <a16:colId xmlns:a16="http://schemas.microsoft.com/office/drawing/2014/main" val="3786123576"/>
                    </a:ext>
                  </a:extLst>
                </a:gridCol>
                <a:gridCol w="1616363">
                  <a:extLst>
                    <a:ext uri="{9D8B030D-6E8A-4147-A177-3AD203B41FA5}">
                      <a16:colId xmlns:a16="http://schemas.microsoft.com/office/drawing/2014/main" val="4197694689"/>
                    </a:ext>
                  </a:extLst>
                </a:gridCol>
                <a:gridCol w="1337973">
                  <a:extLst>
                    <a:ext uri="{9D8B030D-6E8A-4147-A177-3AD203B41FA5}">
                      <a16:colId xmlns:a16="http://schemas.microsoft.com/office/drawing/2014/main" val="904360368"/>
                    </a:ext>
                  </a:extLst>
                </a:gridCol>
                <a:gridCol w="1477168">
                  <a:extLst>
                    <a:ext uri="{9D8B030D-6E8A-4147-A177-3AD203B41FA5}">
                      <a16:colId xmlns:a16="http://schemas.microsoft.com/office/drawing/2014/main" val="1844982568"/>
                    </a:ext>
                  </a:extLst>
                </a:gridCol>
                <a:gridCol w="1477168">
                  <a:extLst>
                    <a:ext uri="{9D8B030D-6E8A-4147-A177-3AD203B41FA5}">
                      <a16:colId xmlns:a16="http://schemas.microsoft.com/office/drawing/2014/main" val="4278879583"/>
                    </a:ext>
                  </a:extLst>
                </a:gridCol>
              </a:tblGrid>
              <a:tr h="640117">
                <a:tc>
                  <a:txBody>
                    <a:bodyPr/>
                    <a:lstStyle/>
                    <a:p>
                      <a:pPr lvl="0" algn="ctr">
                        <a:lnSpc>
                          <a:spcPct val="100000"/>
                        </a:lnSpc>
                      </a:pPr>
                      <a:r>
                        <a:rPr lang="pt-BR" sz="1800" b="1" kern="1200" dirty="0" smtClean="0">
                          <a:solidFill>
                            <a:schemeClr val="lt1"/>
                          </a:solidFill>
                          <a:effectLst/>
                          <a:latin typeface="+mn-lt"/>
                          <a:ea typeface="+mn-ea"/>
                          <a:cs typeface="+mn-cs"/>
                        </a:rPr>
                        <a:t>Nome</a:t>
                      </a:r>
                      <a:endParaRPr lang="pt-BR" sz="1800" b="1" kern="1200" dirty="0">
                        <a:solidFill>
                          <a:schemeClr val="lt1"/>
                        </a:solidFill>
                        <a:effectLst/>
                        <a:latin typeface="+mn-lt"/>
                        <a:ea typeface="+mn-ea"/>
                        <a:cs typeface="+mn-cs"/>
                      </a:endParaRPr>
                    </a:p>
                  </a:txBody>
                  <a:tcPr marL="91445" marR="91445" marT="45723" marB="4572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1D2843"/>
                    </a:solidFill>
                  </a:tcPr>
                </a:tc>
                <a:tc>
                  <a:txBody>
                    <a:bodyPr/>
                    <a:lstStyle/>
                    <a:p>
                      <a:pPr lvl="0" algn="ctr">
                        <a:lnSpc>
                          <a:spcPct val="100000"/>
                        </a:lnSpc>
                      </a:pPr>
                      <a:r>
                        <a:rPr lang="pt-BR" sz="1800" b="1" kern="1200" dirty="0" smtClean="0">
                          <a:solidFill>
                            <a:schemeClr val="lt1"/>
                          </a:solidFill>
                          <a:effectLst/>
                          <a:latin typeface="+mn-lt"/>
                          <a:ea typeface="+mn-ea"/>
                          <a:cs typeface="+mn-cs"/>
                        </a:rPr>
                        <a:t>Descrição</a:t>
                      </a:r>
                      <a:endParaRPr lang="pt-BR" sz="1800" b="1" kern="1200" dirty="0">
                        <a:solidFill>
                          <a:schemeClr val="lt1"/>
                        </a:solidFill>
                        <a:effectLst/>
                        <a:latin typeface="+mn-lt"/>
                        <a:ea typeface="+mn-ea"/>
                        <a:cs typeface="+mn-cs"/>
                      </a:endParaRPr>
                    </a:p>
                  </a:txBody>
                  <a:tcPr marL="91445" marR="91445" marT="45723" marB="4572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1D2843"/>
                    </a:solidFill>
                  </a:tcPr>
                </a:tc>
                <a:tc>
                  <a:txBody>
                    <a:bodyPr/>
                    <a:lstStyle/>
                    <a:p>
                      <a:pPr lvl="0" algn="ctr">
                        <a:lnSpc>
                          <a:spcPct val="100000"/>
                        </a:lnSpc>
                      </a:pPr>
                      <a:r>
                        <a:rPr lang="pt-BR" sz="1800" b="1" kern="1200" dirty="0" smtClean="0">
                          <a:solidFill>
                            <a:schemeClr val="lt1"/>
                          </a:solidFill>
                          <a:effectLst/>
                          <a:latin typeface="+mn-lt"/>
                          <a:ea typeface="+mn-ea"/>
                          <a:cs typeface="+mn-cs"/>
                        </a:rPr>
                        <a:t>Envolvido</a:t>
                      </a:r>
                      <a:endParaRPr lang="pt-BR" sz="1800" b="1" kern="1200" dirty="0">
                        <a:solidFill>
                          <a:schemeClr val="lt1"/>
                        </a:solidFill>
                        <a:effectLst/>
                        <a:latin typeface="+mn-lt"/>
                        <a:ea typeface="+mn-ea"/>
                        <a:cs typeface="+mn-cs"/>
                      </a:endParaRPr>
                    </a:p>
                  </a:txBody>
                  <a:tcPr marL="91445" marR="91445" marT="45723" marB="4572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1D2843"/>
                    </a:solidFill>
                  </a:tcPr>
                </a:tc>
                <a:tc>
                  <a:txBody>
                    <a:bodyPr/>
                    <a:lstStyle/>
                    <a:p>
                      <a:pPr lvl="0" algn="ctr">
                        <a:lnSpc>
                          <a:spcPct val="100000"/>
                        </a:lnSpc>
                      </a:pPr>
                      <a:r>
                        <a:rPr lang="pt-BR" sz="1800" b="1" kern="1200" dirty="0" smtClean="0">
                          <a:solidFill>
                            <a:schemeClr val="lt1"/>
                          </a:solidFill>
                          <a:effectLst/>
                          <a:latin typeface="+mn-lt"/>
                          <a:ea typeface="+mn-ea"/>
                          <a:cs typeface="+mn-cs"/>
                        </a:rPr>
                        <a:t>Grau de poder</a:t>
                      </a:r>
                      <a:endParaRPr lang="pt-BR" sz="1800" b="1" kern="1200" dirty="0">
                        <a:solidFill>
                          <a:schemeClr val="lt1"/>
                        </a:solidFill>
                        <a:effectLst/>
                        <a:latin typeface="+mn-lt"/>
                        <a:ea typeface="+mn-ea"/>
                        <a:cs typeface="+mn-cs"/>
                      </a:endParaRPr>
                    </a:p>
                  </a:txBody>
                  <a:tcPr marL="91445" marR="91445" marT="45723" marB="4572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1D2843"/>
                    </a:solidFill>
                  </a:tcPr>
                </a:tc>
                <a:tc>
                  <a:txBody>
                    <a:bodyPr/>
                    <a:lstStyle/>
                    <a:p>
                      <a:pPr lvl="0" algn="ctr">
                        <a:lnSpc>
                          <a:spcPct val="100000"/>
                        </a:lnSpc>
                      </a:pPr>
                      <a:r>
                        <a:rPr lang="pt-BR" sz="1800" b="1" kern="1200" dirty="0" smtClean="0">
                          <a:solidFill>
                            <a:schemeClr val="lt1"/>
                          </a:solidFill>
                          <a:effectLst/>
                          <a:latin typeface="+mn-lt"/>
                          <a:ea typeface="+mn-ea"/>
                          <a:cs typeface="+mn-cs"/>
                        </a:rPr>
                        <a:t>Grau de interesse</a:t>
                      </a:r>
                      <a:endParaRPr lang="pt-BR" sz="1800" b="1" kern="1200" dirty="0">
                        <a:solidFill>
                          <a:schemeClr val="lt1"/>
                        </a:solidFill>
                        <a:effectLst/>
                        <a:latin typeface="+mn-lt"/>
                        <a:ea typeface="+mn-ea"/>
                        <a:cs typeface="+mn-cs"/>
                      </a:endParaRPr>
                    </a:p>
                  </a:txBody>
                  <a:tcPr marL="91445" marR="91445" marT="45723" marB="4572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1D2843"/>
                    </a:solidFill>
                  </a:tcPr>
                </a:tc>
                <a:tc>
                  <a:txBody>
                    <a:bodyPr/>
                    <a:lstStyle/>
                    <a:p>
                      <a:pPr lvl="0" algn="ctr">
                        <a:lnSpc>
                          <a:spcPct val="100000"/>
                        </a:lnSpc>
                      </a:pPr>
                      <a:r>
                        <a:rPr lang="pt-BR" sz="1800" b="1" kern="1200" dirty="0" smtClean="0">
                          <a:solidFill>
                            <a:schemeClr val="lt1"/>
                          </a:solidFill>
                          <a:effectLst/>
                          <a:latin typeface="+mn-lt"/>
                          <a:ea typeface="+mn-ea"/>
                          <a:cs typeface="+mn-cs"/>
                        </a:rPr>
                        <a:t>Função</a:t>
                      </a:r>
                      <a:endParaRPr lang="pt-BR" sz="1800" b="1" kern="1200" dirty="0">
                        <a:solidFill>
                          <a:schemeClr val="lt1"/>
                        </a:solidFill>
                        <a:effectLst/>
                        <a:latin typeface="+mn-lt"/>
                        <a:ea typeface="+mn-ea"/>
                        <a:cs typeface="+mn-cs"/>
                      </a:endParaRPr>
                    </a:p>
                  </a:txBody>
                  <a:tcPr marL="91445" marR="91445" marT="45723" marB="4572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1D2843"/>
                    </a:solidFill>
                  </a:tcPr>
                </a:tc>
                <a:extLst>
                  <a:ext uri="{0D108BD9-81ED-4DB2-BD59-A6C34878D82A}">
                    <a16:rowId xmlns:a16="http://schemas.microsoft.com/office/drawing/2014/main" val="1552245594"/>
                  </a:ext>
                </a:extLst>
              </a:tr>
              <a:tr h="1646016">
                <a:tc>
                  <a:txBody>
                    <a:bodyPr/>
                    <a:lstStyle/>
                    <a:p>
                      <a:pPr algn="ctr">
                        <a:lnSpc>
                          <a:spcPct val="100000"/>
                        </a:lnSpc>
                        <a:spcAft>
                          <a:spcPts val="600"/>
                        </a:spcAft>
                        <a:tabLst>
                          <a:tab pos="342900" algn="l"/>
                          <a:tab pos="800100" algn="l"/>
                        </a:tabLst>
                      </a:pPr>
                      <a:endParaRPr lang="fr-FR" sz="1800" kern="1200" dirty="0" smtClean="0">
                        <a:solidFill>
                          <a:schemeClr val="dk1"/>
                        </a:solidFill>
                        <a:effectLst/>
                        <a:latin typeface="+mn-lt"/>
                        <a:ea typeface="+mn-ea"/>
                        <a:cs typeface="+mn-cs"/>
                      </a:endParaRPr>
                    </a:p>
                    <a:p>
                      <a:pPr algn="ctr">
                        <a:lnSpc>
                          <a:spcPct val="100000"/>
                        </a:lnSpc>
                        <a:spcAft>
                          <a:spcPts val="600"/>
                        </a:spcAft>
                        <a:tabLst>
                          <a:tab pos="342900" algn="l"/>
                          <a:tab pos="800100" algn="l"/>
                        </a:tabLst>
                      </a:pPr>
                      <a:r>
                        <a:rPr lang="fr-FR" sz="1800" kern="1200" dirty="0" err="1" smtClean="0">
                          <a:solidFill>
                            <a:schemeClr val="dk1"/>
                          </a:solidFill>
                          <a:effectLst/>
                          <a:latin typeface="+mn-lt"/>
                          <a:ea typeface="+mn-ea"/>
                          <a:cs typeface="+mn-cs"/>
                        </a:rPr>
                        <a:t>Administrador</a:t>
                      </a:r>
                      <a:r>
                        <a:rPr lang="fr-FR" sz="1800" kern="1200" dirty="0">
                          <a:solidFill>
                            <a:schemeClr val="dk1"/>
                          </a:solidFill>
                          <a:effectLst/>
                          <a:latin typeface="+mn-lt"/>
                          <a:ea typeface="+mn-ea"/>
                          <a:cs typeface="+mn-cs"/>
                        </a:rPr>
                        <a:t>.</a:t>
                      </a:r>
                      <a:endParaRPr lang="pt-BR" sz="1800" kern="1200" dirty="0">
                        <a:solidFill>
                          <a:schemeClr val="dk1"/>
                        </a:solidFill>
                        <a:effectLst/>
                        <a:latin typeface="+mn-lt"/>
                        <a:ea typeface="+mn-ea"/>
                        <a:cs typeface="+mn-cs"/>
                      </a:endParaRPr>
                    </a:p>
                  </a:txBody>
                  <a:tcPr marL="68584" marR="68584"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just">
                        <a:lnSpc>
                          <a:spcPct val="100000"/>
                        </a:lnSpc>
                        <a:spcAft>
                          <a:spcPts val="600"/>
                        </a:spcAft>
                        <a:tabLst>
                          <a:tab pos="342900" algn="l"/>
                          <a:tab pos="800100" algn="l"/>
                        </a:tabLst>
                      </a:pPr>
                      <a:r>
                        <a:rPr lang="fr-FR" sz="1800" kern="1200" dirty="0" err="1" smtClean="0">
                          <a:solidFill>
                            <a:schemeClr val="dk1"/>
                          </a:solidFill>
                          <a:effectLst/>
                          <a:latin typeface="+mn-lt"/>
                          <a:ea typeface="+mn-ea"/>
                          <a:cs typeface="+mn-cs"/>
                        </a:rPr>
                        <a:t>Responsável</a:t>
                      </a:r>
                      <a:r>
                        <a:rPr lang="fr-FR" sz="1800" kern="1200" dirty="0" smtClean="0">
                          <a:solidFill>
                            <a:schemeClr val="dk1"/>
                          </a:solidFill>
                          <a:effectLst/>
                          <a:latin typeface="+mn-lt"/>
                          <a:ea typeface="+mn-ea"/>
                          <a:cs typeface="+mn-cs"/>
                        </a:rPr>
                        <a:t> </a:t>
                      </a:r>
                      <a:r>
                        <a:rPr lang="fr-FR" sz="1800" kern="1200" dirty="0" err="1">
                          <a:solidFill>
                            <a:schemeClr val="dk1"/>
                          </a:solidFill>
                          <a:effectLst/>
                          <a:latin typeface="+mn-lt"/>
                          <a:ea typeface="+mn-ea"/>
                          <a:cs typeface="+mn-cs"/>
                        </a:rPr>
                        <a:t>pelo</a:t>
                      </a:r>
                      <a:r>
                        <a:rPr lang="fr-FR" sz="1800" kern="1200" dirty="0">
                          <a:solidFill>
                            <a:schemeClr val="dk1"/>
                          </a:solidFill>
                          <a:effectLst/>
                          <a:latin typeface="+mn-lt"/>
                          <a:ea typeface="+mn-ea"/>
                          <a:cs typeface="+mn-cs"/>
                        </a:rPr>
                        <a:t> </a:t>
                      </a:r>
                      <a:r>
                        <a:rPr lang="fr-FR" sz="1800" kern="1200" dirty="0" err="1">
                          <a:solidFill>
                            <a:schemeClr val="dk1"/>
                          </a:solidFill>
                          <a:effectLst/>
                          <a:latin typeface="+mn-lt"/>
                          <a:ea typeface="+mn-ea"/>
                          <a:cs typeface="+mn-cs"/>
                        </a:rPr>
                        <a:t>gerenciamento</a:t>
                      </a:r>
                      <a:r>
                        <a:rPr lang="fr-FR" sz="1800" kern="1200" dirty="0">
                          <a:solidFill>
                            <a:schemeClr val="dk1"/>
                          </a:solidFill>
                          <a:effectLst/>
                          <a:latin typeface="+mn-lt"/>
                          <a:ea typeface="+mn-ea"/>
                          <a:cs typeface="+mn-cs"/>
                        </a:rPr>
                        <a:t> do </a:t>
                      </a:r>
                      <a:r>
                        <a:rPr lang="fr-FR" sz="1800" kern="1200" dirty="0" err="1">
                          <a:solidFill>
                            <a:schemeClr val="dk1"/>
                          </a:solidFill>
                          <a:effectLst/>
                          <a:latin typeface="+mn-lt"/>
                          <a:ea typeface="+mn-ea"/>
                          <a:cs typeface="+mn-cs"/>
                        </a:rPr>
                        <a:t>sistema</a:t>
                      </a:r>
                      <a:r>
                        <a:rPr lang="fr-FR" sz="1800" kern="1200" dirty="0">
                          <a:solidFill>
                            <a:schemeClr val="dk1"/>
                          </a:solidFill>
                          <a:effectLst/>
                          <a:latin typeface="+mn-lt"/>
                          <a:ea typeface="+mn-ea"/>
                          <a:cs typeface="+mn-cs"/>
                        </a:rPr>
                        <a:t>.</a:t>
                      </a:r>
                      <a:endParaRPr lang="pt-BR" sz="1800" kern="1200" dirty="0">
                        <a:solidFill>
                          <a:schemeClr val="dk1"/>
                        </a:solidFill>
                        <a:effectLst/>
                        <a:latin typeface="+mn-lt"/>
                        <a:ea typeface="+mn-ea"/>
                        <a:cs typeface="+mn-cs"/>
                      </a:endParaRPr>
                    </a:p>
                  </a:txBody>
                  <a:tcPr marL="68584" marR="68584"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just">
                        <a:lnSpc>
                          <a:spcPct val="100000"/>
                        </a:lnSpc>
                        <a:spcAft>
                          <a:spcPts val="600"/>
                        </a:spcAft>
                        <a:tabLst>
                          <a:tab pos="342900" algn="l"/>
                          <a:tab pos="800100" algn="l"/>
                        </a:tabLst>
                      </a:pPr>
                      <a:r>
                        <a:rPr lang="fr-FR" sz="1800" kern="1200" dirty="0" smtClean="0">
                          <a:solidFill>
                            <a:schemeClr val="dk1"/>
                          </a:solidFill>
                          <a:effectLst/>
                          <a:latin typeface="+mn-lt"/>
                          <a:ea typeface="+mn-ea"/>
                          <a:cs typeface="+mn-cs"/>
                        </a:rPr>
                        <a:t>Auto-</a:t>
                      </a:r>
                      <a:r>
                        <a:rPr lang="fr-FR" sz="1800" kern="1200" dirty="0" err="1" smtClean="0">
                          <a:solidFill>
                            <a:schemeClr val="dk1"/>
                          </a:solidFill>
                          <a:effectLst/>
                          <a:latin typeface="+mn-lt"/>
                          <a:ea typeface="+mn-ea"/>
                          <a:cs typeface="+mn-cs"/>
                        </a:rPr>
                        <a:t>representado</a:t>
                      </a:r>
                      <a:r>
                        <a:rPr lang="fr-FR" sz="1800" kern="1200" dirty="0">
                          <a:solidFill>
                            <a:schemeClr val="dk1"/>
                          </a:solidFill>
                          <a:effectLst/>
                          <a:latin typeface="+mn-lt"/>
                          <a:ea typeface="+mn-ea"/>
                          <a:cs typeface="+mn-cs"/>
                        </a:rPr>
                        <a:t>.</a:t>
                      </a:r>
                      <a:endParaRPr lang="pt-BR" sz="1800" kern="1200" dirty="0">
                        <a:solidFill>
                          <a:schemeClr val="dk1"/>
                        </a:solidFill>
                        <a:effectLst/>
                        <a:latin typeface="+mn-lt"/>
                        <a:ea typeface="+mn-ea"/>
                        <a:cs typeface="+mn-cs"/>
                      </a:endParaRPr>
                    </a:p>
                    <a:p>
                      <a:pPr marL="457200">
                        <a:lnSpc>
                          <a:spcPct val="100000"/>
                        </a:lnSpc>
                        <a:spcAft>
                          <a:spcPts val="600"/>
                        </a:spcAft>
                      </a:pPr>
                      <a:r>
                        <a:rPr lang="fr-FR" sz="1800" kern="1200" dirty="0">
                          <a:solidFill>
                            <a:schemeClr val="dk1"/>
                          </a:solidFill>
                          <a:effectLst/>
                          <a:latin typeface="+mn-lt"/>
                          <a:ea typeface="+mn-ea"/>
                          <a:cs typeface="+mn-cs"/>
                        </a:rPr>
                        <a:t> </a:t>
                      </a:r>
                      <a:endParaRPr lang="pt-BR" sz="1800" kern="1200" dirty="0">
                        <a:solidFill>
                          <a:schemeClr val="dk1"/>
                        </a:solidFill>
                        <a:effectLst/>
                        <a:latin typeface="+mn-lt"/>
                        <a:ea typeface="+mn-ea"/>
                        <a:cs typeface="+mn-cs"/>
                      </a:endParaRPr>
                    </a:p>
                  </a:txBody>
                  <a:tcPr marL="68584" marR="68584"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just">
                        <a:lnSpc>
                          <a:spcPct val="100000"/>
                        </a:lnSpc>
                        <a:spcAft>
                          <a:spcPts val="600"/>
                        </a:spcAft>
                        <a:tabLst>
                          <a:tab pos="342900" algn="l"/>
                          <a:tab pos="800100" algn="l"/>
                        </a:tabLst>
                      </a:pPr>
                      <a:endParaRPr lang="fr-FR" sz="1800" kern="1200" dirty="0" smtClean="0">
                        <a:solidFill>
                          <a:schemeClr val="dk1"/>
                        </a:solidFill>
                        <a:effectLst/>
                        <a:latin typeface="+mn-lt"/>
                        <a:ea typeface="+mn-ea"/>
                        <a:cs typeface="+mn-cs"/>
                      </a:endParaRPr>
                    </a:p>
                    <a:p>
                      <a:pPr algn="just">
                        <a:lnSpc>
                          <a:spcPct val="100000"/>
                        </a:lnSpc>
                        <a:spcAft>
                          <a:spcPts val="600"/>
                        </a:spcAft>
                        <a:tabLst>
                          <a:tab pos="342900" algn="l"/>
                          <a:tab pos="800100" algn="l"/>
                        </a:tabLst>
                      </a:pPr>
                      <a:r>
                        <a:rPr lang="fr-FR" sz="1800" kern="1200" dirty="0" smtClean="0">
                          <a:solidFill>
                            <a:schemeClr val="dk1"/>
                          </a:solidFill>
                          <a:effectLst/>
                          <a:latin typeface="+mn-lt"/>
                          <a:ea typeface="+mn-ea"/>
                          <a:cs typeface="+mn-cs"/>
                        </a:rPr>
                        <a:t>10</a:t>
                      </a:r>
                      <a:endParaRPr lang="pt-BR" sz="1800" kern="1200" dirty="0">
                        <a:solidFill>
                          <a:schemeClr val="dk1"/>
                        </a:solidFill>
                        <a:effectLst/>
                        <a:latin typeface="+mn-lt"/>
                        <a:ea typeface="+mn-ea"/>
                        <a:cs typeface="+mn-cs"/>
                      </a:endParaRPr>
                    </a:p>
                  </a:txBody>
                  <a:tcPr marL="68584" marR="68584"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just">
                        <a:lnSpc>
                          <a:spcPct val="100000"/>
                        </a:lnSpc>
                        <a:spcAft>
                          <a:spcPts val="600"/>
                        </a:spcAft>
                        <a:tabLst>
                          <a:tab pos="342900" algn="l"/>
                          <a:tab pos="800100" algn="l"/>
                        </a:tabLst>
                      </a:pPr>
                      <a:endParaRPr lang="fr-FR" sz="1800" kern="1200" dirty="0" smtClean="0">
                        <a:solidFill>
                          <a:schemeClr val="dk1"/>
                        </a:solidFill>
                        <a:effectLst/>
                        <a:latin typeface="+mn-lt"/>
                        <a:ea typeface="+mn-ea"/>
                        <a:cs typeface="+mn-cs"/>
                      </a:endParaRPr>
                    </a:p>
                    <a:p>
                      <a:pPr algn="just">
                        <a:lnSpc>
                          <a:spcPct val="100000"/>
                        </a:lnSpc>
                        <a:spcAft>
                          <a:spcPts val="600"/>
                        </a:spcAft>
                        <a:tabLst>
                          <a:tab pos="342900" algn="l"/>
                          <a:tab pos="800100" algn="l"/>
                        </a:tabLst>
                      </a:pPr>
                      <a:r>
                        <a:rPr lang="fr-FR" sz="1800" kern="1200" dirty="0" smtClean="0">
                          <a:solidFill>
                            <a:schemeClr val="dk1"/>
                          </a:solidFill>
                          <a:effectLst/>
                          <a:latin typeface="+mn-lt"/>
                          <a:ea typeface="+mn-ea"/>
                          <a:cs typeface="+mn-cs"/>
                        </a:rPr>
                        <a:t>10</a:t>
                      </a:r>
                      <a:endParaRPr lang="pt-BR" sz="1800" kern="1200" dirty="0">
                        <a:solidFill>
                          <a:schemeClr val="dk1"/>
                        </a:solidFill>
                        <a:effectLst/>
                        <a:latin typeface="+mn-lt"/>
                        <a:ea typeface="+mn-ea"/>
                        <a:cs typeface="+mn-cs"/>
                      </a:endParaRPr>
                    </a:p>
                  </a:txBody>
                  <a:tcPr marL="68584" marR="68584"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just">
                        <a:lnSpc>
                          <a:spcPct val="100000"/>
                        </a:lnSpc>
                        <a:spcAft>
                          <a:spcPts val="600"/>
                        </a:spcAft>
                        <a:tabLst>
                          <a:tab pos="342900" algn="l"/>
                          <a:tab pos="800100" algn="l"/>
                        </a:tabLst>
                      </a:pPr>
                      <a:r>
                        <a:rPr lang="fr-FR" sz="1800" kern="1200" dirty="0" err="1" smtClean="0">
                          <a:solidFill>
                            <a:schemeClr val="dk1"/>
                          </a:solidFill>
                          <a:effectLst/>
                          <a:latin typeface="+mn-lt"/>
                          <a:ea typeface="+mn-ea"/>
                          <a:cs typeface="+mn-cs"/>
                        </a:rPr>
                        <a:t>Controlar</a:t>
                      </a:r>
                      <a:r>
                        <a:rPr lang="fr-FR" sz="1800" kern="1200" dirty="0" smtClean="0">
                          <a:solidFill>
                            <a:schemeClr val="dk1"/>
                          </a:solidFill>
                          <a:effectLst/>
                          <a:latin typeface="+mn-lt"/>
                          <a:ea typeface="+mn-ea"/>
                          <a:cs typeface="+mn-cs"/>
                        </a:rPr>
                        <a:t> </a:t>
                      </a:r>
                      <a:r>
                        <a:rPr lang="fr-FR" sz="1800" kern="1200" dirty="0">
                          <a:solidFill>
                            <a:schemeClr val="dk1"/>
                          </a:solidFill>
                          <a:effectLst/>
                          <a:latin typeface="+mn-lt"/>
                          <a:ea typeface="+mn-ea"/>
                          <a:cs typeface="+mn-cs"/>
                        </a:rPr>
                        <a:t>os </a:t>
                      </a:r>
                      <a:r>
                        <a:rPr lang="fr-FR" sz="1800" kern="1200" dirty="0" err="1">
                          <a:solidFill>
                            <a:schemeClr val="dk1"/>
                          </a:solidFill>
                          <a:effectLst/>
                          <a:latin typeface="+mn-lt"/>
                          <a:ea typeface="+mn-ea"/>
                          <a:cs typeface="+mn-cs"/>
                        </a:rPr>
                        <a:t>acessos</a:t>
                      </a:r>
                      <a:r>
                        <a:rPr lang="fr-FR" sz="1800" kern="1200" dirty="0">
                          <a:solidFill>
                            <a:schemeClr val="dk1"/>
                          </a:solidFill>
                          <a:effectLst/>
                          <a:latin typeface="+mn-lt"/>
                          <a:ea typeface="+mn-ea"/>
                          <a:cs typeface="+mn-cs"/>
                        </a:rPr>
                        <a:t> e a </a:t>
                      </a:r>
                      <a:r>
                        <a:rPr lang="fr-FR" sz="1800" kern="1200" dirty="0" err="1">
                          <a:solidFill>
                            <a:schemeClr val="dk1"/>
                          </a:solidFill>
                          <a:effectLst/>
                          <a:latin typeface="+mn-lt"/>
                          <a:ea typeface="+mn-ea"/>
                          <a:cs typeface="+mn-cs"/>
                        </a:rPr>
                        <a:t>disponibilidade</a:t>
                      </a:r>
                      <a:r>
                        <a:rPr lang="fr-FR" sz="1800" kern="1200" dirty="0">
                          <a:solidFill>
                            <a:schemeClr val="dk1"/>
                          </a:solidFill>
                          <a:effectLst/>
                          <a:latin typeface="+mn-lt"/>
                          <a:ea typeface="+mn-ea"/>
                          <a:cs typeface="+mn-cs"/>
                        </a:rPr>
                        <a:t> </a:t>
                      </a:r>
                      <a:r>
                        <a:rPr lang="fr-FR" sz="1800" kern="1200" dirty="0" err="1">
                          <a:solidFill>
                            <a:schemeClr val="dk1"/>
                          </a:solidFill>
                          <a:effectLst/>
                          <a:latin typeface="+mn-lt"/>
                          <a:ea typeface="+mn-ea"/>
                          <a:cs typeface="+mn-cs"/>
                        </a:rPr>
                        <a:t>das</a:t>
                      </a:r>
                      <a:r>
                        <a:rPr lang="fr-FR" sz="1800" kern="1200" dirty="0">
                          <a:solidFill>
                            <a:schemeClr val="dk1"/>
                          </a:solidFill>
                          <a:effectLst/>
                          <a:latin typeface="+mn-lt"/>
                          <a:ea typeface="+mn-ea"/>
                          <a:cs typeface="+mn-cs"/>
                        </a:rPr>
                        <a:t> </a:t>
                      </a:r>
                      <a:r>
                        <a:rPr lang="fr-FR" sz="1800" kern="1200" dirty="0" err="1">
                          <a:solidFill>
                            <a:schemeClr val="dk1"/>
                          </a:solidFill>
                          <a:effectLst/>
                          <a:latin typeface="+mn-lt"/>
                          <a:ea typeface="+mn-ea"/>
                          <a:cs typeface="+mn-cs"/>
                        </a:rPr>
                        <a:t>informações</a:t>
                      </a:r>
                      <a:r>
                        <a:rPr lang="fr-FR" sz="1800" kern="1200" dirty="0">
                          <a:solidFill>
                            <a:schemeClr val="dk1"/>
                          </a:solidFill>
                          <a:effectLst/>
                          <a:latin typeface="+mn-lt"/>
                          <a:ea typeface="+mn-ea"/>
                          <a:cs typeface="+mn-cs"/>
                        </a:rPr>
                        <a:t> </a:t>
                      </a:r>
                      <a:r>
                        <a:rPr lang="fr-FR" sz="1800" kern="1200" dirty="0" err="1">
                          <a:solidFill>
                            <a:schemeClr val="dk1"/>
                          </a:solidFill>
                          <a:effectLst/>
                          <a:latin typeface="+mn-lt"/>
                          <a:ea typeface="+mn-ea"/>
                          <a:cs typeface="+mn-cs"/>
                        </a:rPr>
                        <a:t>coletadas</a:t>
                      </a:r>
                      <a:r>
                        <a:rPr lang="fr-FR" sz="1800" kern="1200" dirty="0">
                          <a:solidFill>
                            <a:schemeClr val="dk1"/>
                          </a:solidFill>
                          <a:effectLst/>
                          <a:latin typeface="+mn-lt"/>
                          <a:ea typeface="+mn-ea"/>
                          <a:cs typeface="+mn-cs"/>
                        </a:rPr>
                        <a:t>.</a:t>
                      </a:r>
                      <a:endParaRPr lang="pt-BR" sz="1800" kern="1200" dirty="0">
                        <a:solidFill>
                          <a:schemeClr val="dk1"/>
                        </a:solidFill>
                        <a:effectLst/>
                        <a:latin typeface="+mn-lt"/>
                        <a:ea typeface="+mn-ea"/>
                        <a:cs typeface="+mn-cs"/>
                      </a:endParaRPr>
                    </a:p>
                  </a:txBody>
                  <a:tcPr marL="68584" marR="68584"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75827731"/>
                  </a:ext>
                </a:extLst>
              </a:tr>
              <a:tr h="1722220">
                <a:tc>
                  <a:txBody>
                    <a:bodyPr/>
                    <a:lstStyle/>
                    <a:p>
                      <a:pPr algn="ctr">
                        <a:lnSpc>
                          <a:spcPct val="100000"/>
                        </a:lnSpc>
                        <a:spcAft>
                          <a:spcPts val="600"/>
                        </a:spcAft>
                        <a:tabLst>
                          <a:tab pos="342900" algn="l"/>
                          <a:tab pos="800100" algn="l"/>
                        </a:tabLst>
                      </a:pPr>
                      <a:endParaRPr lang="fr-FR" sz="1800" b="0" dirty="0" smtClean="0">
                        <a:effectLst/>
                        <a:latin typeface="Times New Roman" panose="02020603050405020304" pitchFamily="18" charset="0"/>
                        <a:ea typeface="Times New Roman" panose="02020603050405020304" pitchFamily="18" charset="0"/>
                      </a:endParaRPr>
                    </a:p>
                    <a:p>
                      <a:pPr algn="ctr">
                        <a:lnSpc>
                          <a:spcPct val="100000"/>
                        </a:lnSpc>
                        <a:spcAft>
                          <a:spcPts val="600"/>
                        </a:spcAft>
                        <a:tabLst>
                          <a:tab pos="342900" algn="l"/>
                          <a:tab pos="800100" algn="l"/>
                        </a:tabLst>
                      </a:pPr>
                      <a:r>
                        <a:rPr lang="fr-FR" sz="1800" b="0" dirty="0" err="1" smtClean="0">
                          <a:effectLst/>
                          <a:latin typeface="Times New Roman" panose="02020603050405020304" pitchFamily="18" charset="0"/>
                          <a:ea typeface="Times New Roman" panose="02020603050405020304" pitchFamily="18" charset="0"/>
                        </a:rPr>
                        <a:t>População</a:t>
                      </a:r>
                      <a:r>
                        <a:rPr lang="fr-FR" sz="1800" b="0" dirty="0" smtClean="0">
                          <a:effectLst/>
                          <a:latin typeface="Times New Roman" panose="02020603050405020304" pitchFamily="18" charset="0"/>
                          <a:ea typeface="Times New Roman" panose="02020603050405020304" pitchFamily="18" charset="0"/>
                        </a:rPr>
                        <a:t> </a:t>
                      </a:r>
                      <a:r>
                        <a:rPr lang="fr-FR" sz="1800" b="0" dirty="0" err="1">
                          <a:effectLst/>
                          <a:latin typeface="Times New Roman" panose="02020603050405020304" pitchFamily="18" charset="0"/>
                          <a:ea typeface="Times New Roman" panose="02020603050405020304" pitchFamily="18" charset="0"/>
                        </a:rPr>
                        <a:t>ribeirinha</a:t>
                      </a:r>
                      <a:r>
                        <a:rPr lang="fr-FR" sz="1800" b="0" dirty="0">
                          <a:effectLst/>
                          <a:latin typeface="Times New Roman" panose="02020603050405020304" pitchFamily="18" charset="0"/>
                          <a:ea typeface="Times New Roman" panose="02020603050405020304" pitchFamily="18" charset="0"/>
                        </a:rPr>
                        <a:t>.</a:t>
                      </a:r>
                      <a:endParaRPr lang="pt-BR" sz="1800" b="1" dirty="0">
                        <a:effectLst/>
                        <a:latin typeface="Times New Roman" panose="02020603050405020304" pitchFamily="18" charset="0"/>
                        <a:ea typeface="Times New Roman" panose="02020603050405020304" pitchFamily="18" charset="0"/>
                      </a:endParaRPr>
                    </a:p>
                  </a:txBody>
                  <a:tcPr marL="68584" marR="68584"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just">
                        <a:lnSpc>
                          <a:spcPct val="100000"/>
                        </a:lnSpc>
                        <a:spcAft>
                          <a:spcPts val="600"/>
                        </a:spcAft>
                        <a:tabLst>
                          <a:tab pos="342900" algn="l"/>
                          <a:tab pos="800100" algn="l"/>
                        </a:tabLst>
                      </a:pPr>
                      <a:r>
                        <a:rPr lang="fr-FR" sz="1800" b="0" dirty="0" err="1" smtClean="0">
                          <a:effectLst/>
                          <a:latin typeface="Times New Roman" panose="02020603050405020304" pitchFamily="18" charset="0"/>
                          <a:ea typeface="Times New Roman" panose="02020603050405020304" pitchFamily="18" charset="0"/>
                        </a:rPr>
                        <a:t>População</a:t>
                      </a:r>
                      <a:r>
                        <a:rPr lang="fr-FR" sz="1800" b="0" dirty="0" smtClean="0">
                          <a:effectLst/>
                          <a:latin typeface="Times New Roman" panose="02020603050405020304" pitchFamily="18" charset="0"/>
                          <a:ea typeface="Times New Roman" panose="02020603050405020304" pitchFamily="18" charset="0"/>
                        </a:rPr>
                        <a:t> </a:t>
                      </a:r>
                      <a:r>
                        <a:rPr lang="fr-FR" sz="1800" b="0" dirty="0">
                          <a:effectLst/>
                          <a:latin typeface="Times New Roman" panose="02020603050405020304" pitchFamily="18" charset="0"/>
                          <a:ea typeface="Times New Roman" panose="02020603050405020304" pitchFamily="18" charset="0"/>
                        </a:rPr>
                        <a:t>de São João da Boa Vista e </a:t>
                      </a:r>
                      <a:r>
                        <a:rPr lang="fr-FR" sz="1800" b="0" dirty="0" err="1">
                          <a:effectLst/>
                          <a:latin typeface="Times New Roman" panose="02020603050405020304" pitchFamily="18" charset="0"/>
                          <a:ea typeface="Times New Roman" panose="02020603050405020304" pitchFamily="18" charset="0"/>
                        </a:rPr>
                        <a:t>região</a:t>
                      </a:r>
                      <a:r>
                        <a:rPr lang="fr-FR" sz="1800" b="0" dirty="0">
                          <a:effectLst/>
                          <a:latin typeface="Times New Roman" panose="02020603050405020304" pitchFamily="18" charset="0"/>
                          <a:ea typeface="Times New Roman" panose="02020603050405020304" pitchFamily="18" charset="0"/>
                        </a:rPr>
                        <a:t> que </a:t>
                      </a:r>
                      <a:r>
                        <a:rPr lang="fr-FR" sz="1800" b="0" dirty="0" err="1">
                          <a:effectLst/>
                          <a:latin typeface="Times New Roman" panose="02020603050405020304" pitchFamily="18" charset="0"/>
                          <a:ea typeface="Times New Roman" panose="02020603050405020304" pitchFamily="18" charset="0"/>
                        </a:rPr>
                        <a:t>mora</a:t>
                      </a:r>
                      <a:r>
                        <a:rPr lang="fr-FR" sz="1800" b="0" dirty="0">
                          <a:effectLst/>
                          <a:latin typeface="Times New Roman" panose="02020603050405020304" pitchFamily="18" charset="0"/>
                          <a:ea typeface="Times New Roman" panose="02020603050405020304" pitchFamily="18" charset="0"/>
                        </a:rPr>
                        <a:t> </a:t>
                      </a:r>
                      <a:r>
                        <a:rPr lang="fr-FR" sz="1800" b="0" dirty="0" err="1">
                          <a:effectLst/>
                          <a:latin typeface="Times New Roman" panose="02020603050405020304" pitchFamily="18" charset="0"/>
                          <a:ea typeface="Times New Roman" panose="02020603050405020304" pitchFamily="18" charset="0"/>
                        </a:rPr>
                        <a:t>em</a:t>
                      </a:r>
                      <a:r>
                        <a:rPr lang="fr-FR" sz="1800" b="0" dirty="0">
                          <a:effectLst/>
                          <a:latin typeface="Times New Roman" panose="02020603050405020304" pitchFamily="18" charset="0"/>
                          <a:ea typeface="Times New Roman" panose="02020603050405020304" pitchFamily="18" charset="0"/>
                        </a:rPr>
                        <a:t> areas de </a:t>
                      </a:r>
                      <a:r>
                        <a:rPr lang="fr-FR" sz="1800" b="0" dirty="0" err="1">
                          <a:effectLst/>
                          <a:latin typeface="Times New Roman" panose="02020603050405020304" pitchFamily="18" charset="0"/>
                          <a:ea typeface="Times New Roman" panose="02020603050405020304" pitchFamily="18" charset="0"/>
                        </a:rPr>
                        <a:t>risco</a:t>
                      </a:r>
                      <a:r>
                        <a:rPr lang="fr-FR" sz="1800" b="0" dirty="0">
                          <a:effectLst/>
                          <a:latin typeface="Times New Roman" panose="02020603050405020304" pitchFamily="18" charset="0"/>
                          <a:ea typeface="Times New Roman" panose="02020603050405020304" pitchFamily="18" charset="0"/>
                        </a:rPr>
                        <a:t>.</a:t>
                      </a:r>
                      <a:endParaRPr lang="pt-BR" sz="1800" b="1" dirty="0">
                        <a:effectLst/>
                        <a:latin typeface="Times New Roman" panose="02020603050405020304" pitchFamily="18" charset="0"/>
                        <a:ea typeface="Times New Roman" panose="02020603050405020304" pitchFamily="18" charset="0"/>
                      </a:endParaRPr>
                    </a:p>
                  </a:txBody>
                  <a:tcPr marL="68584" marR="68584"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just">
                        <a:lnSpc>
                          <a:spcPct val="100000"/>
                        </a:lnSpc>
                        <a:spcAft>
                          <a:spcPts val="600"/>
                        </a:spcAft>
                        <a:tabLst>
                          <a:tab pos="342900" algn="l"/>
                          <a:tab pos="800100" algn="l"/>
                        </a:tabLst>
                      </a:pPr>
                      <a:endParaRPr lang="fr-FR" sz="1800" b="0" dirty="0" smtClean="0">
                        <a:effectLst/>
                        <a:latin typeface="Times New Roman" panose="02020603050405020304" pitchFamily="18" charset="0"/>
                        <a:ea typeface="Times New Roman" panose="02020603050405020304" pitchFamily="18" charset="0"/>
                      </a:endParaRPr>
                    </a:p>
                    <a:p>
                      <a:pPr algn="just">
                        <a:lnSpc>
                          <a:spcPct val="100000"/>
                        </a:lnSpc>
                        <a:spcAft>
                          <a:spcPts val="600"/>
                        </a:spcAft>
                        <a:tabLst>
                          <a:tab pos="342900" algn="l"/>
                          <a:tab pos="800100" algn="l"/>
                        </a:tabLst>
                      </a:pPr>
                      <a:r>
                        <a:rPr lang="fr-FR" sz="1800" b="0" dirty="0" smtClean="0">
                          <a:effectLst/>
                          <a:latin typeface="Times New Roman" panose="02020603050405020304" pitchFamily="18" charset="0"/>
                          <a:ea typeface="Times New Roman" panose="02020603050405020304" pitchFamily="18" charset="0"/>
                        </a:rPr>
                        <a:t>Auto-</a:t>
                      </a:r>
                      <a:r>
                        <a:rPr lang="fr-FR" sz="1800" b="0" dirty="0" err="1" smtClean="0">
                          <a:effectLst/>
                          <a:latin typeface="Times New Roman" panose="02020603050405020304" pitchFamily="18" charset="0"/>
                          <a:ea typeface="Times New Roman" panose="02020603050405020304" pitchFamily="18" charset="0"/>
                        </a:rPr>
                        <a:t>representado</a:t>
                      </a:r>
                      <a:r>
                        <a:rPr lang="fr-FR" sz="1800" b="0" dirty="0">
                          <a:effectLst/>
                          <a:latin typeface="Times New Roman" panose="02020603050405020304" pitchFamily="18" charset="0"/>
                          <a:ea typeface="Times New Roman" panose="02020603050405020304" pitchFamily="18" charset="0"/>
                        </a:rPr>
                        <a:t>.</a:t>
                      </a:r>
                      <a:endParaRPr lang="pt-BR" sz="1800" b="1" dirty="0">
                        <a:effectLst/>
                        <a:latin typeface="Times New Roman" panose="02020603050405020304" pitchFamily="18" charset="0"/>
                        <a:ea typeface="Times New Roman" panose="02020603050405020304" pitchFamily="18" charset="0"/>
                      </a:endParaRPr>
                    </a:p>
                  </a:txBody>
                  <a:tcPr marL="68584" marR="68584"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just">
                        <a:lnSpc>
                          <a:spcPct val="100000"/>
                        </a:lnSpc>
                        <a:spcAft>
                          <a:spcPts val="600"/>
                        </a:spcAft>
                        <a:tabLst>
                          <a:tab pos="342900" algn="l"/>
                          <a:tab pos="800100" algn="l"/>
                        </a:tabLst>
                      </a:pPr>
                      <a:endParaRPr lang="fr-FR" sz="1800" b="0" dirty="0" smtClean="0">
                        <a:effectLst/>
                        <a:latin typeface="Times New Roman" panose="02020603050405020304" pitchFamily="18" charset="0"/>
                        <a:ea typeface="Times New Roman" panose="02020603050405020304" pitchFamily="18" charset="0"/>
                      </a:endParaRPr>
                    </a:p>
                    <a:p>
                      <a:pPr algn="just">
                        <a:lnSpc>
                          <a:spcPct val="100000"/>
                        </a:lnSpc>
                        <a:spcAft>
                          <a:spcPts val="600"/>
                        </a:spcAft>
                        <a:tabLst>
                          <a:tab pos="342900" algn="l"/>
                          <a:tab pos="800100" algn="l"/>
                        </a:tabLst>
                      </a:pPr>
                      <a:r>
                        <a:rPr lang="fr-FR" sz="1800" b="0" dirty="0" smtClean="0">
                          <a:effectLst/>
                          <a:latin typeface="Times New Roman" panose="02020603050405020304" pitchFamily="18" charset="0"/>
                          <a:ea typeface="Times New Roman" panose="02020603050405020304" pitchFamily="18" charset="0"/>
                        </a:rPr>
                        <a:t>3</a:t>
                      </a:r>
                      <a:endParaRPr lang="pt-BR" sz="1800" b="1" dirty="0">
                        <a:effectLst/>
                        <a:latin typeface="Times New Roman" panose="02020603050405020304" pitchFamily="18" charset="0"/>
                        <a:ea typeface="Times New Roman" panose="02020603050405020304" pitchFamily="18" charset="0"/>
                      </a:endParaRPr>
                    </a:p>
                  </a:txBody>
                  <a:tcPr marL="68584" marR="68584"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just">
                        <a:lnSpc>
                          <a:spcPct val="100000"/>
                        </a:lnSpc>
                        <a:spcAft>
                          <a:spcPts val="600"/>
                        </a:spcAft>
                        <a:tabLst>
                          <a:tab pos="342900" algn="l"/>
                          <a:tab pos="800100" algn="l"/>
                        </a:tabLst>
                      </a:pPr>
                      <a:endParaRPr lang="fr-FR" sz="1800" b="0" dirty="0" smtClean="0">
                        <a:effectLst/>
                        <a:latin typeface="Times New Roman" panose="02020603050405020304" pitchFamily="18" charset="0"/>
                        <a:ea typeface="Times New Roman" panose="02020603050405020304" pitchFamily="18" charset="0"/>
                      </a:endParaRPr>
                    </a:p>
                    <a:p>
                      <a:pPr algn="just">
                        <a:lnSpc>
                          <a:spcPct val="100000"/>
                        </a:lnSpc>
                        <a:spcAft>
                          <a:spcPts val="600"/>
                        </a:spcAft>
                        <a:tabLst>
                          <a:tab pos="342900" algn="l"/>
                          <a:tab pos="800100" algn="l"/>
                        </a:tabLst>
                      </a:pPr>
                      <a:r>
                        <a:rPr lang="fr-FR" sz="1800" b="0" dirty="0" smtClean="0">
                          <a:effectLst/>
                          <a:latin typeface="Times New Roman" panose="02020603050405020304" pitchFamily="18" charset="0"/>
                          <a:ea typeface="Times New Roman" panose="02020603050405020304" pitchFamily="18" charset="0"/>
                        </a:rPr>
                        <a:t>10</a:t>
                      </a:r>
                      <a:endParaRPr lang="pt-BR" sz="1800" b="1" dirty="0">
                        <a:effectLst/>
                        <a:latin typeface="Times New Roman" panose="02020603050405020304" pitchFamily="18" charset="0"/>
                        <a:ea typeface="Times New Roman" panose="02020603050405020304" pitchFamily="18" charset="0"/>
                      </a:endParaRPr>
                    </a:p>
                  </a:txBody>
                  <a:tcPr marL="68584" marR="68584"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just">
                        <a:lnSpc>
                          <a:spcPct val="100000"/>
                        </a:lnSpc>
                        <a:spcAft>
                          <a:spcPts val="600"/>
                        </a:spcAft>
                        <a:tabLst>
                          <a:tab pos="342900" algn="l"/>
                          <a:tab pos="800100" algn="l"/>
                        </a:tabLst>
                      </a:pPr>
                      <a:endParaRPr lang="fr-FR" sz="1800" b="0" dirty="0" smtClean="0">
                        <a:effectLst/>
                        <a:latin typeface="Times New Roman" panose="02020603050405020304" pitchFamily="18" charset="0"/>
                        <a:ea typeface="Times New Roman" panose="02020603050405020304" pitchFamily="18" charset="0"/>
                      </a:endParaRPr>
                    </a:p>
                    <a:p>
                      <a:pPr algn="just">
                        <a:lnSpc>
                          <a:spcPct val="100000"/>
                        </a:lnSpc>
                        <a:spcAft>
                          <a:spcPts val="600"/>
                        </a:spcAft>
                        <a:tabLst>
                          <a:tab pos="342900" algn="l"/>
                          <a:tab pos="800100" algn="l"/>
                        </a:tabLst>
                      </a:pPr>
                      <a:r>
                        <a:rPr lang="fr-FR" sz="1800" b="0" dirty="0" err="1" smtClean="0">
                          <a:effectLst/>
                          <a:latin typeface="Times New Roman" panose="02020603050405020304" pitchFamily="18" charset="0"/>
                          <a:ea typeface="Times New Roman" panose="02020603050405020304" pitchFamily="18" charset="0"/>
                        </a:rPr>
                        <a:t>Buscar</a:t>
                      </a:r>
                      <a:r>
                        <a:rPr lang="fr-FR" sz="1800" b="0" dirty="0" smtClean="0">
                          <a:effectLst/>
                          <a:latin typeface="Times New Roman" panose="02020603050405020304" pitchFamily="18" charset="0"/>
                          <a:ea typeface="Times New Roman" panose="02020603050405020304" pitchFamily="18" charset="0"/>
                        </a:rPr>
                        <a:t> </a:t>
                      </a:r>
                      <a:r>
                        <a:rPr lang="fr-FR" sz="1800" b="0" dirty="0" err="1">
                          <a:effectLst/>
                          <a:latin typeface="Times New Roman" panose="02020603050405020304" pitchFamily="18" charset="0"/>
                          <a:ea typeface="Times New Roman" panose="02020603050405020304" pitchFamily="18" charset="0"/>
                        </a:rPr>
                        <a:t>informações</a:t>
                      </a:r>
                      <a:r>
                        <a:rPr lang="fr-FR" sz="1800" b="0" dirty="0">
                          <a:effectLst/>
                          <a:latin typeface="Times New Roman" panose="02020603050405020304" pitchFamily="18" charset="0"/>
                          <a:ea typeface="Times New Roman" panose="02020603050405020304" pitchFamily="18" charset="0"/>
                        </a:rPr>
                        <a:t> sobre o </a:t>
                      </a:r>
                      <a:r>
                        <a:rPr lang="fr-FR" sz="1800" b="0" dirty="0" err="1">
                          <a:effectLst/>
                          <a:latin typeface="Times New Roman" panose="02020603050405020304" pitchFamily="18" charset="0"/>
                          <a:ea typeface="Times New Roman" panose="02020603050405020304" pitchFamily="18" charset="0"/>
                        </a:rPr>
                        <a:t>clima</a:t>
                      </a:r>
                      <a:r>
                        <a:rPr lang="fr-FR" sz="1800" b="0" dirty="0">
                          <a:effectLst/>
                          <a:latin typeface="Times New Roman" panose="02020603050405020304" pitchFamily="18" charset="0"/>
                          <a:ea typeface="Times New Roman" panose="02020603050405020304" pitchFamily="18" charset="0"/>
                        </a:rPr>
                        <a:t> da </a:t>
                      </a:r>
                      <a:r>
                        <a:rPr lang="fr-FR" sz="1800" b="0" dirty="0" err="1">
                          <a:effectLst/>
                          <a:latin typeface="Times New Roman" panose="02020603050405020304" pitchFamily="18" charset="0"/>
                          <a:ea typeface="Times New Roman" panose="02020603050405020304" pitchFamily="18" charset="0"/>
                        </a:rPr>
                        <a:t>região</a:t>
                      </a:r>
                      <a:r>
                        <a:rPr lang="fr-FR" sz="1800" b="0" dirty="0">
                          <a:effectLst/>
                          <a:latin typeface="Times New Roman" panose="02020603050405020304" pitchFamily="18" charset="0"/>
                          <a:ea typeface="Times New Roman" panose="02020603050405020304" pitchFamily="18" charset="0"/>
                        </a:rPr>
                        <a:t> onde vive.</a:t>
                      </a:r>
                      <a:endParaRPr lang="pt-BR" sz="1800" b="1" dirty="0">
                        <a:effectLst/>
                        <a:latin typeface="Times New Roman" panose="02020603050405020304" pitchFamily="18" charset="0"/>
                        <a:ea typeface="Times New Roman" panose="02020603050405020304" pitchFamily="18" charset="0"/>
                      </a:endParaRPr>
                    </a:p>
                  </a:txBody>
                  <a:tcPr marL="68584" marR="68584"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997699993"/>
                  </a:ext>
                </a:extLst>
              </a:tr>
              <a:tr h="1447884">
                <a:tc>
                  <a:txBody>
                    <a:bodyPr/>
                    <a:lstStyle/>
                    <a:p>
                      <a:pPr algn="ctr">
                        <a:lnSpc>
                          <a:spcPct val="100000"/>
                        </a:lnSpc>
                        <a:spcAft>
                          <a:spcPts val="600"/>
                        </a:spcAft>
                        <a:tabLst>
                          <a:tab pos="342900" algn="l"/>
                          <a:tab pos="800100" algn="l"/>
                        </a:tabLst>
                      </a:pPr>
                      <a:endParaRPr lang="fr-FR" sz="1800" b="0" dirty="0" smtClean="0">
                        <a:effectLst/>
                        <a:latin typeface="Times New Roman" panose="02020603050405020304" pitchFamily="18" charset="0"/>
                        <a:ea typeface="Times New Roman" panose="02020603050405020304" pitchFamily="18" charset="0"/>
                      </a:endParaRPr>
                    </a:p>
                    <a:p>
                      <a:pPr algn="ctr">
                        <a:lnSpc>
                          <a:spcPct val="100000"/>
                        </a:lnSpc>
                        <a:spcAft>
                          <a:spcPts val="600"/>
                        </a:spcAft>
                        <a:tabLst>
                          <a:tab pos="342900" algn="l"/>
                          <a:tab pos="800100" algn="l"/>
                        </a:tabLst>
                      </a:pPr>
                      <a:r>
                        <a:rPr lang="fr-FR" sz="1800" b="0" dirty="0" err="1" smtClean="0">
                          <a:effectLst/>
                          <a:latin typeface="Times New Roman" panose="02020603050405020304" pitchFamily="18" charset="0"/>
                          <a:ea typeface="Times New Roman" panose="02020603050405020304" pitchFamily="18" charset="0"/>
                        </a:rPr>
                        <a:t>Hidrologo</a:t>
                      </a:r>
                      <a:r>
                        <a:rPr lang="fr-FR" sz="1800" b="0" dirty="0">
                          <a:effectLst/>
                          <a:latin typeface="Times New Roman" panose="02020603050405020304" pitchFamily="18" charset="0"/>
                          <a:ea typeface="Times New Roman" panose="02020603050405020304" pitchFamily="18" charset="0"/>
                        </a:rPr>
                        <a:t>.</a:t>
                      </a:r>
                      <a:endParaRPr lang="pt-BR" sz="1800" b="1" dirty="0">
                        <a:effectLst/>
                        <a:latin typeface="Times New Roman" panose="02020603050405020304" pitchFamily="18" charset="0"/>
                        <a:ea typeface="Times New Roman" panose="02020603050405020304" pitchFamily="18" charset="0"/>
                      </a:endParaRPr>
                    </a:p>
                  </a:txBody>
                  <a:tcPr marL="68584" marR="68584"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just">
                        <a:lnSpc>
                          <a:spcPct val="100000"/>
                        </a:lnSpc>
                        <a:spcAft>
                          <a:spcPts val="600"/>
                        </a:spcAft>
                        <a:tabLst>
                          <a:tab pos="342900" algn="l"/>
                          <a:tab pos="800100" algn="l"/>
                        </a:tabLst>
                      </a:pPr>
                      <a:r>
                        <a:rPr lang="fr-FR" sz="1800" b="0" dirty="0" err="1" smtClean="0">
                          <a:effectLst/>
                          <a:latin typeface="Times New Roman" panose="02020603050405020304" pitchFamily="18" charset="0"/>
                          <a:ea typeface="Times New Roman" panose="02020603050405020304" pitchFamily="18" charset="0"/>
                        </a:rPr>
                        <a:t>Profissionais</a:t>
                      </a:r>
                      <a:r>
                        <a:rPr lang="fr-FR" sz="1800" b="0" dirty="0" smtClean="0">
                          <a:effectLst/>
                          <a:latin typeface="Times New Roman" panose="02020603050405020304" pitchFamily="18" charset="0"/>
                          <a:ea typeface="Times New Roman" panose="02020603050405020304" pitchFamily="18" charset="0"/>
                        </a:rPr>
                        <a:t> </a:t>
                      </a:r>
                      <a:r>
                        <a:rPr lang="fr-FR" sz="1800" b="0" dirty="0" err="1">
                          <a:effectLst/>
                          <a:latin typeface="Times New Roman" panose="02020603050405020304" pitchFamily="18" charset="0"/>
                          <a:ea typeface="Times New Roman" panose="02020603050405020304" pitchFamily="18" charset="0"/>
                        </a:rPr>
                        <a:t>especializados</a:t>
                      </a:r>
                      <a:r>
                        <a:rPr lang="fr-FR" sz="1800" b="0" dirty="0">
                          <a:effectLst/>
                          <a:latin typeface="Times New Roman" panose="02020603050405020304" pitchFamily="18" charset="0"/>
                          <a:ea typeface="Times New Roman" panose="02020603050405020304" pitchFamily="18" charset="0"/>
                        </a:rPr>
                        <a:t> </a:t>
                      </a:r>
                      <a:r>
                        <a:rPr lang="fr-FR" sz="1800" b="0" dirty="0" err="1">
                          <a:effectLst/>
                          <a:latin typeface="Times New Roman" panose="02020603050405020304" pitchFamily="18" charset="0"/>
                          <a:ea typeface="Times New Roman" panose="02020603050405020304" pitchFamily="18" charset="0"/>
                        </a:rPr>
                        <a:t>em</a:t>
                      </a:r>
                      <a:r>
                        <a:rPr lang="fr-FR" sz="1800" b="0" dirty="0">
                          <a:effectLst/>
                          <a:latin typeface="Times New Roman" panose="02020603050405020304" pitchFamily="18" charset="0"/>
                          <a:ea typeface="Times New Roman" panose="02020603050405020304" pitchFamily="18" charset="0"/>
                        </a:rPr>
                        <a:t> </a:t>
                      </a:r>
                      <a:r>
                        <a:rPr lang="fr-FR" sz="1800" b="0" dirty="0" err="1">
                          <a:effectLst/>
                          <a:latin typeface="Times New Roman" panose="02020603050405020304" pitchFamily="18" charset="0"/>
                          <a:ea typeface="Times New Roman" panose="02020603050405020304" pitchFamily="18" charset="0"/>
                        </a:rPr>
                        <a:t>fatores</a:t>
                      </a:r>
                      <a:r>
                        <a:rPr lang="fr-FR" sz="1800" b="0" dirty="0">
                          <a:effectLst/>
                          <a:latin typeface="Times New Roman" panose="02020603050405020304" pitchFamily="18" charset="0"/>
                          <a:ea typeface="Times New Roman" panose="02020603050405020304" pitchFamily="18" charset="0"/>
                        </a:rPr>
                        <a:t> </a:t>
                      </a:r>
                      <a:r>
                        <a:rPr lang="fr-FR" sz="1800" b="0" dirty="0" err="1">
                          <a:effectLst/>
                          <a:latin typeface="Times New Roman" panose="02020603050405020304" pitchFamily="18" charset="0"/>
                          <a:ea typeface="Times New Roman" panose="02020603050405020304" pitchFamily="18" charset="0"/>
                        </a:rPr>
                        <a:t>climáticos</a:t>
                      </a:r>
                      <a:r>
                        <a:rPr lang="fr-FR" sz="1800" b="0" dirty="0">
                          <a:effectLst/>
                          <a:latin typeface="Times New Roman" panose="02020603050405020304" pitchFamily="18" charset="0"/>
                          <a:ea typeface="Times New Roman" panose="02020603050405020304" pitchFamily="18" charset="0"/>
                        </a:rPr>
                        <a:t>.</a:t>
                      </a:r>
                      <a:endParaRPr lang="pt-BR" sz="1800" b="1" dirty="0">
                        <a:effectLst/>
                        <a:latin typeface="Times New Roman" panose="02020603050405020304" pitchFamily="18" charset="0"/>
                        <a:ea typeface="Times New Roman" panose="02020603050405020304" pitchFamily="18" charset="0"/>
                      </a:endParaRPr>
                    </a:p>
                  </a:txBody>
                  <a:tcPr marL="68584" marR="68584"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just">
                        <a:lnSpc>
                          <a:spcPct val="100000"/>
                        </a:lnSpc>
                        <a:spcAft>
                          <a:spcPts val="600"/>
                        </a:spcAft>
                        <a:tabLst>
                          <a:tab pos="342900" algn="l"/>
                          <a:tab pos="800100" algn="l"/>
                        </a:tabLst>
                      </a:pPr>
                      <a:endParaRPr lang="fr-FR" sz="1800" b="0" dirty="0" smtClean="0">
                        <a:effectLst/>
                        <a:latin typeface="Times New Roman" panose="02020603050405020304" pitchFamily="18" charset="0"/>
                        <a:ea typeface="Times New Roman" panose="02020603050405020304" pitchFamily="18" charset="0"/>
                      </a:endParaRPr>
                    </a:p>
                    <a:p>
                      <a:pPr algn="just">
                        <a:lnSpc>
                          <a:spcPct val="100000"/>
                        </a:lnSpc>
                        <a:spcAft>
                          <a:spcPts val="600"/>
                        </a:spcAft>
                        <a:tabLst>
                          <a:tab pos="342900" algn="l"/>
                          <a:tab pos="800100" algn="l"/>
                        </a:tabLst>
                      </a:pPr>
                      <a:r>
                        <a:rPr lang="fr-FR" sz="1800" b="0" dirty="0" smtClean="0">
                          <a:effectLst/>
                          <a:latin typeface="Times New Roman" panose="02020603050405020304" pitchFamily="18" charset="0"/>
                          <a:ea typeface="Times New Roman" panose="02020603050405020304" pitchFamily="18" charset="0"/>
                        </a:rPr>
                        <a:t>Auto- </a:t>
                      </a:r>
                      <a:r>
                        <a:rPr lang="fr-FR" sz="1800" b="0" dirty="0" err="1">
                          <a:effectLst/>
                          <a:latin typeface="Times New Roman" panose="02020603050405020304" pitchFamily="18" charset="0"/>
                          <a:ea typeface="Times New Roman" panose="02020603050405020304" pitchFamily="18" charset="0"/>
                        </a:rPr>
                        <a:t>representado</a:t>
                      </a:r>
                      <a:r>
                        <a:rPr lang="fr-FR" sz="1800" b="0" dirty="0">
                          <a:effectLst/>
                          <a:latin typeface="Times New Roman" panose="02020603050405020304" pitchFamily="18" charset="0"/>
                          <a:ea typeface="Times New Roman" panose="02020603050405020304" pitchFamily="18" charset="0"/>
                        </a:rPr>
                        <a:t>.</a:t>
                      </a:r>
                      <a:endParaRPr lang="pt-BR" sz="1800" b="1" dirty="0">
                        <a:effectLst/>
                        <a:latin typeface="Times New Roman" panose="02020603050405020304" pitchFamily="18" charset="0"/>
                        <a:ea typeface="Times New Roman" panose="02020603050405020304" pitchFamily="18" charset="0"/>
                      </a:endParaRPr>
                    </a:p>
                  </a:txBody>
                  <a:tcPr marL="68584" marR="68584"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just">
                        <a:lnSpc>
                          <a:spcPct val="100000"/>
                        </a:lnSpc>
                        <a:spcAft>
                          <a:spcPts val="600"/>
                        </a:spcAft>
                        <a:tabLst>
                          <a:tab pos="342900" algn="l"/>
                          <a:tab pos="800100" algn="l"/>
                        </a:tabLst>
                      </a:pPr>
                      <a:endParaRPr lang="fr-FR" sz="1800" b="0" dirty="0" smtClean="0">
                        <a:effectLst/>
                        <a:latin typeface="Times New Roman" panose="02020603050405020304" pitchFamily="18" charset="0"/>
                        <a:ea typeface="Times New Roman" panose="02020603050405020304" pitchFamily="18" charset="0"/>
                      </a:endParaRPr>
                    </a:p>
                    <a:p>
                      <a:pPr algn="just">
                        <a:lnSpc>
                          <a:spcPct val="100000"/>
                        </a:lnSpc>
                        <a:spcAft>
                          <a:spcPts val="600"/>
                        </a:spcAft>
                        <a:tabLst>
                          <a:tab pos="342900" algn="l"/>
                          <a:tab pos="800100" algn="l"/>
                        </a:tabLst>
                      </a:pPr>
                      <a:r>
                        <a:rPr lang="fr-FR" sz="1800" b="0" dirty="0" smtClean="0">
                          <a:effectLst/>
                          <a:latin typeface="Times New Roman" panose="02020603050405020304" pitchFamily="18" charset="0"/>
                          <a:ea typeface="Times New Roman" panose="02020603050405020304" pitchFamily="18" charset="0"/>
                        </a:rPr>
                        <a:t>7</a:t>
                      </a:r>
                      <a:endParaRPr lang="pt-BR" sz="1800" b="1" dirty="0">
                        <a:effectLst/>
                        <a:latin typeface="Times New Roman" panose="02020603050405020304" pitchFamily="18" charset="0"/>
                        <a:ea typeface="Times New Roman" panose="02020603050405020304" pitchFamily="18" charset="0"/>
                      </a:endParaRPr>
                    </a:p>
                  </a:txBody>
                  <a:tcPr marL="68584" marR="68584"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just">
                        <a:lnSpc>
                          <a:spcPct val="100000"/>
                        </a:lnSpc>
                        <a:spcAft>
                          <a:spcPts val="600"/>
                        </a:spcAft>
                        <a:tabLst>
                          <a:tab pos="342900" algn="l"/>
                          <a:tab pos="800100" algn="l"/>
                        </a:tabLst>
                      </a:pPr>
                      <a:endParaRPr lang="fr-FR" sz="1800" b="0" dirty="0" smtClean="0">
                        <a:effectLst/>
                        <a:latin typeface="Times New Roman" panose="02020603050405020304" pitchFamily="18" charset="0"/>
                        <a:ea typeface="Times New Roman" panose="02020603050405020304" pitchFamily="18" charset="0"/>
                      </a:endParaRPr>
                    </a:p>
                    <a:p>
                      <a:pPr algn="just">
                        <a:lnSpc>
                          <a:spcPct val="100000"/>
                        </a:lnSpc>
                        <a:spcAft>
                          <a:spcPts val="600"/>
                        </a:spcAft>
                        <a:tabLst>
                          <a:tab pos="342900" algn="l"/>
                          <a:tab pos="800100" algn="l"/>
                        </a:tabLst>
                      </a:pPr>
                      <a:r>
                        <a:rPr lang="fr-FR" sz="1800" b="0" dirty="0" smtClean="0">
                          <a:effectLst/>
                          <a:latin typeface="Times New Roman" panose="02020603050405020304" pitchFamily="18" charset="0"/>
                          <a:ea typeface="Times New Roman" panose="02020603050405020304" pitchFamily="18" charset="0"/>
                        </a:rPr>
                        <a:t>10</a:t>
                      </a:r>
                      <a:endParaRPr lang="pt-BR" sz="1800" b="1" dirty="0">
                        <a:effectLst/>
                        <a:latin typeface="Times New Roman" panose="02020603050405020304" pitchFamily="18" charset="0"/>
                        <a:ea typeface="Times New Roman" panose="02020603050405020304" pitchFamily="18" charset="0"/>
                      </a:endParaRPr>
                    </a:p>
                  </a:txBody>
                  <a:tcPr marL="68584" marR="68584"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just">
                        <a:lnSpc>
                          <a:spcPct val="100000"/>
                        </a:lnSpc>
                        <a:spcAft>
                          <a:spcPts val="600"/>
                        </a:spcAft>
                        <a:tabLst>
                          <a:tab pos="342900" algn="l"/>
                          <a:tab pos="800100" algn="l"/>
                        </a:tabLst>
                      </a:pPr>
                      <a:endParaRPr lang="fr-FR" sz="1800" b="0" dirty="0" smtClean="0">
                        <a:effectLst/>
                        <a:latin typeface="Times New Roman" panose="02020603050405020304" pitchFamily="18" charset="0"/>
                        <a:ea typeface="Times New Roman" panose="02020603050405020304" pitchFamily="18" charset="0"/>
                      </a:endParaRPr>
                    </a:p>
                    <a:p>
                      <a:pPr algn="just">
                        <a:lnSpc>
                          <a:spcPct val="100000"/>
                        </a:lnSpc>
                        <a:spcAft>
                          <a:spcPts val="600"/>
                        </a:spcAft>
                        <a:tabLst>
                          <a:tab pos="342900" algn="l"/>
                          <a:tab pos="800100" algn="l"/>
                        </a:tabLst>
                      </a:pPr>
                      <a:r>
                        <a:rPr lang="fr-FR" sz="1800" b="0" dirty="0" smtClean="0">
                          <a:effectLst/>
                          <a:latin typeface="Times New Roman" panose="02020603050405020304" pitchFamily="18" charset="0"/>
                          <a:ea typeface="Times New Roman" panose="02020603050405020304" pitchFamily="18" charset="0"/>
                        </a:rPr>
                        <a:t>Dar </a:t>
                      </a:r>
                      <a:r>
                        <a:rPr lang="fr-FR" sz="1800" b="0" dirty="0" err="1">
                          <a:effectLst/>
                          <a:latin typeface="Times New Roman" panose="02020603050405020304" pitchFamily="18" charset="0"/>
                          <a:ea typeface="Times New Roman" panose="02020603050405020304" pitchFamily="18" charset="0"/>
                        </a:rPr>
                        <a:t>suporte</a:t>
                      </a:r>
                      <a:r>
                        <a:rPr lang="fr-FR" sz="1800" b="0" dirty="0">
                          <a:effectLst/>
                          <a:latin typeface="Times New Roman" panose="02020603050405020304" pitchFamily="18" charset="0"/>
                          <a:ea typeface="Times New Roman" panose="02020603050405020304" pitchFamily="18" charset="0"/>
                        </a:rPr>
                        <a:t> e </a:t>
                      </a:r>
                      <a:r>
                        <a:rPr lang="fr-FR" sz="1800" b="0" dirty="0" err="1">
                          <a:effectLst/>
                          <a:latin typeface="Times New Roman" panose="02020603050405020304" pitchFamily="18" charset="0"/>
                          <a:ea typeface="Times New Roman" panose="02020603050405020304" pitchFamily="18" charset="0"/>
                        </a:rPr>
                        <a:t>orientação</a:t>
                      </a:r>
                      <a:r>
                        <a:rPr lang="fr-FR" sz="1800" b="0" dirty="0">
                          <a:effectLst/>
                          <a:latin typeface="Times New Roman" panose="02020603050405020304" pitchFamily="18" charset="0"/>
                          <a:ea typeface="Times New Roman" panose="02020603050405020304" pitchFamily="18" charset="0"/>
                        </a:rPr>
                        <a:t> </a:t>
                      </a:r>
                      <a:r>
                        <a:rPr lang="fr-FR" sz="1800" b="0" dirty="0" err="1">
                          <a:effectLst/>
                          <a:latin typeface="Times New Roman" panose="02020603050405020304" pitchFamily="18" charset="0"/>
                          <a:ea typeface="Times New Roman" panose="02020603050405020304" pitchFamily="18" charset="0"/>
                        </a:rPr>
                        <a:t>ao</a:t>
                      </a:r>
                      <a:r>
                        <a:rPr lang="fr-FR" sz="1800" b="0" dirty="0">
                          <a:effectLst/>
                          <a:latin typeface="Times New Roman" panose="02020603050405020304" pitchFamily="18" charset="0"/>
                          <a:ea typeface="Times New Roman" panose="02020603050405020304" pitchFamily="18" charset="0"/>
                        </a:rPr>
                        <a:t> </a:t>
                      </a:r>
                      <a:r>
                        <a:rPr lang="fr-FR" sz="1800" b="0" dirty="0" err="1">
                          <a:effectLst/>
                          <a:latin typeface="Times New Roman" panose="02020603050405020304" pitchFamily="18" charset="0"/>
                          <a:ea typeface="Times New Roman" panose="02020603050405020304" pitchFamily="18" charset="0"/>
                        </a:rPr>
                        <a:t>administrador</a:t>
                      </a:r>
                      <a:r>
                        <a:rPr lang="fr-FR" sz="1800" b="0" dirty="0">
                          <a:effectLst/>
                          <a:latin typeface="Times New Roman" panose="02020603050405020304" pitchFamily="18" charset="0"/>
                          <a:ea typeface="Times New Roman" panose="02020603050405020304" pitchFamily="18" charset="0"/>
                        </a:rPr>
                        <a:t> sobre </a:t>
                      </a:r>
                      <a:r>
                        <a:rPr lang="fr-FR" sz="1800" b="0" dirty="0" err="1">
                          <a:effectLst/>
                          <a:latin typeface="Times New Roman" panose="02020603050405020304" pitchFamily="18" charset="0"/>
                          <a:ea typeface="Times New Roman" panose="02020603050405020304" pitchFamily="18" charset="0"/>
                        </a:rPr>
                        <a:t>dados</a:t>
                      </a:r>
                      <a:r>
                        <a:rPr lang="fr-FR" sz="1800" b="0" dirty="0">
                          <a:effectLst/>
                          <a:latin typeface="Times New Roman" panose="02020603050405020304" pitchFamily="18" charset="0"/>
                          <a:ea typeface="Times New Roman" panose="02020603050405020304" pitchFamily="18" charset="0"/>
                        </a:rPr>
                        <a:t>.</a:t>
                      </a:r>
                      <a:endParaRPr lang="pt-BR" sz="1800" b="1" dirty="0">
                        <a:effectLst/>
                        <a:latin typeface="Times New Roman" panose="02020603050405020304" pitchFamily="18" charset="0"/>
                        <a:ea typeface="Times New Roman" panose="02020603050405020304" pitchFamily="18" charset="0"/>
                      </a:endParaRPr>
                    </a:p>
                  </a:txBody>
                  <a:tcPr marL="68584" marR="68584"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501566313"/>
                  </a:ext>
                </a:extLst>
              </a:tr>
            </a:tbl>
          </a:graphicData>
        </a:graphic>
      </p:graphicFrame>
    </p:spTree>
    <p:extLst>
      <p:ext uri="{BB962C8B-B14F-4D97-AF65-F5344CB8AC3E}">
        <p14:creationId xmlns:p14="http://schemas.microsoft.com/office/powerpoint/2010/main" val="107468343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20483"/>
                                        </p:tgtEl>
                                        <p:attrNameLst>
                                          <p:attrName>r</p:attrName>
                                        </p:attrNameLst>
                                      </p:cBhvr>
                                    </p:animRot>
                                    <p:animRot by="-240000">
                                      <p:cBhvr>
                                        <p:cTn id="7" dur="200" fill="hold">
                                          <p:stCondLst>
                                            <p:cond delay="200"/>
                                          </p:stCondLst>
                                        </p:cTn>
                                        <p:tgtEl>
                                          <p:spTgt spid="20483"/>
                                        </p:tgtEl>
                                        <p:attrNameLst>
                                          <p:attrName>r</p:attrName>
                                        </p:attrNameLst>
                                      </p:cBhvr>
                                    </p:animRot>
                                    <p:animRot by="240000">
                                      <p:cBhvr>
                                        <p:cTn id="8" dur="200" fill="hold">
                                          <p:stCondLst>
                                            <p:cond delay="400"/>
                                          </p:stCondLst>
                                        </p:cTn>
                                        <p:tgtEl>
                                          <p:spTgt spid="20483"/>
                                        </p:tgtEl>
                                        <p:attrNameLst>
                                          <p:attrName>r</p:attrName>
                                        </p:attrNameLst>
                                      </p:cBhvr>
                                    </p:animRot>
                                    <p:animRot by="-240000">
                                      <p:cBhvr>
                                        <p:cTn id="9" dur="200" fill="hold">
                                          <p:stCondLst>
                                            <p:cond delay="600"/>
                                          </p:stCondLst>
                                        </p:cTn>
                                        <p:tgtEl>
                                          <p:spTgt spid="20483"/>
                                        </p:tgtEl>
                                        <p:attrNameLst>
                                          <p:attrName>r</p:attrName>
                                        </p:attrNameLst>
                                      </p:cBhvr>
                                    </p:animRot>
                                    <p:animRot by="120000">
                                      <p:cBhvr>
                                        <p:cTn id="10" dur="200" fill="hold">
                                          <p:stCondLst>
                                            <p:cond delay="800"/>
                                          </p:stCondLst>
                                        </p:cTn>
                                        <p:tgtEl>
                                          <p:spTgt spid="2048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ítulo 1"/>
          <p:cNvSpPr>
            <a:spLocks noGrp="1" noChangeArrowheads="1"/>
          </p:cNvSpPr>
          <p:nvPr>
            <p:ph type="title" idx="4294967295"/>
          </p:nvPr>
        </p:nvSpPr>
        <p:spPr/>
        <p:txBody>
          <a:bodyPr/>
          <a:lstStyle/>
          <a:p>
            <a:pPr eaLnBrk="1" hangingPunct="1"/>
            <a:r>
              <a:rPr lang="pt-BR" altLang="zh-CN" sz="4000" smtClean="0"/>
              <a:t>Documento de Visão – Visão geral do produto</a:t>
            </a:r>
          </a:p>
        </p:txBody>
      </p:sp>
      <p:pic>
        <p:nvPicPr>
          <p:cNvPr id="24579" name="Imagem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47450" y="69850"/>
            <a:ext cx="800100"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76" name="Marcador de Posição de Conteúdo 4"/>
          <p:cNvSpPr>
            <a:spLocks noGrp="1" noChangeArrowheads="1"/>
          </p:cNvSpPr>
          <p:nvPr>
            <p:ph idx="4294967295"/>
          </p:nvPr>
        </p:nvSpPr>
        <p:spPr>
          <a:xfrm>
            <a:off x="4311650" y="3843338"/>
            <a:ext cx="8213725" cy="4113212"/>
          </a:xfrm>
        </p:spPr>
        <p:txBody>
          <a:bodyPr/>
          <a:lstStyle/>
          <a:p>
            <a:pPr eaLnBrk="1" hangingPunct="1"/>
            <a:endParaRPr lang="pt-BR" altLang="pt-BR" smtClean="0"/>
          </a:p>
        </p:txBody>
      </p:sp>
      <p:pic>
        <p:nvPicPr>
          <p:cNvPr id="28677" name="Picture 2" descr="image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4600" y="2111375"/>
            <a:ext cx="6356350" cy="4860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spTree>
    <p:extLst>
      <p:ext uri="{BB962C8B-B14F-4D97-AF65-F5344CB8AC3E}">
        <p14:creationId xmlns:p14="http://schemas.microsoft.com/office/powerpoint/2010/main" val="237336598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24579"/>
                                        </p:tgtEl>
                                        <p:attrNameLst>
                                          <p:attrName>r</p:attrName>
                                        </p:attrNameLst>
                                      </p:cBhvr>
                                    </p:animRot>
                                    <p:animRot by="-240000">
                                      <p:cBhvr>
                                        <p:cTn id="7" dur="200" fill="hold">
                                          <p:stCondLst>
                                            <p:cond delay="200"/>
                                          </p:stCondLst>
                                        </p:cTn>
                                        <p:tgtEl>
                                          <p:spTgt spid="24579"/>
                                        </p:tgtEl>
                                        <p:attrNameLst>
                                          <p:attrName>r</p:attrName>
                                        </p:attrNameLst>
                                      </p:cBhvr>
                                    </p:animRot>
                                    <p:animRot by="240000">
                                      <p:cBhvr>
                                        <p:cTn id="8" dur="200" fill="hold">
                                          <p:stCondLst>
                                            <p:cond delay="400"/>
                                          </p:stCondLst>
                                        </p:cTn>
                                        <p:tgtEl>
                                          <p:spTgt spid="24579"/>
                                        </p:tgtEl>
                                        <p:attrNameLst>
                                          <p:attrName>r</p:attrName>
                                        </p:attrNameLst>
                                      </p:cBhvr>
                                    </p:animRot>
                                    <p:animRot by="-240000">
                                      <p:cBhvr>
                                        <p:cTn id="9" dur="200" fill="hold">
                                          <p:stCondLst>
                                            <p:cond delay="600"/>
                                          </p:stCondLst>
                                        </p:cTn>
                                        <p:tgtEl>
                                          <p:spTgt spid="24579"/>
                                        </p:tgtEl>
                                        <p:attrNameLst>
                                          <p:attrName>r</p:attrName>
                                        </p:attrNameLst>
                                      </p:cBhvr>
                                    </p:animRot>
                                    <p:animRot by="120000">
                                      <p:cBhvr>
                                        <p:cTn id="10" dur="200" fill="hold">
                                          <p:stCondLst>
                                            <p:cond delay="800"/>
                                          </p:stCondLst>
                                        </p:cTn>
                                        <p:tgtEl>
                                          <p:spTgt spid="24579"/>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ítulo 1"/>
          <p:cNvSpPr>
            <a:spLocks noGrp="1" noChangeArrowheads="1"/>
          </p:cNvSpPr>
          <p:nvPr>
            <p:ph type="title" idx="4294967295"/>
          </p:nvPr>
        </p:nvSpPr>
        <p:spPr>
          <a:xfrm>
            <a:off x="1262063" y="225425"/>
            <a:ext cx="9691687" cy="1325563"/>
          </a:xfrm>
        </p:spPr>
        <p:txBody>
          <a:bodyPr/>
          <a:lstStyle/>
          <a:p>
            <a:pPr eaLnBrk="1" hangingPunct="1"/>
            <a:r>
              <a:rPr lang="pt-BR" altLang="zh-CN" sz="4000" smtClean="0"/>
              <a:t>Documento de Visão – Recursos do Produto</a:t>
            </a:r>
          </a:p>
        </p:txBody>
      </p:sp>
      <p:pic>
        <p:nvPicPr>
          <p:cNvPr id="25603" name="Imagem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47450" y="69850"/>
            <a:ext cx="800100"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2" name="Tabela 1"/>
          <p:cNvGraphicFramePr>
            <a:graphicFrameLocks noGrp="1"/>
          </p:cNvGraphicFramePr>
          <p:nvPr/>
        </p:nvGraphicFramePr>
        <p:xfrm>
          <a:off x="1262063" y="1579563"/>
          <a:ext cx="8128000" cy="503128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610372703"/>
                    </a:ext>
                  </a:extLst>
                </a:gridCol>
                <a:gridCol w="4064000">
                  <a:extLst>
                    <a:ext uri="{9D8B030D-6E8A-4147-A177-3AD203B41FA5}">
                      <a16:colId xmlns:a16="http://schemas.microsoft.com/office/drawing/2014/main" val="2214892112"/>
                    </a:ext>
                  </a:extLst>
                </a:gridCol>
              </a:tblGrid>
              <a:tr h="444074">
                <a:tc>
                  <a:txBody>
                    <a:bodyPr/>
                    <a:lstStyle/>
                    <a:p>
                      <a:pPr algn="ctr"/>
                      <a:r>
                        <a:rPr lang="pt-BR" sz="1800" dirty="0" smtClean="0"/>
                        <a:t>Benefícios ao Usuário</a:t>
                      </a:r>
                      <a:endParaRPr lang="pt-BR" sz="1800" dirty="0"/>
                    </a:p>
                  </a:txBody>
                  <a:tcPr marT="45703" marB="4570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02448"/>
                    </a:solidFill>
                  </a:tcPr>
                </a:tc>
                <a:tc>
                  <a:txBody>
                    <a:bodyPr/>
                    <a:lstStyle/>
                    <a:p>
                      <a:pPr algn="ctr"/>
                      <a:r>
                        <a:rPr lang="pt-BR" sz="1800" dirty="0" smtClean="0"/>
                        <a:t>Recursos de Suporte</a:t>
                      </a:r>
                      <a:endParaRPr lang="pt-BR" sz="1800" dirty="0"/>
                    </a:p>
                  </a:txBody>
                  <a:tcPr marT="45703" marB="4570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02448"/>
                    </a:solidFill>
                  </a:tcPr>
                </a:tc>
                <a:extLst>
                  <a:ext uri="{0D108BD9-81ED-4DB2-BD59-A6C34878D82A}">
                    <a16:rowId xmlns:a16="http://schemas.microsoft.com/office/drawing/2014/main" val="2208459164"/>
                  </a:ext>
                </a:extLst>
              </a:tr>
              <a:tr h="458671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altLang="zh-CN" sz="1800" b="0" i="0" u="none" strike="noStrike" cap="none" normalizeH="0" baseline="0" dirty="0" smtClean="0">
                        <a:ln>
                          <a:noFill/>
                        </a:ln>
                        <a:solidFill>
                          <a:srgbClr val="000000"/>
                        </a:solidFill>
                        <a:effectLst/>
                        <a:latin typeface="Century Schoolbook" pitchFamily="18" charset="0"/>
                        <a:ea typeface="SimSun" pitchFamily="2" charset="-122"/>
                        <a:sym typeface="Century Schoolbook"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altLang="zh-CN" sz="1800" b="0" i="0" u="none" strike="noStrike" cap="none" normalizeH="0" baseline="0" dirty="0" smtClean="0">
                        <a:ln>
                          <a:noFill/>
                        </a:ln>
                        <a:solidFill>
                          <a:srgbClr val="000000"/>
                        </a:solidFill>
                        <a:effectLst/>
                        <a:latin typeface="Century Schoolbook" pitchFamily="18" charset="0"/>
                        <a:ea typeface="SimSun" pitchFamily="2" charset="-122"/>
                        <a:sym typeface="Century Schoolbook"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altLang="zh-CN" sz="1800" b="0" i="0" u="none" strike="noStrike" cap="none" normalizeH="0" baseline="0" dirty="0" smtClean="0">
                        <a:ln>
                          <a:noFill/>
                        </a:ln>
                        <a:solidFill>
                          <a:srgbClr val="000000"/>
                        </a:solidFill>
                        <a:effectLst/>
                        <a:latin typeface="Century Schoolbook" pitchFamily="18" charset="0"/>
                        <a:ea typeface="SimSun" pitchFamily="2" charset="-122"/>
                        <a:sym typeface="Century Schoolbook"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altLang="zh-CN" sz="1800" b="0" i="0" u="none" strike="noStrike" cap="none" normalizeH="0" baseline="0" dirty="0" smtClean="0">
                        <a:ln>
                          <a:noFill/>
                        </a:ln>
                        <a:solidFill>
                          <a:srgbClr val="000000"/>
                        </a:solidFill>
                        <a:effectLst/>
                        <a:latin typeface="Century Schoolbook" pitchFamily="18" charset="0"/>
                        <a:ea typeface="SimSun" pitchFamily="2" charset="-122"/>
                        <a:sym typeface="Century Schoolbook"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altLang="zh-CN" sz="1800" b="0" i="0" u="none" strike="noStrike" cap="none" normalizeH="0" baseline="0" dirty="0" smtClean="0">
                          <a:ln>
                            <a:noFill/>
                          </a:ln>
                          <a:solidFill>
                            <a:srgbClr val="000000"/>
                          </a:solidFill>
                          <a:effectLst/>
                          <a:latin typeface="Century Schoolbook" pitchFamily="18" charset="0"/>
                          <a:ea typeface="SimSun" pitchFamily="2" charset="-122"/>
                          <a:sym typeface="Century Schoolbook" pitchFamily="18" charset="0"/>
                        </a:rPr>
                        <a:t>Possibilitar, facilitar e ajudar pessoas em consultas e informações sobre diversos fatores climáticos de São João da Boa Vista e região, alertando-os sobre possiveis situações de riscos, relacionados ao clima.</a:t>
                      </a:r>
                      <a:endParaRPr kumimoji="0" lang="pt-BR" altLang="zh-CN" sz="1800" b="0" i="0" u="none" strike="noStrike" cap="none" normalizeH="0" baseline="0" dirty="0" smtClean="0">
                        <a:ln>
                          <a:noFill/>
                        </a:ln>
                        <a:solidFill>
                          <a:srgbClr val="000000"/>
                        </a:solidFill>
                        <a:effectLst/>
                        <a:latin typeface="Times New Roman" pitchFamily="18" charset="0"/>
                        <a:ea typeface="SimSun" pitchFamily="2" charset="-122"/>
                        <a:cs typeface="Times New Roman" pitchFamily="18" charset="0"/>
                        <a:sym typeface="Times New Roman" pitchFamily="18" charset="0"/>
                      </a:endParaRPr>
                    </a:p>
                    <a:p>
                      <a:endParaRPr lang="pt-BR" sz="1800" dirty="0"/>
                    </a:p>
                  </a:txBody>
                  <a:tcPr marT="45703" marB="4570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111125" marR="0" lvl="0" indent="0" algn="l" defTabSz="914400" rtl="0" eaLnBrk="1" fontAlgn="base" latinLnBrk="0" hangingPunct="1">
                        <a:lnSpc>
                          <a:spcPct val="100000"/>
                        </a:lnSpc>
                        <a:spcBef>
                          <a:spcPct val="0"/>
                        </a:spcBef>
                        <a:spcAft>
                          <a:spcPts val="600"/>
                        </a:spcAft>
                        <a:buClrTx/>
                        <a:buSzTx/>
                        <a:buFontTx/>
                        <a:buNone/>
                        <a:tabLst/>
                      </a:pPr>
                      <a:r>
                        <a:rPr kumimoji="0" lang="pt-BR" altLang="zh-CN" sz="1800" b="0" i="0" u="none" strike="noStrike" cap="none" normalizeH="0" baseline="0" dirty="0" smtClean="0">
                          <a:ln>
                            <a:noFill/>
                          </a:ln>
                          <a:solidFill>
                            <a:srgbClr val="000000"/>
                          </a:solidFill>
                          <a:effectLst/>
                          <a:latin typeface="Century Schoolbook" pitchFamily="18" charset="0"/>
                          <a:ea typeface="SimSun" pitchFamily="2" charset="-122"/>
                          <a:sym typeface="Century Schoolbook" pitchFamily="18" charset="0"/>
                        </a:rPr>
                        <a:t>- Gerenciamento de Medições Realizadas pelas PCD (CRUD)</a:t>
                      </a:r>
                    </a:p>
                    <a:p>
                      <a:pPr marL="111125" marR="0" lvl="0" indent="0" algn="l" defTabSz="914400" rtl="0" eaLnBrk="1" fontAlgn="base" latinLnBrk="0" hangingPunct="1">
                        <a:lnSpc>
                          <a:spcPct val="100000"/>
                        </a:lnSpc>
                        <a:spcBef>
                          <a:spcPct val="0"/>
                        </a:spcBef>
                        <a:spcAft>
                          <a:spcPts val="600"/>
                        </a:spcAft>
                        <a:buClrTx/>
                        <a:buSzTx/>
                        <a:buFontTx/>
                        <a:buNone/>
                        <a:tabLst/>
                      </a:pPr>
                      <a:r>
                        <a:rPr kumimoji="0" lang="pt-BR" altLang="zh-CN" sz="1800" b="0" i="0" u="none" strike="noStrike" cap="none" normalizeH="0" baseline="0" dirty="0" smtClean="0">
                          <a:ln>
                            <a:noFill/>
                          </a:ln>
                          <a:solidFill>
                            <a:srgbClr val="000000"/>
                          </a:solidFill>
                          <a:effectLst/>
                          <a:latin typeface="Century Schoolbook" pitchFamily="18" charset="0"/>
                          <a:ea typeface="SimSun" pitchFamily="2" charset="-122"/>
                          <a:sym typeface="Century Schoolbook" pitchFamily="18" charset="0"/>
                        </a:rPr>
                        <a:t>- Importação de arquivos . TXT de Medição no Banco de Dados (CRUD).</a:t>
                      </a:r>
                    </a:p>
                    <a:p>
                      <a:pPr marL="111125" marR="0" lvl="0" indent="0" algn="l" defTabSz="914400" rtl="0" eaLnBrk="1" fontAlgn="base" latinLnBrk="0" hangingPunct="1">
                        <a:lnSpc>
                          <a:spcPct val="100000"/>
                        </a:lnSpc>
                        <a:spcBef>
                          <a:spcPct val="0"/>
                        </a:spcBef>
                        <a:spcAft>
                          <a:spcPts val="600"/>
                        </a:spcAft>
                        <a:buClrTx/>
                        <a:buSzTx/>
                        <a:buFontTx/>
                        <a:buNone/>
                        <a:tabLst/>
                      </a:pPr>
                      <a:r>
                        <a:rPr kumimoji="0" lang="pt-BR" altLang="zh-CN" sz="1800" b="0" i="0" u="none" strike="noStrike" cap="none" normalizeH="0" baseline="0" dirty="0" smtClean="0">
                          <a:ln>
                            <a:noFill/>
                          </a:ln>
                          <a:solidFill>
                            <a:srgbClr val="000000"/>
                          </a:solidFill>
                          <a:effectLst/>
                          <a:latin typeface="Century Schoolbook" pitchFamily="18" charset="0"/>
                          <a:ea typeface="SimSun" pitchFamily="2" charset="-122"/>
                          <a:sym typeface="Century Schoolbook" pitchFamily="18" charset="0"/>
                        </a:rPr>
                        <a:t>-Exportação de arquivos . TXT de Medição do Banco de Dados (CRUD).</a:t>
                      </a:r>
                    </a:p>
                    <a:p>
                      <a:pPr marL="111125" marR="0" lvl="0" indent="0" algn="l" defTabSz="914400" rtl="0" eaLnBrk="1" fontAlgn="base" latinLnBrk="0" hangingPunct="1">
                        <a:lnSpc>
                          <a:spcPct val="100000"/>
                        </a:lnSpc>
                        <a:spcBef>
                          <a:spcPct val="0"/>
                        </a:spcBef>
                        <a:spcAft>
                          <a:spcPts val="600"/>
                        </a:spcAft>
                        <a:buClrTx/>
                        <a:buSzTx/>
                        <a:buFontTx/>
                        <a:buNone/>
                        <a:tabLst/>
                      </a:pPr>
                      <a:r>
                        <a:rPr kumimoji="0" lang="pt-BR" altLang="zh-CN" sz="1800" b="0" i="0" u="none" strike="noStrike" cap="none" normalizeH="0" baseline="0" dirty="0" smtClean="0">
                          <a:ln>
                            <a:noFill/>
                          </a:ln>
                          <a:solidFill>
                            <a:srgbClr val="000000"/>
                          </a:solidFill>
                          <a:effectLst/>
                          <a:latin typeface="Century Schoolbook" pitchFamily="18" charset="0"/>
                          <a:ea typeface="SimSun" pitchFamily="2" charset="-122"/>
                          <a:sym typeface="Century Schoolbook" pitchFamily="18" charset="0"/>
                        </a:rPr>
                        <a:t>-Validação  das Medições importadas de arquivos . TXT.</a:t>
                      </a:r>
                    </a:p>
                    <a:p>
                      <a:pPr marL="111125" marR="0" lvl="0" indent="0" algn="l" defTabSz="914400" rtl="0" eaLnBrk="1" fontAlgn="base" latinLnBrk="0" hangingPunct="1">
                        <a:lnSpc>
                          <a:spcPct val="100000"/>
                        </a:lnSpc>
                        <a:spcBef>
                          <a:spcPct val="0"/>
                        </a:spcBef>
                        <a:spcAft>
                          <a:spcPts val="600"/>
                        </a:spcAft>
                        <a:buClrTx/>
                        <a:buSzTx/>
                        <a:buFontTx/>
                        <a:buNone/>
                        <a:tabLst/>
                      </a:pPr>
                      <a:r>
                        <a:rPr kumimoji="0" lang="pt-BR" altLang="zh-CN" sz="1800" b="0" i="0" u="none" strike="noStrike" cap="none" normalizeH="0" baseline="0" dirty="0" smtClean="0">
                          <a:ln>
                            <a:noFill/>
                          </a:ln>
                          <a:solidFill>
                            <a:srgbClr val="000000"/>
                          </a:solidFill>
                          <a:effectLst/>
                          <a:latin typeface="Century Schoolbook" pitchFamily="18" charset="0"/>
                          <a:ea typeface="SimSun" pitchFamily="2" charset="-122"/>
                          <a:sym typeface="Century Schoolbook" pitchFamily="18" charset="0"/>
                        </a:rPr>
                        <a:t>-Controle de medições dos Sensores da PCD – Habilitar ou desabilitar sensores das PCDs.</a:t>
                      </a:r>
                    </a:p>
                    <a:p>
                      <a:pPr marL="111125" marR="0" lvl="0" indent="0" algn="l" defTabSz="914400" rtl="0" eaLnBrk="1" fontAlgn="base" latinLnBrk="0" hangingPunct="1">
                        <a:lnSpc>
                          <a:spcPct val="100000"/>
                        </a:lnSpc>
                        <a:spcBef>
                          <a:spcPct val="0"/>
                        </a:spcBef>
                        <a:spcAft>
                          <a:spcPts val="600"/>
                        </a:spcAft>
                        <a:buClrTx/>
                        <a:buSzTx/>
                        <a:buFontTx/>
                        <a:buNone/>
                        <a:tabLst/>
                      </a:pPr>
                      <a:r>
                        <a:rPr kumimoji="0" lang="pt-BR" altLang="zh-CN" sz="1800" b="0" i="0" u="none" strike="noStrike" cap="none" normalizeH="0" baseline="0" dirty="0" smtClean="0">
                          <a:ln>
                            <a:noFill/>
                          </a:ln>
                          <a:solidFill>
                            <a:srgbClr val="000000"/>
                          </a:solidFill>
                          <a:effectLst/>
                          <a:latin typeface="Century Schoolbook" pitchFamily="18" charset="0"/>
                          <a:ea typeface="SimSun" pitchFamily="2" charset="-122"/>
                          <a:sym typeface="Century Schoolbook" pitchFamily="18" charset="0"/>
                        </a:rPr>
                        <a:t>-Gerenciamento da Periodicidade de Transmissão de Dados e Real</a:t>
                      </a:r>
                      <a:endParaRPr kumimoji="0" lang="pt-BR" altLang="zh-CN" sz="1800" b="0" i="0" u="none" strike="noStrike" cap="none" normalizeH="0" baseline="0" dirty="0" smtClean="0">
                        <a:ln>
                          <a:noFill/>
                        </a:ln>
                        <a:solidFill>
                          <a:srgbClr val="000000"/>
                        </a:solidFill>
                        <a:effectLst/>
                        <a:latin typeface="Times New Roman" pitchFamily="18" charset="0"/>
                        <a:ea typeface="SimSun" pitchFamily="2" charset="-122"/>
                        <a:cs typeface="Times New Roman" pitchFamily="18" charset="0"/>
                        <a:sym typeface="Times New Roman" pitchFamily="18" charset="0"/>
                      </a:endParaRPr>
                    </a:p>
                  </a:txBody>
                  <a:tcPr marT="45703" marB="4570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26408839"/>
                  </a:ext>
                </a:extLst>
              </a:tr>
            </a:tbl>
          </a:graphicData>
        </a:graphic>
      </p:graphicFrame>
    </p:spTree>
    <p:extLst>
      <p:ext uri="{BB962C8B-B14F-4D97-AF65-F5344CB8AC3E}">
        <p14:creationId xmlns:p14="http://schemas.microsoft.com/office/powerpoint/2010/main" val="204419377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25603"/>
                                        </p:tgtEl>
                                        <p:attrNameLst>
                                          <p:attrName>r</p:attrName>
                                        </p:attrNameLst>
                                      </p:cBhvr>
                                    </p:animRot>
                                    <p:animRot by="-240000">
                                      <p:cBhvr>
                                        <p:cTn id="7" dur="200" fill="hold">
                                          <p:stCondLst>
                                            <p:cond delay="200"/>
                                          </p:stCondLst>
                                        </p:cTn>
                                        <p:tgtEl>
                                          <p:spTgt spid="25603"/>
                                        </p:tgtEl>
                                        <p:attrNameLst>
                                          <p:attrName>r</p:attrName>
                                        </p:attrNameLst>
                                      </p:cBhvr>
                                    </p:animRot>
                                    <p:animRot by="240000">
                                      <p:cBhvr>
                                        <p:cTn id="8" dur="200" fill="hold">
                                          <p:stCondLst>
                                            <p:cond delay="400"/>
                                          </p:stCondLst>
                                        </p:cTn>
                                        <p:tgtEl>
                                          <p:spTgt spid="25603"/>
                                        </p:tgtEl>
                                        <p:attrNameLst>
                                          <p:attrName>r</p:attrName>
                                        </p:attrNameLst>
                                      </p:cBhvr>
                                    </p:animRot>
                                    <p:animRot by="-240000">
                                      <p:cBhvr>
                                        <p:cTn id="9" dur="200" fill="hold">
                                          <p:stCondLst>
                                            <p:cond delay="600"/>
                                          </p:stCondLst>
                                        </p:cTn>
                                        <p:tgtEl>
                                          <p:spTgt spid="25603"/>
                                        </p:tgtEl>
                                        <p:attrNameLst>
                                          <p:attrName>r</p:attrName>
                                        </p:attrNameLst>
                                      </p:cBhvr>
                                    </p:animRot>
                                    <p:animRot by="120000">
                                      <p:cBhvr>
                                        <p:cTn id="10" dur="200" fill="hold">
                                          <p:stCondLst>
                                            <p:cond delay="800"/>
                                          </p:stCondLst>
                                        </p:cTn>
                                        <p:tgtEl>
                                          <p:spTgt spid="2560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ítulo 1"/>
          <p:cNvSpPr>
            <a:spLocks noGrp="1" noChangeArrowheads="1"/>
          </p:cNvSpPr>
          <p:nvPr>
            <p:ph type="title" idx="4294967295"/>
          </p:nvPr>
        </p:nvSpPr>
        <p:spPr>
          <a:xfrm>
            <a:off x="663575" y="149225"/>
            <a:ext cx="9693275" cy="1000125"/>
          </a:xfrm>
        </p:spPr>
        <p:txBody>
          <a:bodyPr/>
          <a:lstStyle/>
          <a:p>
            <a:pPr eaLnBrk="1" hangingPunct="1"/>
            <a:r>
              <a:rPr lang="pt-BR" altLang="zh-CN" smtClean="0"/>
              <a:t>Requisitos</a:t>
            </a:r>
          </a:p>
        </p:txBody>
      </p:sp>
      <p:graphicFrame>
        <p:nvGraphicFramePr>
          <p:cNvPr id="26627" name="Marcador de Posição de Conteúdo 3"/>
          <p:cNvGraphicFramePr>
            <a:graphicFrameLocks noGrp="1"/>
          </p:cNvGraphicFramePr>
          <p:nvPr/>
        </p:nvGraphicFramePr>
        <p:xfrm>
          <a:off x="534988" y="1463675"/>
          <a:ext cx="10383837" cy="5086350"/>
        </p:xfrm>
        <a:graphic>
          <a:graphicData uri="http://schemas.openxmlformats.org/drawingml/2006/table">
            <a:tbl>
              <a:tblPr/>
              <a:tblGrid>
                <a:gridCol w="2039486">
                  <a:extLst>
                    <a:ext uri="{9D8B030D-6E8A-4147-A177-3AD203B41FA5}">
                      <a16:colId xmlns:a16="http://schemas.microsoft.com/office/drawing/2014/main" val="20000"/>
                    </a:ext>
                  </a:extLst>
                </a:gridCol>
                <a:gridCol w="8344351">
                  <a:extLst>
                    <a:ext uri="{9D8B030D-6E8A-4147-A177-3AD203B41FA5}">
                      <a16:colId xmlns:a16="http://schemas.microsoft.com/office/drawing/2014/main" val="20001"/>
                    </a:ext>
                  </a:extLst>
                </a:gridCol>
              </a:tblGrid>
              <a:tr h="33531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pt-BR" altLang="zh-CN" sz="1600" b="1" i="0" u="none" strike="noStrike" cap="none" normalizeH="0" baseline="0" dirty="0" smtClean="0">
                          <a:ln>
                            <a:noFill/>
                          </a:ln>
                          <a:solidFill>
                            <a:srgbClr val="FFFFFF"/>
                          </a:solidFill>
                          <a:effectLst/>
                          <a:latin typeface="Century Schoolbook" pitchFamily="18" charset="0"/>
                          <a:ea typeface="SimSun" pitchFamily="2" charset="-122"/>
                          <a:sym typeface="Century Schoolbook" pitchFamily="18" charset="0"/>
                        </a:rPr>
                        <a:t>Identificador</a:t>
                      </a:r>
                    </a:p>
                  </a:txBody>
                  <a:tcPr marL="91436" marR="91436" marT="45725" marB="45725" horzOverflow="overflow">
                    <a:lnL w="12700" cap="flat" cmpd="sng" algn="ctr">
                      <a:solidFill>
                        <a:schemeClr val="tx1"/>
                      </a:solidFill>
                      <a:prstDash val="solid"/>
                      <a:bevel/>
                      <a:headEnd type="none" w="med" len="med"/>
                      <a:tailEnd type="none" w="med" len="med"/>
                    </a:lnL>
                    <a:lnR w="12700" cap="flat" cmpd="sng" algn="ctr">
                      <a:solidFill>
                        <a:schemeClr val="tx1"/>
                      </a:solidFill>
                      <a:prstDash val="solid"/>
                      <a:bevel/>
                      <a:headEnd type="none" w="med" len="med"/>
                      <a:tailEnd type="none" w="med" len="med"/>
                    </a:lnR>
                    <a:lnT w="12700" cap="flat" cmpd="sng" algn="ctr">
                      <a:solidFill>
                        <a:schemeClr val="tx1"/>
                      </a:solidFill>
                      <a:prstDash val="solid"/>
                      <a:bevel/>
                      <a:headEnd type="none" w="med" len="med"/>
                      <a:tailEnd type="none" w="med" len="med"/>
                    </a:lnT>
                    <a:lnB w="12700" cap="flat" cmpd="sng" algn="ctr">
                      <a:solidFill>
                        <a:schemeClr val="tx1"/>
                      </a:solidFill>
                      <a:prstDash val="solid"/>
                      <a:bevel/>
                      <a:headEnd type="none" w="med" len="med"/>
                      <a:tailEnd type="none" w="med" len="med"/>
                    </a:lnB>
                    <a:lnTlToBr>
                      <a:noFill/>
                    </a:lnTlToBr>
                    <a:lnBlToTr>
                      <a:noFill/>
                    </a:lnBlToTr>
                    <a:solidFill>
                      <a:srgbClr val="1D2843"/>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pt-BR" altLang="zh-CN" sz="1600" b="1" i="0" u="none" strike="noStrike" cap="none" normalizeH="0" baseline="0" dirty="0" smtClean="0">
                          <a:ln>
                            <a:noFill/>
                          </a:ln>
                          <a:solidFill>
                            <a:srgbClr val="FFFFFF"/>
                          </a:solidFill>
                          <a:effectLst/>
                          <a:latin typeface="Century Schoolbook" pitchFamily="18" charset="0"/>
                          <a:ea typeface="SimSun" pitchFamily="2" charset="-122"/>
                          <a:sym typeface="Century Schoolbook" pitchFamily="18" charset="0"/>
                        </a:rPr>
                        <a:t>Descrição do Requisito</a:t>
                      </a:r>
                    </a:p>
                  </a:txBody>
                  <a:tcPr marL="91436" marR="91436" marT="45725" marB="45725" horzOverflow="overflow">
                    <a:lnL w="12700" cap="flat" cmpd="sng" algn="ctr">
                      <a:solidFill>
                        <a:schemeClr val="tx1"/>
                      </a:solidFill>
                      <a:prstDash val="solid"/>
                      <a:bevel/>
                      <a:headEnd type="none" w="med" len="med"/>
                      <a:tailEnd type="none" w="med" len="med"/>
                    </a:lnL>
                    <a:lnR w="12700" cap="flat" cmpd="sng" algn="ctr">
                      <a:solidFill>
                        <a:schemeClr val="tx1"/>
                      </a:solidFill>
                      <a:prstDash val="solid"/>
                      <a:bevel/>
                      <a:headEnd type="none" w="med" len="med"/>
                      <a:tailEnd type="none" w="med" len="med"/>
                    </a:lnR>
                    <a:lnT w="12700" cap="flat" cmpd="sng" algn="ctr">
                      <a:solidFill>
                        <a:schemeClr val="tx1"/>
                      </a:solidFill>
                      <a:prstDash val="solid"/>
                      <a:bevel/>
                      <a:headEnd type="none" w="med" len="med"/>
                      <a:tailEnd type="none" w="med" len="med"/>
                    </a:lnT>
                    <a:lnB w="12700" cap="flat" cmpd="sng" algn="ctr">
                      <a:solidFill>
                        <a:schemeClr val="tx1"/>
                      </a:solidFill>
                      <a:prstDash val="solid"/>
                      <a:bevel/>
                      <a:headEnd type="none" w="med" len="med"/>
                      <a:tailEnd type="none" w="med" len="med"/>
                    </a:lnB>
                    <a:lnTlToBr>
                      <a:noFill/>
                    </a:lnTlToBr>
                    <a:lnBlToTr>
                      <a:noFill/>
                    </a:lnBlToTr>
                    <a:solidFill>
                      <a:srgbClr val="1D2843"/>
                    </a:solidFill>
                  </a:tcPr>
                </a:tc>
                <a:extLst>
                  <a:ext uri="{0D108BD9-81ED-4DB2-BD59-A6C34878D82A}">
                    <a16:rowId xmlns:a16="http://schemas.microsoft.com/office/drawing/2014/main" val="10000"/>
                  </a:ext>
                </a:extLst>
              </a:tr>
              <a:tr h="475103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pt-BR" altLang="zh-CN" sz="1600" b="0" i="0" u="none" strike="noStrike" cap="none" normalizeH="0" baseline="0" dirty="0" smtClean="0">
                        <a:ln>
                          <a:noFill/>
                        </a:ln>
                        <a:solidFill>
                          <a:srgbClr val="000000"/>
                        </a:solidFill>
                        <a:effectLst/>
                        <a:latin typeface="Century Schoolbook" pitchFamily="18" charset="0"/>
                        <a:ea typeface="SimSun" pitchFamily="2" charset="-122"/>
                        <a:sym typeface="Century Schoolbook" pitchFamily="18" charset="0"/>
                      </a:endParaRPr>
                    </a:p>
                    <a:p>
                      <a:pPr marL="0" marR="0" lvl="0" indent="0" algn="ctr" defTabSz="914400" rtl="0" eaLnBrk="1" fontAlgn="base" latinLnBrk="0" hangingPunct="1">
                        <a:lnSpc>
                          <a:spcPct val="100000"/>
                        </a:lnSpc>
                        <a:spcBef>
                          <a:spcPct val="0"/>
                        </a:spcBef>
                        <a:spcAft>
                          <a:spcPct val="0"/>
                        </a:spcAft>
                        <a:buClrTx/>
                        <a:buSzTx/>
                        <a:buFontTx/>
                        <a:buNone/>
                        <a:tabLst/>
                      </a:pPr>
                      <a:endParaRPr kumimoji="0" lang="pt-BR" altLang="zh-CN" sz="1600" b="0" i="0" u="none" strike="noStrike" cap="none" normalizeH="0" baseline="0" dirty="0" smtClean="0">
                        <a:ln>
                          <a:noFill/>
                        </a:ln>
                        <a:solidFill>
                          <a:srgbClr val="000000"/>
                        </a:solidFill>
                        <a:effectLst/>
                        <a:latin typeface="Century Schoolbook" pitchFamily="18" charset="0"/>
                        <a:ea typeface="SimSun" pitchFamily="2" charset="-122"/>
                        <a:sym typeface="Century Schoolbook" pitchFamily="18" charset="0"/>
                      </a:endParaRPr>
                    </a:p>
                    <a:p>
                      <a:pPr marL="0" marR="0" lvl="0" indent="0" algn="ctr" defTabSz="914400" rtl="0" eaLnBrk="1" fontAlgn="base" latinLnBrk="0" hangingPunct="1">
                        <a:lnSpc>
                          <a:spcPct val="100000"/>
                        </a:lnSpc>
                        <a:spcBef>
                          <a:spcPct val="0"/>
                        </a:spcBef>
                        <a:spcAft>
                          <a:spcPct val="0"/>
                        </a:spcAft>
                        <a:buClrTx/>
                        <a:buSzTx/>
                        <a:buFontTx/>
                        <a:buNone/>
                        <a:tabLst/>
                      </a:pPr>
                      <a:endParaRPr kumimoji="0" lang="pt-BR" altLang="zh-CN" sz="1600" b="0" i="0" u="none" strike="noStrike" cap="none" normalizeH="0" baseline="0" dirty="0" smtClean="0">
                        <a:ln>
                          <a:noFill/>
                        </a:ln>
                        <a:solidFill>
                          <a:srgbClr val="000000"/>
                        </a:solidFill>
                        <a:effectLst/>
                        <a:latin typeface="Century Schoolbook" pitchFamily="18" charset="0"/>
                        <a:ea typeface="SimSun" pitchFamily="2" charset="-122"/>
                        <a:sym typeface="Century Schoolbook" pitchFamily="18" charset="0"/>
                      </a:endParaRPr>
                    </a:p>
                    <a:p>
                      <a:pPr marL="0" marR="0" lvl="0" indent="0" algn="ctr" defTabSz="914400" rtl="0" eaLnBrk="1" fontAlgn="base" latinLnBrk="0" hangingPunct="1">
                        <a:lnSpc>
                          <a:spcPct val="100000"/>
                        </a:lnSpc>
                        <a:spcBef>
                          <a:spcPct val="0"/>
                        </a:spcBef>
                        <a:spcAft>
                          <a:spcPct val="0"/>
                        </a:spcAft>
                        <a:buClrTx/>
                        <a:buSzTx/>
                        <a:buFontTx/>
                        <a:buNone/>
                        <a:tabLst/>
                      </a:pPr>
                      <a:endParaRPr kumimoji="0" lang="pt-BR" altLang="zh-CN" sz="1600" b="0" i="0" u="none" strike="noStrike" cap="none" normalizeH="0" baseline="0" dirty="0" smtClean="0">
                        <a:ln>
                          <a:noFill/>
                        </a:ln>
                        <a:solidFill>
                          <a:srgbClr val="000000"/>
                        </a:solidFill>
                        <a:effectLst/>
                        <a:latin typeface="Century Schoolbook" pitchFamily="18" charset="0"/>
                        <a:ea typeface="SimSun" pitchFamily="2" charset="-122"/>
                        <a:sym typeface="Century Schoolbook" pitchFamily="18" charset="0"/>
                      </a:endParaRPr>
                    </a:p>
                    <a:p>
                      <a:pPr marL="0" marR="0" lvl="0" indent="0" algn="ctr" defTabSz="914400" rtl="0" eaLnBrk="1" fontAlgn="base" latinLnBrk="0" hangingPunct="1">
                        <a:lnSpc>
                          <a:spcPct val="100000"/>
                        </a:lnSpc>
                        <a:spcBef>
                          <a:spcPct val="0"/>
                        </a:spcBef>
                        <a:spcAft>
                          <a:spcPct val="0"/>
                        </a:spcAft>
                        <a:buClrTx/>
                        <a:buSzTx/>
                        <a:buFontTx/>
                        <a:buNone/>
                        <a:tabLst/>
                      </a:pPr>
                      <a:endParaRPr kumimoji="0" lang="pt-BR" altLang="zh-CN" sz="1600" b="0" i="0" u="none" strike="noStrike" cap="none" normalizeH="0" baseline="0" dirty="0" smtClean="0">
                        <a:ln>
                          <a:noFill/>
                        </a:ln>
                        <a:solidFill>
                          <a:srgbClr val="000000"/>
                        </a:solidFill>
                        <a:effectLst/>
                        <a:latin typeface="Century Schoolbook" pitchFamily="18" charset="0"/>
                        <a:ea typeface="SimSun" pitchFamily="2" charset="-122"/>
                        <a:sym typeface="Century Schoolbook" pitchFamily="18" charset="0"/>
                      </a:endParaRPr>
                    </a:p>
                    <a:p>
                      <a:pPr marL="0" marR="0" lvl="0" indent="0" algn="ctr" defTabSz="914400" rtl="0" eaLnBrk="1" fontAlgn="base" latinLnBrk="0" hangingPunct="1">
                        <a:lnSpc>
                          <a:spcPct val="100000"/>
                        </a:lnSpc>
                        <a:spcBef>
                          <a:spcPct val="0"/>
                        </a:spcBef>
                        <a:spcAft>
                          <a:spcPct val="0"/>
                        </a:spcAft>
                        <a:buClrTx/>
                        <a:buSzTx/>
                        <a:buFontTx/>
                        <a:buNone/>
                        <a:tabLst/>
                      </a:pPr>
                      <a:endParaRPr kumimoji="0" lang="pt-BR" altLang="zh-CN" sz="1600" b="0" i="0" u="none" strike="noStrike" cap="none" normalizeH="0" baseline="0" dirty="0" smtClean="0">
                        <a:ln>
                          <a:noFill/>
                        </a:ln>
                        <a:solidFill>
                          <a:srgbClr val="000000"/>
                        </a:solidFill>
                        <a:effectLst/>
                        <a:latin typeface="Century Schoolbook" pitchFamily="18" charset="0"/>
                        <a:ea typeface="SimSun" pitchFamily="2" charset="-122"/>
                        <a:sym typeface="Century Schoolbook" pitchFamily="18" charset="0"/>
                      </a:endParaRPr>
                    </a:p>
                    <a:p>
                      <a:pPr marL="0" marR="0" lvl="0" indent="0" algn="ctr" defTabSz="914400" rtl="0" eaLnBrk="1" fontAlgn="base" latinLnBrk="0" hangingPunct="1">
                        <a:lnSpc>
                          <a:spcPct val="100000"/>
                        </a:lnSpc>
                        <a:spcBef>
                          <a:spcPct val="0"/>
                        </a:spcBef>
                        <a:spcAft>
                          <a:spcPct val="0"/>
                        </a:spcAft>
                        <a:buClrTx/>
                        <a:buSzTx/>
                        <a:buFontTx/>
                        <a:buNone/>
                        <a:tabLst/>
                      </a:pPr>
                      <a:r>
                        <a:rPr kumimoji="0" lang="pt-BR" altLang="zh-CN" sz="1600" b="0" i="0" u="none" strike="noStrike" cap="none" normalizeH="0" baseline="0" dirty="0" smtClean="0">
                          <a:ln>
                            <a:noFill/>
                          </a:ln>
                          <a:solidFill>
                            <a:srgbClr val="000000"/>
                          </a:solidFill>
                          <a:effectLst/>
                          <a:latin typeface="Century Schoolbook" pitchFamily="18" charset="0"/>
                          <a:ea typeface="SimSun" pitchFamily="2" charset="-122"/>
                          <a:sym typeface="Century Schoolbook" pitchFamily="18" charset="0"/>
                        </a:rPr>
                        <a:t>RF #01</a:t>
                      </a:r>
                    </a:p>
                  </a:txBody>
                  <a:tcPr marL="91436" marR="91436" marT="45725" marB="45725" horzOverflow="overflow">
                    <a:lnL w="12700" cap="flat" cmpd="sng" algn="ctr">
                      <a:solidFill>
                        <a:schemeClr val="tx1"/>
                      </a:solidFill>
                      <a:prstDash val="solid"/>
                      <a:bevel/>
                      <a:headEnd type="none" w="med" len="med"/>
                      <a:tailEnd type="none" w="med" len="med"/>
                    </a:lnL>
                    <a:lnR w="12700" cap="flat" cmpd="sng" algn="ctr">
                      <a:solidFill>
                        <a:schemeClr val="tx1"/>
                      </a:solidFill>
                      <a:prstDash val="solid"/>
                      <a:bevel/>
                      <a:headEnd type="none" w="med" len="med"/>
                      <a:tailEnd type="none" w="med" len="med"/>
                    </a:lnR>
                    <a:lnT w="12700" cap="flat" cmpd="sng" algn="ctr">
                      <a:solidFill>
                        <a:schemeClr val="tx1"/>
                      </a:solidFill>
                      <a:prstDash val="solid"/>
                      <a:bevel/>
                      <a:headEnd type="none" w="med" len="med"/>
                      <a:tailEnd type="none" w="med" len="med"/>
                    </a:lnT>
                    <a:lnB w="12700" cap="flat" cmpd="sng" algn="ctr">
                      <a:solidFill>
                        <a:schemeClr val="tx1"/>
                      </a:solidFill>
                      <a:prstDash val="solid"/>
                      <a:bevel/>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pt-BR" altLang="zh-CN" sz="1600" b="0" i="0" u="none" strike="noStrike" cap="none" normalizeH="0" baseline="0" dirty="0" smtClean="0">
                          <a:ln>
                            <a:noFill/>
                          </a:ln>
                          <a:solidFill>
                            <a:srgbClr val="000000"/>
                          </a:solidFill>
                          <a:effectLst/>
                          <a:latin typeface="Century Schoolbook" pitchFamily="18" charset="0"/>
                          <a:ea typeface="SimSun" pitchFamily="2" charset="-122"/>
                          <a:sym typeface="Century Schoolbook" pitchFamily="18" charset="0"/>
                        </a:rPr>
                        <a:t>O sistema deverá permitir o gerenciamento das medições realizadas pelas </a:t>
                      </a:r>
                      <a:r>
                        <a:rPr kumimoji="0" lang="pt-BR" altLang="zh-CN" sz="1600" b="0" i="0" u="none" strike="noStrike" cap="none" normalizeH="0" baseline="0" dirty="0" err="1" smtClean="0">
                          <a:ln>
                            <a:noFill/>
                          </a:ln>
                          <a:solidFill>
                            <a:srgbClr val="000000"/>
                          </a:solidFill>
                          <a:effectLst/>
                          <a:latin typeface="Century Schoolbook" pitchFamily="18" charset="0"/>
                          <a:ea typeface="SimSun" pitchFamily="2" charset="-122"/>
                          <a:sym typeface="Century Schoolbook" pitchFamily="18" charset="0"/>
                        </a:rPr>
                        <a:t>PCDs</a:t>
                      </a:r>
                      <a:r>
                        <a:rPr kumimoji="0" lang="pt-BR" altLang="zh-CN" sz="1600" b="0" i="0" u="none" strike="noStrike" cap="none" normalizeH="0" baseline="0" dirty="0" smtClean="0">
                          <a:ln>
                            <a:noFill/>
                          </a:ln>
                          <a:solidFill>
                            <a:srgbClr val="000000"/>
                          </a:solidFill>
                          <a:effectLst/>
                          <a:latin typeface="Century Schoolbook" pitchFamily="18" charset="0"/>
                          <a:ea typeface="SimSun" pitchFamily="2" charset="-122"/>
                          <a:sym typeface="Century Schoolbook" pitchFamily="18" charset="0"/>
                        </a:rPr>
                        <a:t>, por um administrador cadastrado e conectado, para tal feito será necessário a criação, leitura, atualização e exclusão das medições (CRUD).</a:t>
                      </a:r>
                    </a:p>
                    <a:p>
                      <a:pPr marL="0" marR="0" lvl="0" indent="0" algn="l" defTabSz="914400" rtl="0" eaLnBrk="1" fontAlgn="base" latinLnBrk="0" hangingPunct="1">
                        <a:lnSpc>
                          <a:spcPct val="100000"/>
                        </a:lnSpc>
                        <a:spcBef>
                          <a:spcPct val="0"/>
                        </a:spcBef>
                        <a:spcAft>
                          <a:spcPct val="0"/>
                        </a:spcAft>
                        <a:buClrTx/>
                        <a:buSzTx/>
                        <a:buFontTx/>
                        <a:buNone/>
                        <a:tabLst/>
                      </a:pPr>
                      <a:r>
                        <a:rPr kumimoji="0" lang="pt-BR" altLang="zh-CN" sz="1600" b="0" i="0" u="none" strike="noStrike" cap="none" normalizeH="0" baseline="0" dirty="0" smtClean="0">
                          <a:ln>
                            <a:noFill/>
                          </a:ln>
                          <a:solidFill>
                            <a:srgbClr val="000000"/>
                          </a:solidFill>
                          <a:effectLst/>
                          <a:latin typeface="Century Schoolbook" pitchFamily="18" charset="0"/>
                          <a:ea typeface="SimSun" pitchFamily="2" charset="-122"/>
                          <a:sym typeface="Century Schoolbook" pitchFamily="18" charset="0"/>
                        </a:rPr>
                        <a:t>Ao se adicionar uma nova medição ao banco de dados será necessário informar a plataforma de coleta de dados da qual foi recebida a medição(o qual será definido no modulo02), a data, a hora das medições efetuadas e o local(longitude e latitude) de onde foram transmitidos os dados juntamente com os dados em si recebidos.</a:t>
                      </a:r>
                    </a:p>
                    <a:p>
                      <a:pPr marL="0" marR="0" lvl="0" indent="0" algn="l" defTabSz="914400" rtl="0" eaLnBrk="1" fontAlgn="base" latinLnBrk="0" hangingPunct="1">
                        <a:lnSpc>
                          <a:spcPct val="100000"/>
                        </a:lnSpc>
                        <a:spcBef>
                          <a:spcPct val="0"/>
                        </a:spcBef>
                        <a:spcAft>
                          <a:spcPct val="0"/>
                        </a:spcAft>
                        <a:buClrTx/>
                        <a:buSzTx/>
                        <a:buFontTx/>
                        <a:buNone/>
                        <a:tabLst/>
                      </a:pPr>
                      <a:r>
                        <a:rPr kumimoji="0" lang="pt-BR" altLang="zh-CN" sz="1600" b="0" i="0" u="none" strike="noStrike" cap="none" normalizeH="0" baseline="0" dirty="0" smtClean="0">
                          <a:ln>
                            <a:noFill/>
                          </a:ln>
                          <a:solidFill>
                            <a:srgbClr val="000000"/>
                          </a:solidFill>
                          <a:effectLst/>
                          <a:latin typeface="Century Schoolbook" pitchFamily="18" charset="0"/>
                          <a:ea typeface="SimSun" pitchFamily="2" charset="-122"/>
                          <a:sym typeface="Century Schoolbook" pitchFamily="18" charset="0"/>
                        </a:rPr>
                        <a:t>Será disponibilizado ao usuário que desejar consultar os dados de determinada PCD a hora da medição transmitida, a data da medição transmitida, o local e as particularidades de cada PCD em tópicos. </a:t>
                      </a:r>
                    </a:p>
                    <a:p>
                      <a:pPr marL="0" marR="0" lvl="0" indent="0" algn="l" defTabSz="914400" rtl="0" eaLnBrk="1" fontAlgn="base" latinLnBrk="0" hangingPunct="1">
                        <a:lnSpc>
                          <a:spcPct val="100000"/>
                        </a:lnSpc>
                        <a:spcBef>
                          <a:spcPct val="0"/>
                        </a:spcBef>
                        <a:spcAft>
                          <a:spcPct val="0"/>
                        </a:spcAft>
                        <a:buClrTx/>
                        <a:buSzTx/>
                        <a:buFontTx/>
                        <a:buNone/>
                        <a:tabLst/>
                      </a:pPr>
                      <a:r>
                        <a:rPr kumimoji="0" lang="pt-BR" altLang="zh-CN" sz="1600" b="0" i="0" u="none" strike="noStrike" cap="none" normalizeH="0" baseline="0" dirty="0" smtClean="0">
                          <a:ln>
                            <a:noFill/>
                          </a:ln>
                          <a:solidFill>
                            <a:srgbClr val="000000"/>
                          </a:solidFill>
                          <a:effectLst/>
                          <a:latin typeface="Century Schoolbook" pitchFamily="18" charset="0"/>
                          <a:ea typeface="SimSun" pitchFamily="2" charset="-122"/>
                          <a:sym typeface="Century Schoolbook" pitchFamily="18" charset="0"/>
                        </a:rPr>
                        <a:t>Ao se receber uma nova medição das </a:t>
                      </a:r>
                      <a:r>
                        <a:rPr kumimoji="0" lang="pt-BR" altLang="zh-CN" sz="1600" b="0" i="0" u="none" strike="noStrike" cap="none" normalizeH="0" baseline="0" dirty="0" err="1" smtClean="0">
                          <a:ln>
                            <a:noFill/>
                          </a:ln>
                          <a:solidFill>
                            <a:srgbClr val="000000"/>
                          </a:solidFill>
                          <a:effectLst/>
                          <a:latin typeface="Century Schoolbook" pitchFamily="18" charset="0"/>
                          <a:ea typeface="SimSun" pitchFamily="2" charset="-122"/>
                          <a:sym typeface="Century Schoolbook" pitchFamily="18" charset="0"/>
                        </a:rPr>
                        <a:t>PCDs</a:t>
                      </a:r>
                      <a:r>
                        <a:rPr kumimoji="0" lang="pt-BR" altLang="zh-CN" sz="1600" b="0" i="0" u="none" strike="noStrike" cap="none" normalizeH="0" baseline="0" dirty="0" smtClean="0">
                          <a:ln>
                            <a:noFill/>
                          </a:ln>
                          <a:solidFill>
                            <a:srgbClr val="000000"/>
                          </a:solidFill>
                          <a:effectLst/>
                          <a:latin typeface="Century Schoolbook" pitchFamily="18" charset="0"/>
                          <a:ea typeface="SimSun" pitchFamily="2" charset="-122"/>
                          <a:sym typeface="Century Schoolbook" pitchFamily="18" charset="0"/>
                        </a:rPr>
                        <a:t> os dados anteriores irão compor um novo tópico que todos os usuários terão acesso para consulta e os novos dados recebidos serão atualizados como dado atual. Ou seja, a tabela será atualizada de acordo com os novos dados recebidos</a:t>
                      </a:r>
                    </a:p>
                    <a:p>
                      <a:pPr marL="0" marR="0" lvl="0" indent="0" algn="l" defTabSz="914400" rtl="0" eaLnBrk="1" fontAlgn="base" latinLnBrk="0" hangingPunct="1">
                        <a:lnSpc>
                          <a:spcPct val="100000"/>
                        </a:lnSpc>
                        <a:spcBef>
                          <a:spcPct val="0"/>
                        </a:spcBef>
                        <a:spcAft>
                          <a:spcPct val="0"/>
                        </a:spcAft>
                        <a:buClrTx/>
                        <a:buSzTx/>
                        <a:buFontTx/>
                        <a:buNone/>
                        <a:tabLst/>
                      </a:pPr>
                      <a:r>
                        <a:rPr kumimoji="0" lang="pt-BR" altLang="zh-CN" sz="1600" b="0" i="0" u="none" strike="noStrike" cap="none" normalizeH="0" baseline="0" dirty="0" smtClean="0">
                          <a:ln>
                            <a:noFill/>
                          </a:ln>
                          <a:solidFill>
                            <a:srgbClr val="000000"/>
                          </a:solidFill>
                          <a:effectLst/>
                          <a:latin typeface="Century Schoolbook" pitchFamily="18" charset="0"/>
                          <a:ea typeface="SimSun" pitchFamily="2" charset="-122"/>
                          <a:sym typeface="Century Schoolbook" pitchFamily="18" charset="0"/>
                        </a:rPr>
                        <a:t>A exclusão de medições realizadas poderá ser feita apenas pelo administrados que as realizará caso for detectado algum erro nos dados ou por outro motivo que o administrador achar necessário</a:t>
                      </a:r>
                    </a:p>
                  </a:txBody>
                  <a:tcPr marL="91436" marR="91436" marT="45725" marB="45725" horzOverflow="overflow">
                    <a:lnL w="12700" cap="flat" cmpd="sng" algn="ctr">
                      <a:solidFill>
                        <a:schemeClr val="tx1"/>
                      </a:solidFill>
                      <a:prstDash val="solid"/>
                      <a:bevel/>
                      <a:headEnd type="none" w="med" len="med"/>
                      <a:tailEnd type="none" w="med" len="med"/>
                    </a:lnL>
                    <a:lnR w="12700" cap="flat" cmpd="sng" algn="ctr">
                      <a:solidFill>
                        <a:schemeClr val="tx1"/>
                      </a:solidFill>
                      <a:prstDash val="solid"/>
                      <a:bevel/>
                      <a:headEnd type="none" w="med" len="med"/>
                      <a:tailEnd type="none" w="med" len="med"/>
                    </a:lnR>
                    <a:lnT w="12700" cap="flat" cmpd="sng" algn="ctr">
                      <a:solidFill>
                        <a:schemeClr val="tx1"/>
                      </a:solidFill>
                      <a:prstDash val="solid"/>
                      <a:bevel/>
                      <a:headEnd type="none" w="med" len="med"/>
                      <a:tailEnd type="none" w="med" len="med"/>
                    </a:lnT>
                    <a:lnB w="12700" cap="flat" cmpd="sng" algn="ctr">
                      <a:solidFill>
                        <a:schemeClr val="tx1"/>
                      </a:solidFill>
                      <a:prstDash val="solid"/>
                      <a:bevel/>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bl>
          </a:graphicData>
        </a:graphic>
      </p:graphicFrame>
      <p:pic>
        <p:nvPicPr>
          <p:cNvPr id="26638" name="Imagem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47450" y="69850"/>
            <a:ext cx="800100"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5561113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26638"/>
                                        </p:tgtEl>
                                        <p:attrNameLst>
                                          <p:attrName>r</p:attrName>
                                        </p:attrNameLst>
                                      </p:cBhvr>
                                    </p:animRot>
                                    <p:animRot by="-240000">
                                      <p:cBhvr>
                                        <p:cTn id="7" dur="200" fill="hold">
                                          <p:stCondLst>
                                            <p:cond delay="200"/>
                                          </p:stCondLst>
                                        </p:cTn>
                                        <p:tgtEl>
                                          <p:spTgt spid="26638"/>
                                        </p:tgtEl>
                                        <p:attrNameLst>
                                          <p:attrName>r</p:attrName>
                                        </p:attrNameLst>
                                      </p:cBhvr>
                                    </p:animRot>
                                    <p:animRot by="240000">
                                      <p:cBhvr>
                                        <p:cTn id="8" dur="200" fill="hold">
                                          <p:stCondLst>
                                            <p:cond delay="400"/>
                                          </p:stCondLst>
                                        </p:cTn>
                                        <p:tgtEl>
                                          <p:spTgt spid="26638"/>
                                        </p:tgtEl>
                                        <p:attrNameLst>
                                          <p:attrName>r</p:attrName>
                                        </p:attrNameLst>
                                      </p:cBhvr>
                                    </p:animRot>
                                    <p:animRot by="-240000">
                                      <p:cBhvr>
                                        <p:cTn id="9" dur="200" fill="hold">
                                          <p:stCondLst>
                                            <p:cond delay="600"/>
                                          </p:stCondLst>
                                        </p:cTn>
                                        <p:tgtEl>
                                          <p:spTgt spid="26638"/>
                                        </p:tgtEl>
                                        <p:attrNameLst>
                                          <p:attrName>r</p:attrName>
                                        </p:attrNameLst>
                                      </p:cBhvr>
                                    </p:animRot>
                                    <p:animRot by="120000">
                                      <p:cBhvr>
                                        <p:cTn id="10" dur="200" fill="hold">
                                          <p:stCondLst>
                                            <p:cond delay="800"/>
                                          </p:stCondLst>
                                        </p:cTn>
                                        <p:tgtEl>
                                          <p:spTgt spid="2663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ítulo 1"/>
          <p:cNvSpPr>
            <a:spLocks noGrp="1" noChangeArrowheads="1"/>
          </p:cNvSpPr>
          <p:nvPr>
            <p:ph type="title" idx="4294967295"/>
          </p:nvPr>
        </p:nvSpPr>
        <p:spPr>
          <a:xfrm>
            <a:off x="663575" y="149225"/>
            <a:ext cx="9693275" cy="1000125"/>
          </a:xfrm>
        </p:spPr>
        <p:txBody>
          <a:bodyPr/>
          <a:lstStyle/>
          <a:p>
            <a:pPr eaLnBrk="1" hangingPunct="1"/>
            <a:r>
              <a:rPr lang="pt-BR" altLang="zh-CN" smtClean="0"/>
              <a:t>Requisitos</a:t>
            </a:r>
          </a:p>
        </p:txBody>
      </p:sp>
      <p:graphicFrame>
        <p:nvGraphicFramePr>
          <p:cNvPr id="27651" name="Marcador de Posição de Conteúdo 3"/>
          <p:cNvGraphicFramePr>
            <a:graphicFrameLocks noGrp="1"/>
          </p:cNvGraphicFramePr>
          <p:nvPr/>
        </p:nvGraphicFramePr>
        <p:xfrm>
          <a:off x="360363" y="2343150"/>
          <a:ext cx="10523537" cy="3394075"/>
        </p:xfrm>
        <a:graphic>
          <a:graphicData uri="http://schemas.openxmlformats.org/drawingml/2006/table">
            <a:tbl>
              <a:tblPr/>
              <a:tblGrid>
                <a:gridCol w="2066925">
                  <a:extLst>
                    <a:ext uri="{9D8B030D-6E8A-4147-A177-3AD203B41FA5}">
                      <a16:colId xmlns:a16="http://schemas.microsoft.com/office/drawing/2014/main" val="20000"/>
                    </a:ext>
                  </a:extLst>
                </a:gridCol>
                <a:gridCol w="8456612">
                  <a:extLst>
                    <a:ext uri="{9D8B030D-6E8A-4147-A177-3AD203B41FA5}">
                      <a16:colId xmlns:a16="http://schemas.microsoft.com/office/drawing/2014/main" val="20001"/>
                    </a:ext>
                  </a:extLst>
                </a:gridCol>
              </a:tblGrid>
              <a:tr h="36512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pt-BR" altLang="zh-CN" sz="1600" b="1" i="0" u="none" strike="noStrike" cap="none" normalizeH="0" baseline="0" dirty="0" smtClean="0">
                          <a:ln>
                            <a:noFill/>
                          </a:ln>
                          <a:solidFill>
                            <a:srgbClr val="FFFFFF"/>
                          </a:solidFill>
                          <a:effectLst/>
                          <a:latin typeface="Century Schoolbook" pitchFamily="18" charset="0"/>
                          <a:ea typeface="SimSun" pitchFamily="2" charset="-122"/>
                          <a:sym typeface="Century Schoolbook" pitchFamily="18" charset="0"/>
                        </a:rPr>
                        <a:t>Identificador</a:t>
                      </a:r>
                    </a:p>
                  </a:txBody>
                  <a:tcPr horzOverflow="overflow">
                    <a:lnL w="12700" cap="flat" cmpd="sng" algn="ctr">
                      <a:solidFill>
                        <a:schemeClr val="tx1"/>
                      </a:solidFill>
                      <a:prstDash val="solid"/>
                      <a:bevel/>
                      <a:headEnd type="none" w="med" len="med"/>
                      <a:tailEnd type="none" w="med" len="med"/>
                    </a:lnL>
                    <a:lnR w="12700" cap="flat" cmpd="sng" algn="ctr">
                      <a:solidFill>
                        <a:schemeClr val="tx1"/>
                      </a:solidFill>
                      <a:prstDash val="solid"/>
                      <a:bevel/>
                      <a:headEnd type="none" w="med" len="med"/>
                      <a:tailEnd type="none" w="med" len="med"/>
                    </a:lnR>
                    <a:lnT w="12700" cap="flat" cmpd="sng" algn="ctr">
                      <a:solidFill>
                        <a:schemeClr val="tx1"/>
                      </a:solidFill>
                      <a:prstDash val="solid"/>
                      <a:bevel/>
                      <a:headEnd type="none" w="med" len="med"/>
                      <a:tailEnd type="none" w="med" len="med"/>
                    </a:lnT>
                    <a:lnB w="12700" cap="flat" cmpd="sng" algn="ctr">
                      <a:solidFill>
                        <a:schemeClr val="tx1"/>
                      </a:solidFill>
                      <a:prstDash val="solid"/>
                      <a:bevel/>
                      <a:headEnd type="none" w="med" len="med"/>
                      <a:tailEnd type="none" w="med" len="med"/>
                    </a:lnB>
                    <a:lnTlToBr>
                      <a:noFill/>
                    </a:lnTlToBr>
                    <a:lnBlToTr>
                      <a:noFill/>
                    </a:lnBlToTr>
                    <a:solidFill>
                      <a:srgbClr val="1D2843"/>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pt-BR" altLang="zh-CN" sz="1600" b="1" i="0" u="none" strike="noStrike" cap="none" normalizeH="0" baseline="0" dirty="0" smtClean="0">
                          <a:ln>
                            <a:noFill/>
                          </a:ln>
                          <a:solidFill>
                            <a:srgbClr val="FFFFFF"/>
                          </a:solidFill>
                          <a:effectLst/>
                          <a:latin typeface="Century Schoolbook" pitchFamily="18" charset="0"/>
                          <a:ea typeface="SimSun" pitchFamily="2" charset="-122"/>
                          <a:sym typeface="Century Schoolbook" pitchFamily="18" charset="0"/>
                        </a:rPr>
                        <a:t>Descrição do Requisito</a:t>
                      </a:r>
                    </a:p>
                  </a:txBody>
                  <a:tcPr horzOverflow="overflow">
                    <a:lnL w="12700" cap="flat" cmpd="sng" algn="ctr">
                      <a:solidFill>
                        <a:schemeClr val="tx1"/>
                      </a:solidFill>
                      <a:prstDash val="solid"/>
                      <a:bevel/>
                      <a:headEnd type="none" w="med" len="med"/>
                      <a:tailEnd type="none" w="med" len="med"/>
                    </a:lnL>
                    <a:lnR w="12700" cap="flat" cmpd="sng" algn="ctr">
                      <a:solidFill>
                        <a:schemeClr val="tx1"/>
                      </a:solidFill>
                      <a:prstDash val="solid"/>
                      <a:bevel/>
                      <a:headEnd type="none" w="med" len="med"/>
                      <a:tailEnd type="none" w="med" len="med"/>
                    </a:lnR>
                    <a:lnT w="12700" cap="flat" cmpd="sng" algn="ctr">
                      <a:solidFill>
                        <a:schemeClr val="tx1"/>
                      </a:solidFill>
                      <a:prstDash val="solid"/>
                      <a:bevel/>
                      <a:headEnd type="none" w="med" len="med"/>
                      <a:tailEnd type="none" w="med" len="med"/>
                    </a:lnT>
                    <a:lnB w="12700" cap="flat" cmpd="sng" algn="ctr">
                      <a:solidFill>
                        <a:schemeClr val="tx1"/>
                      </a:solidFill>
                      <a:prstDash val="solid"/>
                      <a:bevel/>
                      <a:headEnd type="none" w="med" len="med"/>
                      <a:tailEnd type="none" w="med" len="med"/>
                    </a:lnB>
                    <a:lnTlToBr>
                      <a:noFill/>
                    </a:lnTlToBr>
                    <a:lnBlToTr>
                      <a:noFill/>
                    </a:lnBlToTr>
                    <a:solidFill>
                      <a:srgbClr val="1D2843"/>
                    </a:solidFill>
                  </a:tcPr>
                </a:tc>
                <a:extLst>
                  <a:ext uri="{0D108BD9-81ED-4DB2-BD59-A6C34878D82A}">
                    <a16:rowId xmlns:a16="http://schemas.microsoft.com/office/drawing/2014/main" val="10000"/>
                  </a:ext>
                </a:extLst>
              </a:tr>
              <a:tr h="302895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pt-BR" altLang="zh-CN" sz="1600" b="0" i="0" u="none" strike="noStrike" cap="none" normalizeH="0" baseline="0" dirty="0" smtClean="0">
                        <a:ln>
                          <a:noFill/>
                        </a:ln>
                        <a:solidFill>
                          <a:srgbClr val="000000"/>
                        </a:solidFill>
                        <a:effectLst/>
                        <a:latin typeface="Century Schoolbook" pitchFamily="18" charset="0"/>
                        <a:ea typeface="SimSun" pitchFamily="2" charset="-122"/>
                        <a:sym typeface="Century Schoolbook" pitchFamily="18" charset="0"/>
                      </a:endParaRPr>
                    </a:p>
                    <a:p>
                      <a:pPr marL="0" marR="0" lvl="0" indent="0" algn="ctr" defTabSz="914400" rtl="0" eaLnBrk="1" fontAlgn="base" latinLnBrk="0" hangingPunct="1">
                        <a:lnSpc>
                          <a:spcPct val="100000"/>
                        </a:lnSpc>
                        <a:spcBef>
                          <a:spcPct val="0"/>
                        </a:spcBef>
                        <a:spcAft>
                          <a:spcPct val="0"/>
                        </a:spcAft>
                        <a:buClrTx/>
                        <a:buSzTx/>
                        <a:buFontTx/>
                        <a:buNone/>
                        <a:tabLst/>
                      </a:pPr>
                      <a:endParaRPr kumimoji="0" lang="pt-BR" altLang="zh-CN" sz="1600" b="0" i="0" u="none" strike="noStrike" cap="none" normalizeH="0" baseline="0" dirty="0" smtClean="0">
                        <a:ln>
                          <a:noFill/>
                        </a:ln>
                        <a:solidFill>
                          <a:srgbClr val="000000"/>
                        </a:solidFill>
                        <a:effectLst/>
                        <a:latin typeface="Century Schoolbook" pitchFamily="18" charset="0"/>
                        <a:ea typeface="SimSun" pitchFamily="2" charset="-122"/>
                        <a:sym typeface="Century Schoolbook" pitchFamily="18" charset="0"/>
                      </a:endParaRPr>
                    </a:p>
                    <a:p>
                      <a:pPr marL="0" marR="0" lvl="0" indent="0" algn="ctr" defTabSz="914400" rtl="0" eaLnBrk="1" fontAlgn="base" latinLnBrk="0" hangingPunct="1">
                        <a:lnSpc>
                          <a:spcPct val="100000"/>
                        </a:lnSpc>
                        <a:spcBef>
                          <a:spcPct val="0"/>
                        </a:spcBef>
                        <a:spcAft>
                          <a:spcPct val="0"/>
                        </a:spcAft>
                        <a:buClrTx/>
                        <a:buSzTx/>
                        <a:buFontTx/>
                        <a:buNone/>
                        <a:tabLst/>
                      </a:pPr>
                      <a:endParaRPr kumimoji="0" lang="pt-BR" altLang="zh-CN" sz="1600" b="0" i="0" u="none" strike="noStrike" cap="none" normalizeH="0" baseline="0" dirty="0" smtClean="0">
                        <a:ln>
                          <a:noFill/>
                        </a:ln>
                        <a:solidFill>
                          <a:srgbClr val="000000"/>
                        </a:solidFill>
                        <a:effectLst/>
                        <a:latin typeface="Century Schoolbook" pitchFamily="18" charset="0"/>
                        <a:ea typeface="SimSun" pitchFamily="2" charset="-122"/>
                        <a:sym typeface="Century Schoolbook" pitchFamily="18" charset="0"/>
                      </a:endParaRPr>
                    </a:p>
                    <a:p>
                      <a:pPr marL="0" marR="0" lvl="0" indent="0" algn="ctr" defTabSz="914400" rtl="0" eaLnBrk="1" fontAlgn="base" latinLnBrk="0" hangingPunct="1">
                        <a:lnSpc>
                          <a:spcPct val="100000"/>
                        </a:lnSpc>
                        <a:spcBef>
                          <a:spcPct val="0"/>
                        </a:spcBef>
                        <a:spcAft>
                          <a:spcPct val="0"/>
                        </a:spcAft>
                        <a:buClrTx/>
                        <a:buSzTx/>
                        <a:buFontTx/>
                        <a:buNone/>
                        <a:tabLst/>
                      </a:pPr>
                      <a:endParaRPr kumimoji="0" lang="pt-BR" altLang="zh-CN" sz="1600" b="0" i="0" u="none" strike="noStrike" cap="none" normalizeH="0" baseline="0" dirty="0" smtClean="0">
                        <a:ln>
                          <a:noFill/>
                        </a:ln>
                        <a:solidFill>
                          <a:srgbClr val="000000"/>
                        </a:solidFill>
                        <a:effectLst/>
                        <a:latin typeface="Century Schoolbook" pitchFamily="18" charset="0"/>
                        <a:ea typeface="SimSun" pitchFamily="2" charset="-122"/>
                        <a:sym typeface="Century Schoolbook" pitchFamily="18" charset="0"/>
                      </a:endParaRPr>
                    </a:p>
                    <a:p>
                      <a:pPr marL="0" marR="0" lvl="0" indent="0" algn="ctr" defTabSz="914400" rtl="0" eaLnBrk="1" fontAlgn="base" latinLnBrk="0" hangingPunct="1">
                        <a:lnSpc>
                          <a:spcPct val="100000"/>
                        </a:lnSpc>
                        <a:spcBef>
                          <a:spcPct val="0"/>
                        </a:spcBef>
                        <a:spcAft>
                          <a:spcPct val="0"/>
                        </a:spcAft>
                        <a:buClrTx/>
                        <a:buSzTx/>
                        <a:buFontTx/>
                        <a:buNone/>
                        <a:tabLst/>
                      </a:pPr>
                      <a:endParaRPr kumimoji="0" lang="pt-BR" altLang="zh-CN" sz="1600" b="0" i="0" u="none" strike="noStrike" cap="none" normalizeH="0" baseline="0" dirty="0" smtClean="0">
                        <a:ln>
                          <a:noFill/>
                        </a:ln>
                        <a:solidFill>
                          <a:srgbClr val="000000"/>
                        </a:solidFill>
                        <a:effectLst/>
                        <a:latin typeface="Century Schoolbook" pitchFamily="18" charset="0"/>
                        <a:ea typeface="SimSun" pitchFamily="2" charset="-122"/>
                        <a:sym typeface="Century Schoolbook" pitchFamily="18" charset="0"/>
                      </a:endParaRPr>
                    </a:p>
                    <a:p>
                      <a:pPr marL="0" marR="0" lvl="0" indent="0" algn="ctr" defTabSz="914400" rtl="0" eaLnBrk="1" fontAlgn="base" latinLnBrk="0" hangingPunct="1">
                        <a:lnSpc>
                          <a:spcPct val="100000"/>
                        </a:lnSpc>
                        <a:spcBef>
                          <a:spcPct val="0"/>
                        </a:spcBef>
                        <a:spcAft>
                          <a:spcPct val="0"/>
                        </a:spcAft>
                        <a:buClrTx/>
                        <a:buSzTx/>
                        <a:buFontTx/>
                        <a:buNone/>
                        <a:tabLst/>
                      </a:pPr>
                      <a:endParaRPr kumimoji="0" lang="pt-BR" altLang="zh-CN" sz="1600" b="0" i="0" u="none" strike="noStrike" cap="none" normalizeH="0" baseline="0" dirty="0" smtClean="0">
                        <a:ln>
                          <a:noFill/>
                        </a:ln>
                        <a:solidFill>
                          <a:srgbClr val="000000"/>
                        </a:solidFill>
                        <a:effectLst/>
                        <a:latin typeface="Century Schoolbook" pitchFamily="18" charset="0"/>
                        <a:ea typeface="SimSun" pitchFamily="2" charset="-122"/>
                        <a:sym typeface="Century Schoolbook" pitchFamily="18" charset="0"/>
                      </a:endParaRPr>
                    </a:p>
                    <a:p>
                      <a:pPr marL="0" marR="0" lvl="0" indent="0" algn="ctr" defTabSz="914400" rtl="0" eaLnBrk="1" fontAlgn="base" latinLnBrk="0" hangingPunct="1">
                        <a:lnSpc>
                          <a:spcPct val="100000"/>
                        </a:lnSpc>
                        <a:spcBef>
                          <a:spcPct val="0"/>
                        </a:spcBef>
                        <a:spcAft>
                          <a:spcPct val="0"/>
                        </a:spcAft>
                        <a:buClrTx/>
                        <a:buSzTx/>
                        <a:buFontTx/>
                        <a:buNone/>
                        <a:tabLst/>
                      </a:pPr>
                      <a:r>
                        <a:rPr kumimoji="0" lang="pt-BR" altLang="zh-CN" sz="1600" b="0" i="0" u="none" strike="noStrike" cap="none" normalizeH="0" baseline="0" dirty="0" smtClean="0">
                          <a:ln>
                            <a:noFill/>
                          </a:ln>
                          <a:solidFill>
                            <a:srgbClr val="000000"/>
                          </a:solidFill>
                          <a:effectLst/>
                          <a:latin typeface="Century Schoolbook" pitchFamily="18" charset="0"/>
                          <a:ea typeface="SimSun" pitchFamily="2" charset="-122"/>
                          <a:sym typeface="Century Schoolbook" pitchFamily="18" charset="0"/>
                        </a:rPr>
                        <a:t>RF #02</a:t>
                      </a:r>
                    </a:p>
                  </a:txBody>
                  <a:tcPr horzOverflow="overflow">
                    <a:lnL w="12700" cap="flat" cmpd="sng" algn="ctr">
                      <a:solidFill>
                        <a:schemeClr val="tx1"/>
                      </a:solidFill>
                      <a:prstDash val="solid"/>
                      <a:bevel/>
                      <a:headEnd type="none" w="med" len="med"/>
                      <a:tailEnd type="none" w="med" len="med"/>
                    </a:lnL>
                    <a:lnR w="12700" cap="flat" cmpd="sng" algn="ctr">
                      <a:solidFill>
                        <a:schemeClr val="tx1"/>
                      </a:solidFill>
                      <a:prstDash val="solid"/>
                      <a:bevel/>
                      <a:headEnd type="none" w="med" len="med"/>
                      <a:tailEnd type="none" w="med" len="med"/>
                    </a:lnR>
                    <a:lnT w="12700" cap="flat" cmpd="sng" algn="ctr">
                      <a:solidFill>
                        <a:schemeClr val="tx1"/>
                      </a:solidFill>
                      <a:prstDash val="solid"/>
                      <a:bevel/>
                      <a:headEnd type="none" w="med" len="med"/>
                      <a:tailEnd type="none" w="med" len="med"/>
                    </a:lnT>
                    <a:lnB w="12700" cap="flat" cmpd="sng" algn="ctr">
                      <a:solidFill>
                        <a:schemeClr val="tx1"/>
                      </a:solidFill>
                      <a:prstDash val="solid"/>
                      <a:bevel/>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pt-BR" altLang="zh-CN" sz="1600" b="0" i="0" u="none" strike="noStrike" cap="none" normalizeH="0" baseline="0" dirty="0" smtClean="0">
                        <a:ln>
                          <a:noFill/>
                        </a:ln>
                        <a:solidFill>
                          <a:srgbClr val="000000"/>
                        </a:solidFill>
                        <a:effectLst/>
                        <a:latin typeface="Century Schoolbook" pitchFamily="18" charset="0"/>
                        <a:ea typeface="SimSun" pitchFamily="2" charset="-122"/>
                        <a:sym typeface="Century Schoolbook" pitchFamily="18"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pt-BR" altLang="zh-CN" sz="1600" b="0" i="0" u="none" strike="noStrike" cap="none" normalizeH="0" baseline="0" dirty="0" smtClean="0">
                        <a:ln>
                          <a:noFill/>
                        </a:ln>
                        <a:solidFill>
                          <a:srgbClr val="000000"/>
                        </a:solidFill>
                        <a:effectLst/>
                        <a:latin typeface="Century Schoolbook" pitchFamily="18" charset="0"/>
                        <a:ea typeface="SimSun" pitchFamily="2" charset="-122"/>
                        <a:sym typeface="Century Schoolbook" pitchFamily="18"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pt-BR" altLang="zh-CN" sz="1600" b="0" i="0" u="none" strike="noStrike" cap="none" normalizeH="0" baseline="0" dirty="0" smtClean="0">
                          <a:ln>
                            <a:noFill/>
                          </a:ln>
                          <a:solidFill>
                            <a:srgbClr val="000000"/>
                          </a:solidFill>
                          <a:effectLst/>
                          <a:latin typeface="Century Schoolbook" pitchFamily="18" charset="0"/>
                          <a:ea typeface="SimSun" pitchFamily="2" charset="-122"/>
                          <a:sym typeface="Century Schoolbook" pitchFamily="18" charset="0"/>
                        </a:rPr>
                        <a:t>Os usuários cadastrados e conectados terão acesso as medições realizadas e poderão realizar download que serão exportados como arquivo TXT e conterão os dados na ordem presente no arquivo anexado “exemplo-medição.txt”. As informações (em .txt) virão da seguinte maneira:</a:t>
                      </a:r>
                    </a:p>
                    <a:p>
                      <a:pPr marL="0" marR="0" lvl="0" indent="0" algn="l" defTabSz="914400" rtl="0" eaLnBrk="1" fontAlgn="base" latinLnBrk="0" hangingPunct="1">
                        <a:lnSpc>
                          <a:spcPct val="100000"/>
                        </a:lnSpc>
                        <a:spcBef>
                          <a:spcPct val="0"/>
                        </a:spcBef>
                        <a:spcAft>
                          <a:spcPct val="0"/>
                        </a:spcAft>
                        <a:buClrTx/>
                        <a:buSzTx/>
                        <a:buFontTx/>
                        <a:buNone/>
                        <a:tabLst/>
                      </a:pPr>
                      <a:r>
                        <a:rPr kumimoji="0" lang="pt-BR" altLang="zh-CN" sz="1600" b="0" i="0" u="none" strike="noStrike" cap="none" normalizeH="0" baseline="0" dirty="0" smtClean="0">
                          <a:ln>
                            <a:noFill/>
                          </a:ln>
                          <a:solidFill>
                            <a:srgbClr val="000000"/>
                          </a:solidFill>
                          <a:effectLst/>
                          <a:latin typeface="Century Schoolbook" pitchFamily="18" charset="0"/>
                          <a:ea typeface="SimSun" pitchFamily="2" charset="-122"/>
                          <a:sym typeface="Century Schoolbook" pitchFamily="18" charset="0"/>
                        </a:rPr>
                        <a:t> </a:t>
                      </a:r>
                    </a:p>
                    <a:p>
                      <a:pPr marL="0" marR="0" lvl="0" indent="0" algn="l" defTabSz="914400" rtl="0" eaLnBrk="1" fontAlgn="base" latinLnBrk="0" hangingPunct="1">
                        <a:lnSpc>
                          <a:spcPct val="100000"/>
                        </a:lnSpc>
                        <a:spcBef>
                          <a:spcPct val="0"/>
                        </a:spcBef>
                        <a:spcAft>
                          <a:spcPct val="0"/>
                        </a:spcAft>
                        <a:buClrTx/>
                        <a:buSzTx/>
                        <a:buFontTx/>
                        <a:buNone/>
                        <a:tabLst/>
                      </a:pPr>
                      <a:r>
                        <a:rPr kumimoji="0" lang="pt-BR" altLang="zh-CN" sz="1600" b="0" i="0" u="none" strike="noStrike" cap="none" normalizeH="0" baseline="0" dirty="0" smtClean="0">
                          <a:ln>
                            <a:noFill/>
                          </a:ln>
                          <a:solidFill>
                            <a:srgbClr val="000000"/>
                          </a:solidFill>
                          <a:effectLst/>
                          <a:latin typeface="Century Schoolbook" pitchFamily="18" charset="0"/>
                          <a:ea typeface="SimSun" pitchFamily="2" charset="-122"/>
                          <a:sym typeface="Century Schoolbook" pitchFamily="18" charset="0"/>
                        </a:rPr>
                        <a:t>“dado1,dado2,dado3,dado4,...”</a:t>
                      </a:r>
                    </a:p>
                  </a:txBody>
                  <a:tcPr horzOverflow="overflow">
                    <a:lnL w="12700" cap="flat" cmpd="sng" algn="ctr">
                      <a:solidFill>
                        <a:schemeClr val="tx1"/>
                      </a:solidFill>
                      <a:prstDash val="solid"/>
                      <a:bevel/>
                      <a:headEnd type="none" w="med" len="med"/>
                      <a:tailEnd type="none" w="med" len="med"/>
                    </a:lnL>
                    <a:lnR w="12700" cap="flat" cmpd="sng" algn="ctr">
                      <a:solidFill>
                        <a:schemeClr val="tx1"/>
                      </a:solidFill>
                      <a:prstDash val="solid"/>
                      <a:bevel/>
                      <a:headEnd type="none" w="med" len="med"/>
                      <a:tailEnd type="none" w="med" len="med"/>
                    </a:lnR>
                    <a:lnT w="12700" cap="flat" cmpd="sng" algn="ctr">
                      <a:solidFill>
                        <a:schemeClr val="tx1"/>
                      </a:solidFill>
                      <a:prstDash val="solid"/>
                      <a:bevel/>
                      <a:headEnd type="none" w="med" len="med"/>
                      <a:tailEnd type="none" w="med" len="med"/>
                    </a:lnT>
                    <a:lnB w="12700" cap="flat" cmpd="sng" algn="ctr">
                      <a:solidFill>
                        <a:schemeClr val="tx1"/>
                      </a:solidFill>
                      <a:prstDash val="solid"/>
                      <a:bevel/>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bl>
          </a:graphicData>
        </a:graphic>
      </p:graphicFrame>
      <p:pic>
        <p:nvPicPr>
          <p:cNvPr id="27662" name="Imagem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47450" y="69850"/>
            <a:ext cx="800100"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301204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27662"/>
                                        </p:tgtEl>
                                        <p:attrNameLst>
                                          <p:attrName>r</p:attrName>
                                        </p:attrNameLst>
                                      </p:cBhvr>
                                    </p:animRot>
                                    <p:animRot by="-240000">
                                      <p:cBhvr>
                                        <p:cTn id="7" dur="200" fill="hold">
                                          <p:stCondLst>
                                            <p:cond delay="200"/>
                                          </p:stCondLst>
                                        </p:cTn>
                                        <p:tgtEl>
                                          <p:spTgt spid="27662"/>
                                        </p:tgtEl>
                                        <p:attrNameLst>
                                          <p:attrName>r</p:attrName>
                                        </p:attrNameLst>
                                      </p:cBhvr>
                                    </p:animRot>
                                    <p:animRot by="240000">
                                      <p:cBhvr>
                                        <p:cTn id="8" dur="200" fill="hold">
                                          <p:stCondLst>
                                            <p:cond delay="400"/>
                                          </p:stCondLst>
                                        </p:cTn>
                                        <p:tgtEl>
                                          <p:spTgt spid="27662"/>
                                        </p:tgtEl>
                                        <p:attrNameLst>
                                          <p:attrName>r</p:attrName>
                                        </p:attrNameLst>
                                      </p:cBhvr>
                                    </p:animRot>
                                    <p:animRot by="-240000">
                                      <p:cBhvr>
                                        <p:cTn id="9" dur="200" fill="hold">
                                          <p:stCondLst>
                                            <p:cond delay="600"/>
                                          </p:stCondLst>
                                        </p:cTn>
                                        <p:tgtEl>
                                          <p:spTgt spid="27662"/>
                                        </p:tgtEl>
                                        <p:attrNameLst>
                                          <p:attrName>r</p:attrName>
                                        </p:attrNameLst>
                                      </p:cBhvr>
                                    </p:animRot>
                                    <p:animRot by="120000">
                                      <p:cBhvr>
                                        <p:cTn id="10" dur="200" fill="hold">
                                          <p:stCondLst>
                                            <p:cond delay="800"/>
                                          </p:stCondLst>
                                        </p:cTn>
                                        <p:tgtEl>
                                          <p:spTgt spid="2766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ítulo 1"/>
          <p:cNvSpPr>
            <a:spLocks noGrp="1" noChangeArrowheads="1"/>
          </p:cNvSpPr>
          <p:nvPr>
            <p:ph type="title" idx="4294967295"/>
          </p:nvPr>
        </p:nvSpPr>
        <p:spPr>
          <a:xfrm>
            <a:off x="663575" y="149225"/>
            <a:ext cx="9693275" cy="1000125"/>
          </a:xfrm>
        </p:spPr>
        <p:txBody>
          <a:bodyPr/>
          <a:lstStyle/>
          <a:p>
            <a:pPr eaLnBrk="1" hangingPunct="1"/>
            <a:r>
              <a:rPr lang="pt-BR" altLang="zh-CN" smtClean="0"/>
              <a:t>Requisitos</a:t>
            </a:r>
          </a:p>
        </p:txBody>
      </p:sp>
      <p:graphicFrame>
        <p:nvGraphicFramePr>
          <p:cNvPr id="28675" name="Marcador de Posição de Conteúdo 3"/>
          <p:cNvGraphicFramePr>
            <a:graphicFrameLocks noGrp="1"/>
          </p:cNvGraphicFramePr>
          <p:nvPr/>
        </p:nvGraphicFramePr>
        <p:xfrm>
          <a:off x="395288" y="1463675"/>
          <a:ext cx="10523537" cy="4540250"/>
        </p:xfrm>
        <a:graphic>
          <a:graphicData uri="http://schemas.openxmlformats.org/drawingml/2006/table">
            <a:tbl>
              <a:tblPr/>
              <a:tblGrid>
                <a:gridCol w="2066925">
                  <a:extLst>
                    <a:ext uri="{9D8B030D-6E8A-4147-A177-3AD203B41FA5}">
                      <a16:colId xmlns:a16="http://schemas.microsoft.com/office/drawing/2014/main" val="20000"/>
                    </a:ext>
                  </a:extLst>
                </a:gridCol>
                <a:gridCol w="8456612">
                  <a:extLst>
                    <a:ext uri="{9D8B030D-6E8A-4147-A177-3AD203B41FA5}">
                      <a16:colId xmlns:a16="http://schemas.microsoft.com/office/drawing/2014/main" val="20001"/>
                    </a:ext>
                  </a:extLst>
                </a:gridCol>
              </a:tblGrid>
              <a:tr h="36512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pt-BR" altLang="zh-CN" sz="1600" b="1" i="0" u="none" strike="noStrike" cap="none" normalizeH="0" baseline="0" dirty="0" smtClean="0">
                          <a:ln>
                            <a:noFill/>
                          </a:ln>
                          <a:solidFill>
                            <a:srgbClr val="FFFFFF"/>
                          </a:solidFill>
                          <a:effectLst/>
                          <a:latin typeface="Century Schoolbook" pitchFamily="18" charset="0"/>
                          <a:ea typeface="SimSun" pitchFamily="2" charset="-122"/>
                          <a:sym typeface="Century Schoolbook" pitchFamily="18" charset="0"/>
                        </a:rPr>
                        <a:t>Identificador</a:t>
                      </a:r>
                    </a:p>
                  </a:txBody>
                  <a:tcPr horzOverflow="overflow">
                    <a:lnL w="12700" cap="flat" cmpd="sng" algn="ctr">
                      <a:solidFill>
                        <a:schemeClr val="tx1"/>
                      </a:solidFill>
                      <a:prstDash val="solid"/>
                      <a:bevel/>
                      <a:headEnd type="none" w="med" len="med"/>
                      <a:tailEnd type="none" w="med" len="med"/>
                    </a:lnL>
                    <a:lnR w="12700" cap="flat" cmpd="sng" algn="ctr">
                      <a:solidFill>
                        <a:schemeClr val="tx1"/>
                      </a:solidFill>
                      <a:prstDash val="solid"/>
                      <a:bevel/>
                      <a:headEnd type="none" w="med" len="med"/>
                      <a:tailEnd type="none" w="med" len="med"/>
                    </a:lnR>
                    <a:lnT w="12700" cap="flat" cmpd="sng" algn="ctr">
                      <a:solidFill>
                        <a:schemeClr val="tx1"/>
                      </a:solidFill>
                      <a:prstDash val="solid"/>
                      <a:bevel/>
                      <a:headEnd type="none" w="med" len="med"/>
                      <a:tailEnd type="none" w="med" len="med"/>
                    </a:lnT>
                    <a:lnB w="12700" cap="flat" cmpd="sng" algn="ctr">
                      <a:solidFill>
                        <a:schemeClr val="tx1"/>
                      </a:solidFill>
                      <a:prstDash val="solid"/>
                      <a:bevel/>
                      <a:headEnd type="none" w="med" len="med"/>
                      <a:tailEnd type="none" w="med" len="med"/>
                    </a:lnB>
                    <a:lnTlToBr>
                      <a:noFill/>
                    </a:lnTlToBr>
                    <a:lnBlToTr>
                      <a:noFill/>
                    </a:lnBlToTr>
                    <a:solidFill>
                      <a:srgbClr val="1D2843"/>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pt-BR" altLang="zh-CN" sz="1600" b="1" i="0" u="none" strike="noStrike" cap="none" normalizeH="0" baseline="0" dirty="0" smtClean="0">
                          <a:ln>
                            <a:noFill/>
                          </a:ln>
                          <a:solidFill>
                            <a:srgbClr val="FFFFFF"/>
                          </a:solidFill>
                          <a:effectLst/>
                          <a:latin typeface="Century Schoolbook" pitchFamily="18" charset="0"/>
                          <a:ea typeface="SimSun" pitchFamily="2" charset="-122"/>
                          <a:sym typeface="Century Schoolbook" pitchFamily="18" charset="0"/>
                        </a:rPr>
                        <a:t>Descrição do Requisito</a:t>
                      </a:r>
                    </a:p>
                  </a:txBody>
                  <a:tcPr horzOverflow="overflow">
                    <a:lnL w="12700" cap="flat" cmpd="sng" algn="ctr">
                      <a:solidFill>
                        <a:schemeClr val="tx1"/>
                      </a:solidFill>
                      <a:prstDash val="solid"/>
                      <a:bevel/>
                      <a:headEnd type="none" w="med" len="med"/>
                      <a:tailEnd type="none" w="med" len="med"/>
                    </a:lnL>
                    <a:lnR w="12700" cap="flat" cmpd="sng" algn="ctr">
                      <a:solidFill>
                        <a:schemeClr val="tx1"/>
                      </a:solidFill>
                      <a:prstDash val="solid"/>
                      <a:bevel/>
                      <a:headEnd type="none" w="med" len="med"/>
                      <a:tailEnd type="none" w="med" len="med"/>
                    </a:lnR>
                    <a:lnT w="12700" cap="flat" cmpd="sng" algn="ctr">
                      <a:solidFill>
                        <a:schemeClr val="tx1"/>
                      </a:solidFill>
                      <a:prstDash val="solid"/>
                      <a:bevel/>
                      <a:headEnd type="none" w="med" len="med"/>
                      <a:tailEnd type="none" w="med" len="med"/>
                    </a:lnT>
                    <a:lnB w="12700" cap="flat" cmpd="sng" algn="ctr">
                      <a:solidFill>
                        <a:schemeClr val="tx1"/>
                      </a:solidFill>
                      <a:prstDash val="solid"/>
                      <a:bevel/>
                      <a:headEnd type="none" w="med" len="med"/>
                      <a:tailEnd type="none" w="med" len="med"/>
                    </a:lnB>
                    <a:lnTlToBr>
                      <a:noFill/>
                    </a:lnTlToBr>
                    <a:lnBlToTr>
                      <a:noFill/>
                    </a:lnBlToTr>
                    <a:solidFill>
                      <a:srgbClr val="1D2843"/>
                    </a:solidFill>
                  </a:tcPr>
                </a:tc>
                <a:extLst>
                  <a:ext uri="{0D108BD9-81ED-4DB2-BD59-A6C34878D82A}">
                    <a16:rowId xmlns:a16="http://schemas.microsoft.com/office/drawing/2014/main" val="10000"/>
                  </a:ext>
                </a:extLst>
              </a:tr>
              <a:tr h="417512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pt-BR" altLang="zh-CN" sz="1600" b="0" i="0" u="none" strike="noStrike" cap="none" normalizeH="0" baseline="0" dirty="0" smtClean="0">
                        <a:ln>
                          <a:noFill/>
                        </a:ln>
                        <a:solidFill>
                          <a:srgbClr val="000000"/>
                        </a:solidFill>
                        <a:effectLst/>
                        <a:latin typeface="Century Schoolbook" pitchFamily="18" charset="0"/>
                        <a:ea typeface="SimSun" pitchFamily="2" charset="-122"/>
                        <a:sym typeface="Century Schoolbook" pitchFamily="18" charset="0"/>
                      </a:endParaRPr>
                    </a:p>
                    <a:p>
                      <a:pPr marL="0" marR="0" lvl="0" indent="0" algn="ctr" defTabSz="914400" rtl="0" eaLnBrk="1" fontAlgn="base" latinLnBrk="0" hangingPunct="1">
                        <a:lnSpc>
                          <a:spcPct val="100000"/>
                        </a:lnSpc>
                        <a:spcBef>
                          <a:spcPct val="0"/>
                        </a:spcBef>
                        <a:spcAft>
                          <a:spcPct val="0"/>
                        </a:spcAft>
                        <a:buClrTx/>
                        <a:buSzTx/>
                        <a:buFontTx/>
                        <a:buNone/>
                        <a:tabLst/>
                      </a:pPr>
                      <a:endParaRPr kumimoji="0" lang="pt-BR" altLang="zh-CN" sz="1600" b="0" i="0" u="none" strike="noStrike" cap="none" normalizeH="0" baseline="0" dirty="0" smtClean="0">
                        <a:ln>
                          <a:noFill/>
                        </a:ln>
                        <a:solidFill>
                          <a:srgbClr val="000000"/>
                        </a:solidFill>
                        <a:effectLst/>
                        <a:latin typeface="Century Schoolbook" pitchFamily="18" charset="0"/>
                        <a:ea typeface="SimSun" pitchFamily="2" charset="-122"/>
                        <a:sym typeface="Century Schoolbook" pitchFamily="18" charset="0"/>
                      </a:endParaRPr>
                    </a:p>
                    <a:p>
                      <a:pPr marL="0" marR="0" lvl="0" indent="0" algn="ctr" defTabSz="914400" rtl="0" eaLnBrk="1" fontAlgn="base" latinLnBrk="0" hangingPunct="1">
                        <a:lnSpc>
                          <a:spcPct val="100000"/>
                        </a:lnSpc>
                        <a:spcBef>
                          <a:spcPct val="0"/>
                        </a:spcBef>
                        <a:spcAft>
                          <a:spcPct val="0"/>
                        </a:spcAft>
                        <a:buClrTx/>
                        <a:buSzTx/>
                        <a:buFontTx/>
                        <a:buNone/>
                        <a:tabLst/>
                      </a:pPr>
                      <a:endParaRPr kumimoji="0" lang="pt-BR" altLang="zh-CN" sz="1600" b="0" i="0" u="none" strike="noStrike" cap="none" normalizeH="0" baseline="0" dirty="0" smtClean="0">
                        <a:ln>
                          <a:noFill/>
                        </a:ln>
                        <a:solidFill>
                          <a:srgbClr val="000000"/>
                        </a:solidFill>
                        <a:effectLst/>
                        <a:latin typeface="Century Schoolbook" pitchFamily="18" charset="0"/>
                        <a:ea typeface="SimSun" pitchFamily="2" charset="-122"/>
                        <a:sym typeface="Century Schoolbook" pitchFamily="18" charset="0"/>
                      </a:endParaRPr>
                    </a:p>
                    <a:p>
                      <a:pPr marL="0" marR="0" lvl="0" indent="0" algn="ctr" defTabSz="914400" rtl="0" eaLnBrk="1" fontAlgn="base" latinLnBrk="0" hangingPunct="1">
                        <a:lnSpc>
                          <a:spcPct val="100000"/>
                        </a:lnSpc>
                        <a:spcBef>
                          <a:spcPct val="0"/>
                        </a:spcBef>
                        <a:spcAft>
                          <a:spcPct val="0"/>
                        </a:spcAft>
                        <a:buClrTx/>
                        <a:buSzTx/>
                        <a:buFontTx/>
                        <a:buNone/>
                        <a:tabLst/>
                      </a:pPr>
                      <a:endParaRPr kumimoji="0" lang="pt-BR" altLang="zh-CN" sz="1600" b="0" i="0" u="none" strike="noStrike" cap="none" normalizeH="0" baseline="0" dirty="0" smtClean="0">
                        <a:ln>
                          <a:noFill/>
                        </a:ln>
                        <a:solidFill>
                          <a:srgbClr val="000000"/>
                        </a:solidFill>
                        <a:effectLst/>
                        <a:latin typeface="Century Schoolbook" pitchFamily="18" charset="0"/>
                        <a:ea typeface="SimSun" pitchFamily="2" charset="-122"/>
                        <a:sym typeface="Century Schoolbook" pitchFamily="18" charset="0"/>
                      </a:endParaRPr>
                    </a:p>
                    <a:p>
                      <a:pPr marL="0" marR="0" lvl="0" indent="0" algn="ctr" defTabSz="914400" rtl="0" eaLnBrk="1" fontAlgn="base" latinLnBrk="0" hangingPunct="1">
                        <a:lnSpc>
                          <a:spcPct val="100000"/>
                        </a:lnSpc>
                        <a:spcBef>
                          <a:spcPct val="0"/>
                        </a:spcBef>
                        <a:spcAft>
                          <a:spcPct val="0"/>
                        </a:spcAft>
                        <a:buClrTx/>
                        <a:buSzTx/>
                        <a:buFontTx/>
                        <a:buNone/>
                        <a:tabLst/>
                      </a:pPr>
                      <a:endParaRPr kumimoji="0" lang="pt-BR" altLang="zh-CN" sz="1600" b="0" i="0" u="none" strike="noStrike" cap="none" normalizeH="0" baseline="0" dirty="0" smtClean="0">
                        <a:ln>
                          <a:noFill/>
                        </a:ln>
                        <a:solidFill>
                          <a:srgbClr val="000000"/>
                        </a:solidFill>
                        <a:effectLst/>
                        <a:latin typeface="Century Schoolbook" pitchFamily="18" charset="0"/>
                        <a:ea typeface="SimSun" pitchFamily="2" charset="-122"/>
                        <a:sym typeface="Century Schoolbook" pitchFamily="18" charset="0"/>
                      </a:endParaRPr>
                    </a:p>
                    <a:p>
                      <a:pPr marL="0" marR="0" lvl="0" indent="0" algn="ctr" defTabSz="914400" rtl="0" eaLnBrk="1" fontAlgn="base" latinLnBrk="0" hangingPunct="1">
                        <a:lnSpc>
                          <a:spcPct val="100000"/>
                        </a:lnSpc>
                        <a:spcBef>
                          <a:spcPct val="0"/>
                        </a:spcBef>
                        <a:spcAft>
                          <a:spcPct val="0"/>
                        </a:spcAft>
                        <a:buClrTx/>
                        <a:buSzTx/>
                        <a:buFontTx/>
                        <a:buNone/>
                        <a:tabLst/>
                      </a:pPr>
                      <a:endParaRPr kumimoji="0" lang="pt-BR" altLang="zh-CN" sz="1600" b="0" i="0" u="none" strike="noStrike" cap="none" normalizeH="0" baseline="0" dirty="0" smtClean="0">
                        <a:ln>
                          <a:noFill/>
                        </a:ln>
                        <a:solidFill>
                          <a:srgbClr val="000000"/>
                        </a:solidFill>
                        <a:effectLst/>
                        <a:latin typeface="Century Schoolbook" pitchFamily="18" charset="0"/>
                        <a:ea typeface="SimSun" pitchFamily="2" charset="-122"/>
                        <a:sym typeface="Century Schoolbook" pitchFamily="18" charset="0"/>
                      </a:endParaRPr>
                    </a:p>
                    <a:p>
                      <a:pPr marL="0" marR="0" lvl="0" indent="0" algn="ctr" defTabSz="914400" rtl="0" eaLnBrk="1" fontAlgn="base" latinLnBrk="0" hangingPunct="1">
                        <a:lnSpc>
                          <a:spcPct val="100000"/>
                        </a:lnSpc>
                        <a:spcBef>
                          <a:spcPct val="0"/>
                        </a:spcBef>
                        <a:spcAft>
                          <a:spcPct val="0"/>
                        </a:spcAft>
                        <a:buClrTx/>
                        <a:buSzTx/>
                        <a:buFontTx/>
                        <a:buNone/>
                        <a:tabLst/>
                      </a:pPr>
                      <a:endParaRPr kumimoji="0" lang="pt-BR" altLang="zh-CN" sz="1600" b="0" i="0" u="none" strike="noStrike" cap="none" normalizeH="0" baseline="0" dirty="0" smtClean="0">
                        <a:ln>
                          <a:noFill/>
                        </a:ln>
                        <a:solidFill>
                          <a:srgbClr val="000000"/>
                        </a:solidFill>
                        <a:effectLst/>
                        <a:latin typeface="Century Schoolbook" pitchFamily="18" charset="0"/>
                        <a:ea typeface="SimSun" pitchFamily="2" charset="-122"/>
                        <a:sym typeface="Century Schoolbook" pitchFamily="18" charset="0"/>
                      </a:endParaRPr>
                    </a:p>
                    <a:p>
                      <a:pPr marL="0" marR="0" lvl="0" indent="0" algn="ctr" defTabSz="914400" rtl="0" eaLnBrk="1" fontAlgn="base" latinLnBrk="0" hangingPunct="1">
                        <a:lnSpc>
                          <a:spcPct val="100000"/>
                        </a:lnSpc>
                        <a:spcBef>
                          <a:spcPct val="0"/>
                        </a:spcBef>
                        <a:spcAft>
                          <a:spcPct val="0"/>
                        </a:spcAft>
                        <a:buClrTx/>
                        <a:buSzTx/>
                        <a:buFontTx/>
                        <a:buNone/>
                        <a:tabLst/>
                      </a:pPr>
                      <a:endParaRPr kumimoji="0" lang="pt-BR" altLang="zh-CN" sz="1600" b="0" i="0" u="none" strike="noStrike" cap="none" normalizeH="0" baseline="0" dirty="0" smtClean="0">
                        <a:ln>
                          <a:noFill/>
                        </a:ln>
                        <a:solidFill>
                          <a:srgbClr val="000000"/>
                        </a:solidFill>
                        <a:effectLst/>
                        <a:latin typeface="Century Schoolbook" pitchFamily="18" charset="0"/>
                        <a:ea typeface="SimSun" pitchFamily="2" charset="-122"/>
                        <a:sym typeface="Century Schoolbook" pitchFamily="18" charset="0"/>
                      </a:endParaRPr>
                    </a:p>
                    <a:p>
                      <a:pPr marL="0" marR="0" lvl="0" indent="0" algn="ctr" defTabSz="914400" rtl="0" eaLnBrk="1" fontAlgn="base" latinLnBrk="0" hangingPunct="1">
                        <a:lnSpc>
                          <a:spcPct val="100000"/>
                        </a:lnSpc>
                        <a:spcBef>
                          <a:spcPct val="0"/>
                        </a:spcBef>
                        <a:spcAft>
                          <a:spcPct val="0"/>
                        </a:spcAft>
                        <a:buClrTx/>
                        <a:buSzTx/>
                        <a:buFontTx/>
                        <a:buNone/>
                        <a:tabLst/>
                      </a:pPr>
                      <a:r>
                        <a:rPr kumimoji="0" lang="pt-BR" altLang="zh-CN" sz="1600" b="0" i="0" u="none" strike="noStrike" cap="none" normalizeH="0" baseline="0" dirty="0" smtClean="0">
                          <a:ln>
                            <a:noFill/>
                          </a:ln>
                          <a:solidFill>
                            <a:srgbClr val="000000"/>
                          </a:solidFill>
                          <a:effectLst/>
                          <a:latin typeface="Century Schoolbook" pitchFamily="18" charset="0"/>
                          <a:ea typeface="SimSun" pitchFamily="2" charset="-122"/>
                          <a:sym typeface="Century Schoolbook" pitchFamily="18" charset="0"/>
                        </a:rPr>
                        <a:t>RF #03</a:t>
                      </a:r>
                    </a:p>
                  </a:txBody>
                  <a:tcPr horzOverflow="overflow">
                    <a:lnL w="12700" cap="flat" cmpd="sng" algn="ctr">
                      <a:solidFill>
                        <a:schemeClr val="tx1"/>
                      </a:solidFill>
                      <a:prstDash val="solid"/>
                      <a:bevel/>
                      <a:headEnd type="none" w="med" len="med"/>
                      <a:tailEnd type="none" w="med" len="med"/>
                    </a:lnL>
                    <a:lnR w="12700" cap="flat" cmpd="sng" algn="ctr">
                      <a:solidFill>
                        <a:schemeClr val="tx1"/>
                      </a:solidFill>
                      <a:prstDash val="solid"/>
                      <a:bevel/>
                      <a:headEnd type="none" w="med" len="med"/>
                      <a:tailEnd type="none" w="med" len="med"/>
                    </a:lnR>
                    <a:lnT w="12700" cap="flat" cmpd="sng" algn="ctr">
                      <a:solidFill>
                        <a:schemeClr val="tx1"/>
                      </a:solidFill>
                      <a:prstDash val="solid"/>
                      <a:bevel/>
                      <a:headEnd type="none" w="med" len="med"/>
                      <a:tailEnd type="none" w="med" len="med"/>
                    </a:lnT>
                    <a:lnB w="12700" cap="flat" cmpd="sng" algn="ctr">
                      <a:solidFill>
                        <a:schemeClr val="tx1"/>
                      </a:solidFill>
                      <a:prstDash val="solid"/>
                      <a:bevel/>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pt-BR" altLang="zh-CN" sz="1600" b="0" i="0" u="none" strike="noStrike" cap="none" normalizeH="0" baseline="0" dirty="0" smtClean="0">
                        <a:ln>
                          <a:noFill/>
                        </a:ln>
                        <a:solidFill>
                          <a:srgbClr val="000000"/>
                        </a:solidFill>
                        <a:effectLst/>
                        <a:latin typeface="Century Schoolbook" pitchFamily="18" charset="0"/>
                        <a:ea typeface="SimSun" pitchFamily="2" charset="-122"/>
                        <a:sym typeface="Century Schoolbook" pitchFamily="18"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pt-BR" altLang="zh-CN" sz="1600" b="0" i="0" u="none" strike="noStrike" cap="none" normalizeH="0" baseline="0" dirty="0" smtClean="0">
                        <a:ln>
                          <a:noFill/>
                        </a:ln>
                        <a:solidFill>
                          <a:srgbClr val="000000"/>
                        </a:solidFill>
                        <a:effectLst/>
                        <a:latin typeface="Century Schoolbook" pitchFamily="18" charset="0"/>
                        <a:ea typeface="SimSun" pitchFamily="2" charset="-122"/>
                        <a:sym typeface="Century Schoolbook" pitchFamily="18"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pt-BR" altLang="zh-CN" sz="1600" b="0" i="0" u="none" strike="noStrike" cap="none" normalizeH="0" baseline="0" dirty="0" smtClean="0">
                        <a:ln>
                          <a:noFill/>
                        </a:ln>
                        <a:solidFill>
                          <a:srgbClr val="000000"/>
                        </a:solidFill>
                        <a:effectLst/>
                        <a:latin typeface="Century Schoolbook" pitchFamily="18" charset="0"/>
                        <a:ea typeface="SimSun" pitchFamily="2" charset="-122"/>
                        <a:sym typeface="Century Schoolbook" pitchFamily="18"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pt-BR" altLang="zh-CN" sz="1600" b="0" i="0" u="none" strike="noStrike" cap="none" normalizeH="0" baseline="0" dirty="0" smtClean="0">
                          <a:ln>
                            <a:noFill/>
                          </a:ln>
                          <a:solidFill>
                            <a:srgbClr val="000000"/>
                          </a:solidFill>
                          <a:effectLst/>
                          <a:latin typeface="Century Schoolbook" pitchFamily="18" charset="0"/>
                          <a:ea typeface="SimSun" pitchFamily="2" charset="-122"/>
                          <a:sym typeface="Century Schoolbook" pitchFamily="18" charset="0"/>
                        </a:rPr>
                        <a:t>Cada PCD será responsável por um tipo de medição e os dados coletados serão importados em formato .TXT contendo os dados para o banco de dados.</a:t>
                      </a:r>
                    </a:p>
                    <a:p>
                      <a:pPr marL="0" marR="0" lvl="0" indent="0" algn="l" defTabSz="914400" rtl="0" eaLnBrk="1" fontAlgn="base" latinLnBrk="0" hangingPunct="1">
                        <a:lnSpc>
                          <a:spcPct val="100000"/>
                        </a:lnSpc>
                        <a:spcBef>
                          <a:spcPct val="0"/>
                        </a:spcBef>
                        <a:spcAft>
                          <a:spcPct val="0"/>
                        </a:spcAft>
                        <a:buClrTx/>
                        <a:buSzTx/>
                        <a:buFontTx/>
                        <a:buNone/>
                        <a:tabLst/>
                      </a:pPr>
                      <a:r>
                        <a:rPr kumimoji="0" lang="pt-BR" altLang="zh-CN" sz="1600" b="0" i="0" u="none" strike="noStrike" cap="none" normalizeH="0" baseline="0" dirty="0" smtClean="0">
                          <a:ln>
                            <a:noFill/>
                          </a:ln>
                          <a:solidFill>
                            <a:srgbClr val="000000"/>
                          </a:solidFill>
                          <a:effectLst/>
                          <a:latin typeface="Century Schoolbook" pitchFamily="18" charset="0"/>
                          <a:ea typeface="SimSun" pitchFamily="2" charset="-122"/>
                          <a:sym typeface="Century Schoolbook" pitchFamily="18" charset="0"/>
                        </a:rPr>
                        <a:t>Esses dados deverão conter:</a:t>
                      </a:r>
                    </a:p>
                    <a:p>
                      <a:pPr marL="0" marR="0" lvl="0" indent="0" algn="l" defTabSz="914400" rtl="0" eaLnBrk="1" fontAlgn="base" latinLnBrk="0" hangingPunct="1">
                        <a:lnSpc>
                          <a:spcPct val="100000"/>
                        </a:lnSpc>
                        <a:spcBef>
                          <a:spcPct val="0"/>
                        </a:spcBef>
                        <a:spcAft>
                          <a:spcPct val="0"/>
                        </a:spcAft>
                        <a:buClrTx/>
                        <a:buSzTx/>
                        <a:buFontTx/>
                        <a:buNone/>
                        <a:tabLst/>
                      </a:pPr>
                      <a:r>
                        <a:rPr kumimoji="0" lang="pt-BR" altLang="zh-CN" sz="1600" b="0" i="0" u="none" strike="noStrike" cap="none" normalizeH="0" baseline="0" dirty="0" smtClean="0">
                          <a:ln>
                            <a:noFill/>
                          </a:ln>
                          <a:solidFill>
                            <a:srgbClr val="000000"/>
                          </a:solidFill>
                          <a:effectLst/>
                          <a:latin typeface="Century Schoolbook" pitchFamily="18" charset="0"/>
                          <a:ea typeface="SimSun" pitchFamily="2" charset="-122"/>
                          <a:sym typeface="Century Schoolbook" pitchFamily="18" charset="0"/>
                        </a:rPr>
                        <a:t>Data; </a:t>
                      </a:r>
                    </a:p>
                    <a:p>
                      <a:pPr marL="0" marR="0" lvl="0" indent="0" algn="l" defTabSz="914400" rtl="0" eaLnBrk="1" fontAlgn="base" latinLnBrk="0" hangingPunct="1">
                        <a:lnSpc>
                          <a:spcPct val="100000"/>
                        </a:lnSpc>
                        <a:spcBef>
                          <a:spcPct val="0"/>
                        </a:spcBef>
                        <a:spcAft>
                          <a:spcPct val="0"/>
                        </a:spcAft>
                        <a:buClrTx/>
                        <a:buSzTx/>
                        <a:buFontTx/>
                        <a:buNone/>
                        <a:tabLst/>
                      </a:pPr>
                      <a:r>
                        <a:rPr kumimoji="0" lang="pt-BR" altLang="zh-CN" sz="1600" b="0" i="0" u="none" strike="noStrike" cap="none" normalizeH="0" baseline="0" dirty="0" smtClean="0">
                          <a:ln>
                            <a:noFill/>
                          </a:ln>
                          <a:solidFill>
                            <a:srgbClr val="000000"/>
                          </a:solidFill>
                          <a:effectLst/>
                          <a:latin typeface="Century Schoolbook" pitchFamily="18" charset="0"/>
                          <a:ea typeface="SimSun" pitchFamily="2" charset="-122"/>
                          <a:sym typeface="Century Schoolbook" pitchFamily="18" charset="0"/>
                        </a:rPr>
                        <a:t>Hora; </a:t>
                      </a:r>
                    </a:p>
                    <a:p>
                      <a:pPr marL="0" marR="0" lvl="0" indent="0" algn="l" defTabSz="914400" rtl="0" eaLnBrk="1" fontAlgn="base" latinLnBrk="0" hangingPunct="1">
                        <a:lnSpc>
                          <a:spcPct val="100000"/>
                        </a:lnSpc>
                        <a:spcBef>
                          <a:spcPct val="0"/>
                        </a:spcBef>
                        <a:spcAft>
                          <a:spcPct val="0"/>
                        </a:spcAft>
                        <a:buClrTx/>
                        <a:buSzTx/>
                        <a:buFontTx/>
                        <a:buNone/>
                        <a:tabLst/>
                      </a:pPr>
                      <a:r>
                        <a:rPr kumimoji="0" lang="pt-BR" altLang="zh-CN" sz="1600" b="0" i="0" u="none" strike="noStrike" cap="none" normalizeH="0" baseline="0" dirty="0" smtClean="0">
                          <a:ln>
                            <a:noFill/>
                          </a:ln>
                          <a:solidFill>
                            <a:srgbClr val="000000"/>
                          </a:solidFill>
                          <a:effectLst/>
                          <a:latin typeface="Century Schoolbook" pitchFamily="18" charset="0"/>
                          <a:ea typeface="SimSun" pitchFamily="2" charset="-122"/>
                          <a:sym typeface="Century Schoolbook" pitchFamily="18" charset="0"/>
                        </a:rPr>
                        <a:t>*Data e hora estarão juntos eserão apresentados no formato brasileiro para os usuários comum porem sua manipulação acontecerá no formato americano.</a:t>
                      </a:r>
                    </a:p>
                    <a:p>
                      <a:pPr marL="0" marR="0" lvl="0" indent="0" algn="l" defTabSz="914400" rtl="0" eaLnBrk="1" fontAlgn="base" latinLnBrk="0" hangingPunct="1">
                        <a:lnSpc>
                          <a:spcPct val="100000"/>
                        </a:lnSpc>
                        <a:spcBef>
                          <a:spcPct val="0"/>
                        </a:spcBef>
                        <a:spcAft>
                          <a:spcPct val="0"/>
                        </a:spcAft>
                        <a:buClrTx/>
                        <a:buSzTx/>
                        <a:buFontTx/>
                        <a:buNone/>
                        <a:tabLst/>
                      </a:pPr>
                      <a:r>
                        <a:rPr kumimoji="0" lang="pt-BR" altLang="zh-CN" sz="1600" b="0" i="0" u="none" strike="noStrike" cap="none" normalizeH="0" baseline="0" dirty="0" smtClean="0">
                          <a:ln>
                            <a:noFill/>
                          </a:ln>
                          <a:solidFill>
                            <a:srgbClr val="000000"/>
                          </a:solidFill>
                          <a:effectLst/>
                          <a:latin typeface="Century Schoolbook" pitchFamily="18" charset="0"/>
                          <a:ea typeface="SimSun" pitchFamily="2" charset="-122"/>
                          <a:sym typeface="Century Schoolbook" pitchFamily="18" charset="0"/>
                        </a:rPr>
                        <a:t>Local da medição em latitude e longitude;</a:t>
                      </a:r>
                    </a:p>
                    <a:p>
                      <a:pPr marL="0" marR="0" lvl="0" indent="0" algn="l" defTabSz="914400" rtl="0" eaLnBrk="1" fontAlgn="base" latinLnBrk="0" hangingPunct="1">
                        <a:lnSpc>
                          <a:spcPct val="100000"/>
                        </a:lnSpc>
                        <a:spcBef>
                          <a:spcPct val="0"/>
                        </a:spcBef>
                        <a:spcAft>
                          <a:spcPct val="0"/>
                        </a:spcAft>
                        <a:buClrTx/>
                        <a:buSzTx/>
                        <a:buFontTx/>
                        <a:buNone/>
                        <a:tabLst/>
                      </a:pPr>
                      <a:r>
                        <a:rPr kumimoji="0" lang="pt-BR" altLang="zh-CN" sz="1600" b="0" i="0" u="none" strike="noStrike" cap="none" normalizeH="0" baseline="0" dirty="0" smtClean="0">
                          <a:ln>
                            <a:noFill/>
                          </a:ln>
                          <a:solidFill>
                            <a:srgbClr val="000000"/>
                          </a:solidFill>
                          <a:effectLst/>
                          <a:latin typeface="Century Schoolbook" pitchFamily="18" charset="0"/>
                          <a:ea typeface="SimSun" pitchFamily="2" charset="-122"/>
                          <a:sym typeface="Century Schoolbook" pitchFamily="18" charset="0"/>
                        </a:rPr>
                        <a:t>Dado referente ao sensor da PCD.</a:t>
                      </a:r>
                    </a:p>
                    <a:p>
                      <a:pPr marL="0" marR="0" lvl="0" indent="0" algn="l" defTabSz="914400" rtl="0" eaLnBrk="1" fontAlgn="base" latinLnBrk="0" hangingPunct="1">
                        <a:lnSpc>
                          <a:spcPct val="100000"/>
                        </a:lnSpc>
                        <a:spcBef>
                          <a:spcPct val="0"/>
                        </a:spcBef>
                        <a:spcAft>
                          <a:spcPct val="0"/>
                        </a:spcAft>
                        <a:buClrTx/>
                        <a:buSzTx/>
                        <a:buFontTx/>
                        <a:buNone/>
                        <a:tabLst/>
                      </a:pPr>
                      <a:r>
                        <a:rPr kumimoji="0" lang="pt-BR" altLang="zh-CN" sz="1600" b="0" i="0" u="none" strike="noStrike" cap="none" normalizeH="0" baseline="0" dirty="0" smtClean="0">
                          <a:ln>
                            <a:noFill/>
                          </a:ln>
                          <a:solidFill>
                            <a:srgbClr val="000000"/>
                          </a:solidFill>
                          <a:effectLst/>
                          <a:latin typeface="Century Schoolbook" pitchFamily="18" charset="0"/>
                          <a:ea typeface="SimSun" pitchFamily="2" charset="-122"/>
                          <a:sym typeface="Century Schoolbook" pitchFamily="18" charset="0"/>
                        </a:rPr>
                        <a:t>Os dados deverão seguir o seguinte padrão:</a:t>
                      </a:r>
                    </a:p>
                    <a:p>
                      <a:pPr marL="0" marR="0" lvl="0" indent="0" algn="l" defTabSz="914400" rtl="0" eaLnBrk="1" fontAlgn="base" latinLnBrk="0" hangingPunct="1">
                        <a:lnSpc>
                          <a:spcPct val="100000"/>
                        </a:lnSpc>
                        <a:spcBef>
                          <a:spcPct val="0"/>
                        </a:spcBef>
                        <a:spcAft>
                          <a:spcPct val="0"/>
                        </a:spcAft>
                        <a:buClrTx/>
                        <a:buSzTx/>
                        <a:buFontTx/>
                        <a:buNone/>
                        <a:tabLst/>
                      </a:pPr>
                      <a:r>
                        <a:rPr kumimoji="0" lang="pt-BR" altLang="zh-CN" sz="1600" b="0" i="0" u="none" strike="noStrike" cap="none" normalizeH="0" baseline="0" dirty="0" smtClean="0">
                          <a:ln>
                            <a:noFill/>
                          </a:ln>
                          <a:solidFill>
                            <a:srgbClr val="000000"/>
                          </a:solidFill>
                          <a:effectLst/>
                          <a:latin typeface="Century Schoolbook" pitchFamily="18" charset="0"/>
                          <a:ea typeface="SimSun" pitchFamily="2" charset="-122"/>
                          <a:sym typeface="Century Schoolbook" pitchFamily="18" charset="0"/>
                        </a:rPr>
                        <a:t>“dado1, dado2, dado3,...”</a:t>
                      </a:r>
                    </a:p>
                  </a:txBody>
                  <a:tcPr horzOverflow="overflow">
                    <a:lnL w="12700" cap="flat" cmpd="sng" algn="ctr">
                      <a:solidFill>
                        <a:schemeClr val="tx1"/>
                      </a:solidFill>
                      <a:prstDash val="solid"/>
                      <a:bevel/>
                      <a:headEnd type="none" w="med" len="med"/>
                      <a:tailEnd type="none" w="med" len="med"/>
                    </a:lnL>
                    <a:lnR w="12700" cap="flat" cmpd="sng" algn="ctr">
                      <a:solidFill>
                        <a:schemeClr val="tx1"/>
                      </a:solidFill>
                      <a:prstDash val="solid"/>
                      <a:bevel/>
                      <a:headEnd type="none" w="med" len="med"/>
                      <a:tailEnd type="none" w="med" len="med"/>
                    </a:lnR>
                    <a:lnT w="12700" cap="flat" cmpd="sng" algn="ctr">
                      <a:solidFill>
                        <a:schemeClr val="tx1"/>
                      </a:solidFill>
                      <a:prstDash val="solid"/>
                      <a:bevel/>
                      <a:headEnd type="none" w="med" len="med"/>
                      <a:tailEnd type="none" w="med" len="med"/>
                    </a:lnT>
                    <a:lnB w="12700" cap="flat" cmpd="sng" algn="ctr">
                      <a:solidFill>
                        <a:schemeClr val="tx1"/>
                      </a:solidFill>
                      <a:prstDash val="solid"/>
                      <a:bevel/>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bl>
          </a:graphicData>
        </a:graphic>
      </p:graphicFrame>
      <p:pic>
        <p:nvPicPr>
          <p:cNvPr id="28686" name="Imagem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47450" y="69850"/>
            <a:ext cx="800100"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2435435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28686"/>
                                        </p:tgtEl>
                                        <p:attrNameLst>
                                          <p:attrName>r</p:attrName>
                                        </p:attrNameLst>
                                      </p:cBhvr>
                                    </p:animRot>
                                    <p:animRot by="-240000">
                                      <p:cBhvr>
                                        <p:cTn id="7" dur="200" fill="hold">
                                          <p:stCondLst>
                                            <p:cond delay="200"/>
                                          </p:stCondLst>
                                        </p:cTn>
                                        <p:tgtEl>
                                          <p:spTgt spid="28686"/>
                                        </p:tgtEl>
                                        <p:attrNameLst>
                                          <p:attrName>r</p:attrName>
                                        </p:attrNameLst>
                                      </p:cBhvr>
                                    </p:animRot>
                                    <p:animRot by="240000">
                                      <p:cBhvr>
                                        <p:cTn id="8" dur="200" fill="hold">
                                          <p:stCondLst>
                                            <p:cond delay="400"/>
                                          </p:stCondLst>
                                        </p:cTn>
                                        <p:tgtEl>
                                          <p:spTgt spid="28686"/>
                                        </p:tgtEl>
                                        <p:attrNameLst>
                                          <p:attrName>r</p:attrName>
                                        </p:attrNameLst>
                                      </p:cBhvr>
                                    </p:animRot>
                                    <p:animRot by="-240000">
                                      <p:cBhvr>
                                        <p:cTn id="9" dur="200" fill="hold">
                                          <p:stCondLst>
                                            <p:cond delay="600"/>
                                          </p:stCondLst>
                                        </p:cTn>
                                        <p:tgtEl>
                                          <p:spTgt spid="28686"/>
                                        </p:tgtEl>
                                        <p:attrNameLst>
                                          <p:attrName>r</p:attrName>
                                        </p:attrNameLst>
                                      </p:cBhvr>
                                    </p:animRot>
                                    <p:animRot by="120000">
                                      <p:cBhvr>
                                        <p:cTn id="10" dur="200" fill="hold">
                                          <p:stCondLst>
                                            <p:cond delay="800"/>
                                          </p:stCondLst>
                                        </p:cTn>
                                        <p:tgtEl>
                                          <p:spTgt spid="2868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ítulo 1"/>
          <p:cNvSpPr>
            <a:spLocks noGrp="1" noChangeArrowheads="1"/>
          </p:cNvSpPr>
          <p:nvPr>
            <p:ph type="title" idx="4294967295"/>
          </p:nvPr>
        </p:nvSpPr>
        <p:spPr>
          <a:xfrm>
            <a:off x="663575" y="149225"/>
            <a:ext cx="9693275" cy="1000125"/>
          </a:xfrm>
        </p:spPr>
        <p:txBody>
          <a:bodyPr/>
          <a:lstStyle/>
          <a:p>
            <a:pPr eaLnBrk="1" hangingPunct="1"/>
            <a:r>
              <a:rPr lang="pt-BR" altLang="zh-CN" smtClean="0"/>
              <a:t>Requisitos</a:t>
            </a:r>
          </a:p>
        </p:txBody>
      </p:sp>
      <p:graphicFrame>
        <p:nvGraphicFramePr>
          <p:cNvPr id="29699" name="Marcador de Posição de Conteúdo 3"/>
          <p:cNvGraphicFramePr>
            <a:graphicFrameLocks noGrp="1"/>
          </p:cNvGraphicFramePr>
          <p:nvPr/>
        </p:nvGraphicFramePr>
        <p:xfrm>
          <a:off x="395288" y="1463675"/>
          <a:ext cx="10523537" cy="4540250"/>
        </p:xfrm>
        <a:graphic>
          <a:graphicData uri="http://schemas.openxmlformats.org/drawingml/2006/table">
            <a:tbl>
              <a:tblPr/>
              <a:tblGrid>
                <a:gridCol w="2066925">
                  <a:extLst>
                    <a:ext uri="{9D8B030D-6E8A-4147-A177-3AD203B41FA5}">
                      <a16:colId xmlns:a16="http://schemas.microsoft.com/office/drawing/2014/main" val="20000"/>
                    </a:ext>
                  </a:extLst>
                </a:gridCol>
                <a:gridCol w="8456612">
                  <a:extLst>
                    <a:ext uri="{9D8B030D-6E8A-4147-A177-3AD203B41FA5}">
                      <a16:colId xmlns:a16="http://schemas.microsoft.com/office/drawing/2014/main" val="20001"/>
                    </a:ext>
                  </a:extLst>
                </a:gridCol>
              </a:tblGrid>
              <a:tr h="36512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pt-BR" altLang="zh-CN" sz="1600" b="1" i="0" u="none" strike="noStrike" cap="none" normalizeH="0" baseline="0" dirty="0" smtClean="0">
                          <a:ln>
                            <a:noFill/>
                          </a:ln>
                          <a:solidFill>
                            <a:srgbClr val="FFFFFF"/>
                          </a:solidFill>
                          <a:effectLst/>
                          <a:latin typeface="Century Schoolbook" pitchFamily="18" charset="0"/>
                          <a:ea typeface="SimSun" pitchFamily="2" charset="-122"/>
                          <a:sym typeface="Century Schoolbook" pitchFamily="18" charset="0"/>
                        </a:rPr>
                        <a:t>Identificador</a:t>
                      </a:r>
                    </a:p>
                  </a:txBody>
                  <a:tcPr horzOverflow="overflow">
                    <a:lnL w="12700" cap="flat" cmpd="sng" algn="ctr">
                      <a:solidFill>
                        <a:schemeClr val="tx1"/>
                      </a:solidFill>
                      <a:prstDash val="solid"/>
                      <a:bevel/>
                      <a:headEnd type="none" w="med" len="med"/>
                      <a:tailEnd type="none" w="med" len="med"/>
                    </a:lnL>
                    <a:lnR w="12700" cap="flat" cmpd="sng" algn="ctr">
                      <a:solidFill>
                        <a:schemeClr val="tx1"/>
                      </a:solidFill>
                      <a:prstDash val="solid"/>
                      <a:bevel/>
                      <a:headEnd type="none" w="med" len="med"/>
                      <a:tailEnd type="none" w="med" len="med"/>
                    </a:lnR>
                    <a:lnT w="12700" cap="flat" cmpd="sng" algn="ctr">
                      <a:solidFill>
                        <a:schemeClr val="tx1"/>
                      </a:solidFill>
                      <a:prstDash val="solid"/>
                      <a:bevel/>
                      <a:headEnd type="none" w="med" len="med"/>
                      <a:tailEnd type="none" w="med" len="med"/>
                    </a:lnT>
                    <a:lnB w="12700" cap="flat" cmpd="sng" algn="ctr">
                      <a:solidFill>
                        <a:schemeClr val="tx1"/>
                      </a:solidFill>
                      <a:prstDash val="solid"/>
                      <a:bevel/>
                      <a:headEnd type="none" w="med" len="med"/>
                      <a:tailEnd type="none" w="med" len="med"/>
                    </a:lnB>
                    <a:lnTlToBr>
                      <a:noFill/>
                    </a:lnTlToBr>
                    <a:lnBlToTr>
                      <a:noFill/>
                    </a:lnBlToTr>
                    <a:solidFill>
                      <a:srgbClr val="1D2843"/>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pt-BR" altLang="zh-CN" sz="1600" b="1" i="0" u="none" strike="noStrike" cap="none" normalizeH="0" baseline="0" dirty="0" smtClean="0">
                          <a:ln>
                            <a:noFill/>
                          </a:ln>
                          <a:solidFill>
                            <a:srgbClr val="FFFFFF"/>
                          </a:solidFill>
                          <a:effectLst/>
                          <a:latin typeface="Century Schoolbook" pitchFamily="18" charset="0"/>
                          <a:ea typeface="SimSun" pitchFamily="2" charset="-122"/>
                          <a:sym typeface="Century Schoolbook" pitchFamily="18" charset="0"/>
                        </a:rPr>
                        <a:t>Descrição do Requisito</a:t>
                      </a:r>
                    </a:p>
                  </a:txBody>
                  <a:tcPr horzOverflow="overflow">
                    <a:lnL w="12700" cap="flat" cmpd="sng" algn="ctr">
                      <a:solidFill>
                        <a:schemeClr val="tx1"/>
                      </a:solidFill>
                      <a:prstDash val="solid"/>
                      <a:bevel/>
                      <a:headEnd type="none" w="med" len="med"/>
                      <a:tailEnd type="none" w="med" len="med"/>
                    </a:lnL>
                    <a:lnR w="12700" cap="flat" cmpd="sng" algn="ctr">
                      <a:solidFill>
                        <a:schemeClr val="tx1"/>
                      </a:solidFill>
                      <a:prstDash val="solid"/>
                      <a:bevel/>
                      <a:headEnd type="none" w="med" len="med"/>
                      <a:tailEnd type="none" w="med" len="med"/>
                    </a:lnR>
                    <a:lnT w="12700" cap="flat" cmpd="sng" algn="ctr">
                      <a:solidFill>
                        <a:schemeClr val="tx1"/>
                      </a:solidFill>
                      <a:prstDash val="solid"/>
                      <a:bevel/>
                      <a:headEnd type="none" w="med" len="med"/>
                      <a:tailEnd type="none" w="med" len="med"/>
                    </a:lnT>
                    <a:lnB w="12700" cap="flat" cmpd="sng" algn="ctr">
                      <a:solidFill>
                        <a:schemeClr val="tx1"/>
                      </a:solidFill>
                      <a:prstDash val="solid"/>
                      <a:bevel/>
                      <a:headEnd type="none" w="med" len="med"/>
                      <a:tailEnd type="none" w="med" len="med"/>
                    </a:lnB>
                    <a:lnTlToBr>
                      <a:noFill/>
                    </a:lnTlToBr>
                    <a:lnBlToTr>
                      <a:noFill/>
                    </a:lnBlToTr>
                    <a:solidFill>
                      <a:srgbClr val="1D2843"/>
                    </a:solidFill>
                  </a:tcPr>
                </a:tc>
                <a:extLst>
                  <a:ext uri="{0D108BD9-81ED-4DB2-BD59-A6C34878D82A}">
                    <a16:rowId xmlns:a16="http://schemas.microsoft.com/office/drawing/2014/main" val="10000"/>
                  </a:ext>
                </a:extLst>
              </a:tr>
              <a:tr h="4175125">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pt-BR" altLang="zh-CN" sz="1600" b="0" i="0" u="none" strike="noStrike" cap="none" normalizeH="0" baseline="0" dirty="0" smtClean="0">
                        <a:ln>
                          <a:noFill/>
                        </a:ln>
                        <a:solidFill>
                          <a:srgbClr val="000000"/>
                        </a:solidFill>
                        <a:effectLst/>
                        <a:latin typeface="Century Schoolbook" pitchFamily="18" charset="0"/>
                        <a:ea typeface="SimSun" pitchFamily="2" charset="-122"/>
                        <a:sym typeface="Century Schoolbook" pitchFamily="18"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pt-BR" altLang="zh-CN" sz="1600" b="0" i="0" u="none" strike="noStrike" cap="none" normalizeH="0" baseline="0" dirty="0" smtClean="0">
                        <a:ln>
                          <a:noFill/>
                        </a:ln>
                        <a:solidFill>
                          <a:srgbClr val="000000"/>
                        </a:solidFill>
                        <a:effectLst/>
                        <a:latin typeface="Century Schoolbook" pitchFamily="18" charset="0"/>
                        <a:ea typeface="SimSun" pitchFamily="2" charset="-122"/>
                        <a:sym typeface="Century Schoolbook" pitchFamily="18"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pt-BR" altLang="zh-CN" sz="1600" b="0" i="0" u="none" strike="noStrike" cap="none" normalizeH="0" baseline="0" dirty="0" smtClean="0">
                        <a:ln>
                          <a:noFill/>
                        </a:ln>
                        <a:solidFill>
                          <a:srgbClr val="000000"/>
                        </a:solidFill>
                        <a:effectLst/>
                        <a:latin typeface="Century Schoolbook" pitchFamily="18" charset="0"/>
                        <a:ea typeface="SimSun" pitchFamily="2" charset="-122"/>
                        <a:sym typeface="Century Schoolbook" pitchFamily="18"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pt-BR" altLang="zh-CN" sz="1600" b="0" i="0" u="none" strike="noStrike" cap="none" normalizeH="0" baseline="0" dirty="0" smtClean="0">
                        <a:ln>
                          <a:noFill/>
                        </a:ln>
                        <a:solidFill>
                          <a:srgbClr val="000000"/>
                        </a:solidFill>
                        <a:effectLst/>
                        <a:latin typeface="Century Schoolbook" pitchFamily="18" charset="0"/>
                        <a:ea typeface="SimSun" pitchFamily="2" charset="-122"/>
                        <a:sym typeface="Century Schoolbook" pitchFamily="18"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pt-BR" altLang="zh-CN" sz="1600" b="0" i="0" u="none" strike="noStrike" cap="none" normalizeH="0" baseline="0" dirty="0" smtClean="0">
                        <a:ln>
                          <a:noFill/>
                        </a:ln>
                        <a:solidFill>
                          <a:srgbClr val="000000"/>
                        </a:solidFill>
                        <a:effectLst/>
                        <a:latin typeface="Century Schoolbook" pitchFamily="18" charset="0"/>
                        <a:ea typeface="SimSun" pitchFamily="2" charset="-122"/>
                        <a:sym typeface="Century Schoolbook" pitchFamily="18"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pt-BR" altLang="zh-CN" sz="1600" b="0" i="0" u="none" strike="noStrike" cap="none" normalizeH="0" baseline="0" dirty="0" smtClean="0">
                        <a:ln>
                          <a:noFill/>
                        </a:ln>
                        <a:solidFill>
                          <a:srgbClr val="000000"/>
                        </a:solidFill>
                        <a:effectLst/>
                        <a:latin typeface="Century Schoolbook" pitchFamily="18" charset="0"/>
                        <a:ea typeface="SimSun" pitchFamily="2" charset="-122"/>
                        <a:sym typeface="Century Schoolbook" pitchFamily="18"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pt-BR" altLang="zh-CN" sz="1600" b="0" i="0" u="none" strike="noStrike" cap="none" normalizeH="0" baseline="0" dirty="0" smtClean="0">
                        <a:ln>
                          <a:noFill/>
                        </a:ln>
                        <a:solidFill>
                          <a:srgbClr val="000000"/>
                        </a:solidFill>
                        <a:effectLst/>
                        <a:latin typeface="Century Schoolbook" pitchFamily="18" charset="0"/>
                        <a:ea typeface="SimSun" pitchFamily="2" charset="-122"/>
                        <a:sym typeface="Century Schoolbook" pitchFamily="18" charset="0"/>
                      </a:endParaRPr>
                    </a:p>
                    <a:p>
                      <a:pPr marL="0" marR="0" lvl="0" indent="0" algn="ctr" defTabSz="914400" rtl="0" eaLnBrk="1" fontAlgn="base" latinLnBrk="0" hangingPunct="1">
                        <a:lnSpc>
                          <a:spcPct val="100000"/>
                        </a:lnSpc>
                        <a:spcBef>
                          <a:spcPct val="0"/>
                        </a:spcBef>
                        <a:spcAft>
                          <a:spcPct val="0"/>
                        </a:spcAft>
                        <a:buClrTx/>
                        <a:buSzTx/>
                        <a:buFontTx/>
                        <a:buNone/>
                        <a:tabLst/>
                      </a:pPr>
                      <a:r>
                        <a:rPr kumimoji="0" lang="pt-BR" altLang="zh-CN" sz="1600" b="0" i="0" u="none" strike="noStrike" cap="none" normalizeH="0" baseline="0" dirty="0" smtClean="0">
                          <a:ln>
                            <a:noFill/>
                          </a:ln>
                          <a:solidFill>
                            <a:srgbClr val="000000"/>
                          </a:solidFill>
                          <a:effectLst/>
                          <a:latin typeface="Century Schoolbook" pitchFamily="18" charset="0"/>
                          <a:ea typeface="SimSun" pitchFamily="2" charset="-122"/>
                          <a:sym typeface="Century Schoolbook" pitchFamily="18" charset="0"/>
                        </a:rPr>
                        <a:t>RF #04</a:t>
                      </a:r>
                    </a:p>
                  </a:txBody>
                  <a:tcPr horzOverflow="overflow">
                    <a:lnL w="12700" cap="flat" cmpd="sng" algn="ctr">
                      <a:solidFill>
                        <a:schemeClr val="tx1"/>
                      </a:solidFill>
                      <a:prstDash val="solid"/>
                      <a:bevel/>
                      <a:headEnd type="none" w="med" len="med"/>
                      <a:tailEnd type="none" w="med" len="med"/>
                    </a:lnL>
                    <a:lnR w="12700" cap="flat" cmpd="sng" algn="ctr">
                      <a:solidFill>
                        <a:schemeClr val="tx1"/>
                      </a:solidFill>
                      <a:prstDash val="solid"/>
                      <a:bevel/>
                      <a:headEnd type="none" w="med" len="med"/>
                      <a:tailEnd type="none" w="med" len="med"/>
                    </a:lnR>
                    <a:lnT w="12700" cap="flat" cmpd="sng" algn="ctr">
                      <a:solidFill>
                        <a:schemeClr val="tx1"/>
                      </a:solidFill>
                      <a:prstDash val="solid"/>
                      <a:bevel/>
                      <a:headEnd type="none" w="med" len="med"/>
                      <a:tailEnd type="none" w="med" len="med"/>
                    </a:lnT>
                    <a:lnB w="12700" cap="flat" cmpd="sng" algn="ctr">
                      <a:solidFill>
                        <a:schemeClr val="tx1"/>
                      </a:solidFill>
                      <a:prstDash val="solid"/>
                      <a:bevel/>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pt-BR" altLang="zh-CN" sz="1600" b="0" i="0" u="none" strike="noStrike" cap="none" normalizeH="0" baseline="0" dirty="0" smtClean="0">
                        <a:ln>
                          <a:noFill/>
                        </a:ln>
                        <a:solidFill>
                          <a:srgbClr val="000000"/>
                        </a:solidFill>
                        <a:effectLst/>
                        <a:latin typeface="Century Schoolbook" pitchFamily="18" charset="0"/>
                        <a:ea typeface="SimSun" pitchFamily="2" charset="-122"/>
                        <a:sym typeface="Century Schoolbook" pitchFamily="18"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pt-BR" altLang="zh-CN" sz="1600" b="0" i="0" u="none" strike="noStrike" cap="none" normalizeH="0" baseline="0" dirty="0" smtClean="0">
                        <a:ln>
                          <a:noFill/>
                        </a:ln>
                        <a:solidFill>
                          <a:srgbClr val="000000"/>
                        </a:solidFill>
                        <a:effectLst/>
                        <a:latin typeface="Century Schoolbook" pitchFamily="18" charset="0"/>
                        <a:ea typeface="SimSun" pitchFamily="2" charset="-122"/>
                        <a:sym typeface="Century Schoolbook" pitchFamily="18"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pt-BR" altLang="zh-CN" sz="1600" b="0" i="0" u="none" strike="noStrike" cap="none" normalizeH="0" baseline="0" dirty="0" smtClean="0">
                        <a:ln>
                          <a:noFill/>
                        </a:ln>
                        <a:solidFill>
                          <a:srgbClr val="000000"/>
                        </a:solidFill>
                        <a:effectLst/>
                        <a:latin typeface="Century Schoolbook" pitchFamily="18" charset="0"/>
                        <a:ea typeface="SimSun" pitchFamily="2" charset="-122"/>
                        <a:sym typeface="Century Schoolbook" pitchFamily="18"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pt-BR" altLang="zh-CN" sz="1600" b="0" i="0" u="none" strike="noStrike" cap="none" normalizeH="0" baseline="0" dirty="0" smtClean="0">
                          <a:ln>
                            <a:noFill/>
                          </a:ln>
                          <a:solidFill>
                            <a:srgbClr val="000000"/>
                          </a:solidFill>
                          <a:effectLst/>
                          <a:latin typeface="Century Schoolbook" pitchFamily="18" charset="0"/>
                          <a:ea typeface="SimSun" pitchFamily="2" charset="-122"/>
                          <a:sym typeface="Century Schoolbook" pitchFamily="18" charset="0"/>
                        </a:rPr>
                        <a:t>O sistema deverá permitir a habilitação e desabilitação de qualquer sensor de qualquer PCD.</a:t>
                      </a:r>
                    </a:p>
                    <a:p>
                      <a:pPr marL="0" marR="0" lvl="0" indent="0" algn="l" defTabSz="914400" rtl="0" eaLnBrk="1" fontAlgn="base" latinLnBrk="0" hangingPunct="1">
                        <a:lnSpc>
                          <a:spcPct val="100000"/>
                        </a:lnSpc>
                        <a:spcBef>
                          <a:spcPct val="0"/>
                        </a:spcBef>
                        <a:spcAft>
                          <a:spcPct val="0"/>
                        </a:spcAft>
                        <a:buClrTx/>
                        <a:buSzTx/>
                        <a:buFontTx/>
                        <a:buNone/>
                        <a:tabLst/>
                      </a:pPr>
                      <a:r>
                        <a:rPr kumimoji="0" lang="pt-BR" altLang="zh-CN" sz="1600" b="0" i="0" u="none" strike="noStrike" cap="none" normalizeH="0" baseline="0" dirty="0" smtClean="0">
                          <a:ln>
                            <a:noFill/>
                          </a:ln>
                          <a:solidFill>
                            <a:srgbClr val="000000"/>
                          </a:solidFill>
                          <a:effectLst/>
                          <a:latin typeface="Century Schoolbook" pitchFamily="18" charset="0"/>
                          <a:ea typeface="SimSun" pitchFamily="2" charset="-122"/>
                          <a:sym typeface="Century Schoolbook" pitchFamily="18" charset="0"/>
                        </a:rPr>
                        <a:t>Haverá um botão ao qual somente o adiministrador terá acesso que permitirá que determinado sensor interrompa a transmissão de dados em caso de falhas de transmissão, necessidade de manutenção do sensor ou outro fator que o administrador julgar necessário.</a:t>
                      </a:r>
                    </a:p>
                    <a:p>
                      <a:pPr marL="0" marR="0" lvl="0" indent="0" algn="l" defTabSz="914400" rtl="0" eaLnBrk="1" fontAlgn="base" latinLnBrk="0" hangingPunct="1">
                        <a:lnSpc>
                          <a:spcPct val="100000"/>
                        </a:lnSpc>
                        <a:spcBef>
                          <a:spcPct val="0"/>
                        </a:spcBef>
                        <a:spcAft>
                          <a:spcPct val="0"/>
                        </a:spcAft>
                        <a:buClrTx/>
                        <a:buSzTx/>
                        <a:buFontTx/>
                        <a:buNone/>
                        <a:tabLst/>
                      </a:pPr>
                      <a:r>
                        <a:rPr kumimoji="0" lang="pt-BR" altLang="zh-CN" sz="1600" b="0" i="0" u="none" strike="noStrike" cap="none" normalizeH="0" baseline="0" dirty="0" smtClean="0">
                          <a:ln>
                            <a:noFill/>
                          </a:ln>
                          <a:solidFill>
                            <a:srgbClr val="000000"/>
                          </a:solidFill>
                          <a:effectLst/>
                          <a:latin typeface="Century Schoolbook" pitchFamily="18" charset="0"/>
                          <a:ea typeface="SimSun" pitchFamily="2" charset="-122"/>
                          <a:sym typeface="Century Schoolbook" pitchFamily="18" charset="0"/>
                        </a:rPr>
                        <a:t>Apenas o adiministrador terá acesso a essa funcionalidade.</a:t>
                      </a:r>
                    </a:p>
                    <a:p>
                      <a:pPr marL="0" marR="0" lvl="0" indent="0" algn="l" defTabSz="914400" rtl="0" eaLnBrk="1" fontAlgn="base" latinLnBrk="0" hangingPunct="1">
                        <a:lnSpc>
                          <a:spcPct val="100000"/>
                        </a:lnSpc>
                        <a:spcBef>
                          <a:spcPct val="0"/>
                        </a:spcBef>
                        <a:spcAft>
                          <a:spcPct val="0"/>
                        </a:spcAft>
                        <a:buClrTx/>
                        <a:buSzTx/>
                        <a:buFontTx/>
                        <a:buNone/>
                        <a:tabLst/>
                      </a:pPr>
                      <a:r>
                        <a:rPr kumimoji="0" lang="pt-BR" altLang="zh-CN" sz="1600" b="0" i="0" u="none" strike="noStrike" cap="none" normalizeH="0" baseline="0" dirty="0" smtClean="0">
                          <a:ln>
                            <a:noFill/>
                          </a:ln>
                          <a:solidFill>
                            <a:srgbClr val="000000"/>
                          </a:solidFill>
                          <a:effectLst/>
                          <a:latin typeface="Century Schoolbook" pitchFamily="18" charset="0"/>
                          <a:ea typeface="SimSun" pitchFamily="2" charset="-122"/>
                          <a:sym typeface="Century Schoolbook" pitchFamily="18" charset="0"/>
                        </a:rPr>
                        <a:t>Ao habilitar e desabilitar qualquer sensor de uma PCD o admistrador deverá informar a data, hora e um comentario explicando o motivo da ação. Essas informações gerarão um historico. </a:t>
                      </a:r>
                    </a:p>
                  </a:txBody>
                  <a:tcPr horzOverflow="overflow">
                    <a:lnL w="12700" cap="flat" cmpd="sng" algn="ctr">
                      <a:solidFill>
                        <a:schemeClr val="tx1"/>
                      </a:solidFill>
                      <a:prstDash val="solid"/>
                      <a:bevel/>
                      <a:headEnd type="none" w="med" len="med"/>
                      <a:tailEnd type="none" w="med" len="med"/>
                    </a:lnL>
                    <a:lnR w="12700" cap="flat" cmpd="sng" algn="ctr">
                      <a:solidFill>
                        <a:schemeClr val="tx1"/>
                      </a:solidFill>
                      <a:prstDash val="solid"/>
                      <a:bevel/>
                      <a:headEnd type="none" w="med" len="med"/>
                      <a:tailEnd type="none" w="med" len="med"/>
                    </a:lnR>
                    <a:lnT w="12700" cap="flat" cmpd="sng" algn="ctr">
                      <a:solidFill>
                        <a:schemeClr val="tx1"/>
                      </a:solidFill>
                      <a:prstDash val="solid"/>
                      <a:bevel/>
                      <a:headEnd type="none" w="med" len="med"/>
                      <a:tailEnd type="none" w="med" len="med"/>
                    </a:lnT>
                    <a:lnB w="12700" cap="flat" cmpd="sng" algn="ctr">
                      <a:solidFill>
                        <a:schemeClr val="tx1"/>
                      </a:solidFill>
                      <a:prstDash val="solid"/>
                      <a:bevel/>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bl>
          </a:graphicData>
        </a:graphic>
      </p:graphicFrame>
      <p:pic>
        <p:nvPicPr>
          <p:cNvPr id="29710" name="Imagem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47450" y="69850"/>
            <a:ext cx="800100"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6108919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29710"/>
                                        </p:tgtEl>
                                        <p:attrNameLst>
                                          <p:attrName>r</p:attrName>
                                        </p:attrNameLst>
                                      </p:cBhvr>
                                    </p:animRot>
                                    <p:animRot by="-240000">
                                      <p:cBhvr>
                                        <p:cTn id="7" dur="200" fill="hold">
                                          <p:stCondLst>
                                            <p:cond delay="200"/>
                                          </p:stCondLst>
                                        </p:cTn>
                                        <p:tgtEl>
                                          <p:spTgt spid="29710"/>
                                        </p:tgtEl>
                                        <p:attrNameLst>
                                          <p:attrName>r</p:attrName>
                                        </p:attrNameLst>
                                      </p:cBhvr>
                                    </p:animRot>
                                    <p:animRot by="240000">
                                      <p:cBhvr>
                                        <p:cTn id="8" dur="200" fill="hold">
                                          <p:stCondLst>
                                            <p:cond delay="400"/>
                                          </p:stCondLst>
                                        </p:cTn>
                                        <p:tgtEl>
                                          <p:spTgt spid="29710"/>
                                        </p:tgtEl>
                                        <p:attrNameLst>
                                          <p:attrName>r</p:attrName>
                                        </p:attrNameLst>
                                      </p:cBhvr>
                                    </p:animRot>
                                    <p:animRot by="-240000">
                                      <p:cBhvr>
                                        <p:cTn id="9" dur="200" fill="hold">
                                          <p:stCondLst>
                                            <p:cond delay="600"/>
                                          </p:stCondLst>
                                        </p:cTn>
                                        <p:tgtEl>
                                          <p:spTgt spid="29710"/>
                                        </p:tgtEl>
                                        <p:attrNameLst>
                                          <p:attrName>r</p:attrName>
                                        </p:attrNameLst>
                                      </p:cBhvr>
                                    </p:animRot>
                                    <p:animRot by="120000">
                                      <p:cBhvr>
                                        <p:cTn id="10" dur="200" fill="hold">
                                          <p:stCondLst>
                                            <p:cond delay="800"/>
                                          </p:stCondLst>
                                        </p:cTn>
                                        <p:tgtEl>
                                          <p:spTgt spid="2971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ítulo 1"/>
          <p:cNvSpPr>
            <a:spLocks noGrp="1" noChangeArrowheads="1"/>
          </p:cNvSpPr>
          <p:nvPr>
            <p:ph type="title" idx="4294967295"/>
          </p:nvPr>
        </p:nvSpPr>
        <p:spPr>
          <a:xfrm>
            <a:off x="663575" y="149225"/>
            <a:ext cx="9693275" cy="1000125"/>
          </a:xfrm>
        </p:spPr>
        <p:txBody>
          <a:bodyPr/>
          <a:lstStyle/>
          <a:p>
            <a:pPr eaLnBrk="1" hangingPunct="1"/>
            <a:r>
              <a:rPr lang="pt-BR" altLang="zh-CN" smtClean="0"/>
              <a:t>Requisitos</a:t>
            </a:r>
          </a:p>
        </p:txBody>
      </p:sp>
      <p:graphicFrame>
        <p:nvGraphicFramePr>
          <p:cNvPr id="30723" name="Marcador de Posição de Conteúdo 3"/>
          <p:cNvGraphicFramePr>
            <a:graphicFrameLocks noGrp="1"/>
          </p:cNvGraphicFramePr>
          <p:nvPr/>
        </p:nvGraphicFramePr>
        <p:xfrm>
          <a:off x="377825" y="2008188"/>
          <a:ext cx="10523538" cy="3886200"/>
        </p:xfrm>
        <a:graphic>
          <a:graphicData uri="http://schemas.openxmlformats.org/drawingml/2006/table">
            <a:tbl>
              <a:tblPr/>
              <a:tblGrid>
                <a:gridCol w="2066925">
                  <a:extLst>
                    <a:ext uri="{9D8B030D-6E8A-4147-A177-3AD203B41FA5}">
                      <a16:colId xmlns:a16="http://schemas.microsoft.com/office/drawing/2014/main" val="20000"/>
                    </a:ext>
                  </a:extLst>
                </a:gridCol>
                <a:gridCol w="8456613">
                  <a:extLst>
                    <a:ext uri="{9D8B030D-6E8A-4147-A177-3AD203B41FA5}">
                      <a16:colId xmlns:a16="http://schemas.microsoft.com/office/drawing/2014/main" val="20001"/>
                    </a:ext>
                  </a:extLst>
                </a:gridCol>
              </a:tblGrid>
              <a:tr h="36512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pt-BR" altLang="zh-CN" sz="1600" b="1" i="0" u="none" strike="noStrike" cap="none" normalizeH="0" baseline="0" dirty="0" smtClean="0">
                          <a:ln>
                            <a:noFill/>
                          </a:ln>
                          <a:solidFill>
                            <a:srgbClr val="FFFFFF"/>
                          </a:solidFill>
                          <a:effectLst/>
                          <a:latin typeface="Century Schoolbook" pitchFamily="18" charset="0"/>
                          <a:ea typeface="SimSun" pitchFamily="2" charset="-122"/>
                          <a:sym typeface="Century Schoolbook" pitchFamily="18" charset="0"/>
                        </a:rPr>
                        <a:t>Identificador</a:t>
                      </a:r>
                    </a:p>
                  </a:txBody>
                  <a:tcPr horzOverflow="overflow">
                    <a:lnL w="12700" cap="flat" cmpd="sng" algn="ctr">
                      <a:solidFill>
                        <a:schemeClr val="tx1"/>
                      </a:solidFill>
                      <a:prstDash val="solid"/>
                      <a:bevel/>
                      <a:headEnd type="none" w="med" len="med"/>
                      <a:tailEnd type="none" w="med" len="med"/>
                    </a:lnL>
                    <a:lnR w="12700" cap="flat" cmpd="sng" algn="ctr">
                      <a:solidFill>
                        <a:schemeClr val="tx1"/>
                      </a:solidFill>
                      <a:prstDash val="solid"/>
                      <a:bevel/>
                      <a:headEnd type="none" w="med" len="med"/>
                      <a:tailEnd type="none" w="med" len="med"/>
                    </a:lnR>
                    <a:lnT w="12700" cap="flat" cmpd="sng" algn="ctr">
                      <a:solidFill>
                        <a:schemeClr val="tx1"/>
                      </a:solidFill>
                      <a:prstDash val="solid"/>
                      <a:bevel/>
                      <a:headEnd type="none" w="med" len="med"/>
                      <a:tailEnd type="none" w="med" len="med"/>
                    </a:lnT>
                    <a:lnB w="12700" cap="flat" cmpd="sng" algn="ctr">
                      <a:solidFill>
                        <a:schemeClr val="tx1"/>
                      </a:solidFill>
                      <a:prstDash val="solid"/>
                      <a:bevel/>
                      <a:headEnd type="none" w="med" len="med"/>
                      <a:tailEnd type="none" w="med" len="med"/>
                    </a:lnB>
                    <a:lnTlToBr>
                      <a:noFill/>
                    </a:lnTlToBr>
                    <a:lnBlToTr>
                      <a:noFill/>
                    </a:lnBlToTr>
                    <a:solidFill>
                      <a:srgbClr val="1D2843"/>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pt-BR" altLang="zh-CN" sz="1600" b="1" i="0" u="none" strike="noStrike" cap="none" normalizeH="0" baseline="0" dirty="0" smtClean="0">
                          <a:ln>
                            <a:noFill/>
                          </a:ln>
                          <a:solidFill>
                            <a:srgbClr val="FFFFFF"/>
                          </a:solidFill>
                          <a:effectLst/>
                          <a:latin typeface="Century Schoolbook" pitchFamily="18" charset="0"/>
                          <a:ea typeface="SimSun" pitchFamily="2" charset="-122"/>
                          <a:sym typeface="Century Schoolbook" pitchFamily="18" charset="0"/>
                        </a:rPr>
                        <a:t>Descrição do Requisito</a:t>
                      </a:r>
                    </a:p>
                  </a:txBody>
                  <a:tcPr horzOverflow="overflow">
                    <a:lnL w="12700" cap="flat" cmpd="sng" algn="ctr">
                      <a:solidFill>
                        <a:schemeClr val="tx1"/>
                      </a:solidFill>
                      <a:prstDash val="solid"/>
                      <a:bevel/>
                      <a:headEnd type="none" w="med" len="med"/>
                      <a:tailEnd type="none" w="med" len="med"/>
                    </a:lnL>
                    <a:lnR w="12700" cap="flat" cmpd="sng" algn="ctr">
                      <a:solidFill>
                        <a:schemeClr val="tx1"/>
                      </a:solidFill>
                      <a:prstDash val="solid"/>
                      <a:bevel/>
                      <a:headEnd type="none" w="med" len="med"/>
                      <a:tailEnd type="none" w="med" len="med"/>
                    </a:lnR>
                    <a:lnT w="12700" cap="flat" cmpd="sng" algn="ctr">
                      <a:solidFill>
                        <a:schemeClr val="tx1"/>
                      </a:solidFill>
                      <a:prstDash val="solid"/>
                      <a:bevel/>
                      <a:headEnd type="none" w="med" len="med"/>
                      <a:tailEnd type="none" w="med" len="med"/>
                    </a:lnT>
                    <a:lnB w="12700" cap="flat" cmpd="sng" algn="ctr">
                      <a:solidFill>
                        <a:schemeClr val="tx1"/>
                      </a:solidFill>
                      <a:prstDash val="solid"/>
                      <a:bevel/>
                      <a:headEnd type="none" w="med" len="med"/>
                      <a:tailEnd type="none" w="med" len="med"/>
                    </a:lnB>
                    <a:lnTlToBr>
                      <a:noFill/>
                    </a:lnTlToBr>
                    <a:lnBlToTr>
                      <a:noFill/>
                    </a:lnBlToTr>
                    <a:solidFill>
                      <a:srgbClr val="1D2843"/>
                    </a:solidFill>
                  </a:tcPr>
                </a:tc>
                <a:extLst>
                  <a:ext uri="{0D108BD9-81ED-4DB2-BD59-A6C34878D82A}">
                    <a16:rowId xmlns:a16="http://schemas.microsoft.com/office/drawing/2014/main" val="10000"/>
                  </a:ext>
                </a:extLst>
              </a:tr>
              <a:tr h="352107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pt-BR" altLang="zh-CN" sz="1600" b="0" i="0" u="none" strike="noStrike" cap="none" normalizeH="0" baseline="0" dirty="0" smtClean="0">
                        <a:ln>
                          <a:noFill/>
                        </a:ln>
                        <a:solidFill>
                          <a:srgbClr val="000000"/>
                        </a:solidFill>
                        <a:effectLst/>
                        <a:latin typeface="Century Schoolbook" pitchFamily="18" charset="0"/>
                        <a:ea typeface="SimSun" pitchFamily="2" charset="-122"/>
                        <a:sym typeface="Century Schoolbook" pitchFamily="18" charset="0"/>
                      </a:endParaRPr>
                    </a:p>
                    <a:p>
                      <a:pPr marL="0" marR="0" lvl="0" indent="0" algn="ctr" defTabSz="914400" rtl="0" eaLnBrk="1" fontAlgn="base" latinLnBrk="0" hangingPunct="1">
                        <a:lnSpc>
                          <a:spcPct val="100000"/>
                        </a:lnSpc>
                        <a:spcBef>
                          <a:spcPct val="0"/>
                        </a:spcBef>
                        <a:spcAft>
                          <a:spcPct val="0"/>
                        </a:spcAft>
                        <a:buClrTx/>
                        <a:buSzTx/>
                        <a:buFontTx/>
                        <a:buNone/>
                        <a:tabLst/>
                      </a:pPr>
                      <a:endParaRPr kumimoji="0" lang="pt-BR" altLang="zh-CN" sz="1600" b="0" i="0" u="none" strike="noStrike" cap="none" normalizeH="0" baseline="0" dirty="0" smtClean="0">
                        <a:ln>
                          <a:noFill/>
                        </a:ln>
                        <a:solidFill>
                          <a:srgbClr val="000000"/>
                        </a:solidFill>
                        <a:effectLst/>
                        <a:latin typeface="Century Schoolbook" pitchFamily="18" charset="0"/>
                        <a:ea typeface="SimSun" pitchFamily="2" charset="-122"/>
                        <a:sym typeface="Century Schoolbook" pitchFamily="18" charset="0"/>
                      </a:endParaRPr>
                    </a:p>
                    <a:p>
                      <a:pPr marL="0" marR="0" lvl="0" indent="0" algn="ctr" defTabSz="914400" rtl="0" eaLnBrk="1" fontAlgn="base" latinLnBrk="0" hangingPunct="1">
                        <a:lnSpc>
                          <a:spcPct val="100000"/>
                        </a:lnSpc>
                        <a:spcBef>
                          <a:spcPct val="0"/>
                        </a:spcBef>
                        <a:spcAft>
                          <a:spcPct val="0"/>
                        </a:spcAft>
                        <a:buClrTx/>
                        <a:buSzTx/>
                        <a:buFontTx/>
                        <a:buNone/>
                        <a:tabLst/>
                      </a:pPr>
                      <a:endParaRPr kumimoji="0" lang="pt-BR" altLang="zh-CN" sz="1600" b="0" i="0" u="none" strike="noStrike" cap="none" normalizeH="0" baseline="0" dirty="0" smtClean="0">
                        <a:ln>
                          <a:noFill/>
                        </a:ln>
                        <a:solidFill>
                          <a:srgbClr val="000000"/>
                        </a:solidFill>
                        <a:effectLst/>
                        <a:latin typeface="Century Schoolbook" pitchFamily="18" charset="0"/>
                        <a:ea typeface="SimSun" pitchFamily="2" charset="-122"/>
                        <a:sym typeface="Century Schoolbook" pitchFamily="18" charset="0"/>
                      </a:endParaRPr>
                    </a:p>
                    <a:p>
                      <a:pPr marL="0" marR="0" lvl="0" indent="0" algn="ctr" defTabSz="914400" rtl="0" eaLnBrk="1" fontAlgn="base" latinLnBrk="0" hangingPunct="1">
                        <a:lnSpc>
                          <a:spcPct val="100000"/>
                        </a:lnSpc>
                        <a:spcBef>
                          <a:spcPct val="0"/>
                        </a:spcBef>
                        <a:spcAft>
                          <a:spcPct val="0"/>
                        </a:spcAft>
                        <a:buClrTx/>
                        <a:buSzTx/>
                        <a:buFontTx/>
                        <a:buNone/>
                        <a:tabLst/>
                      </a:pPr>
                      <a:endParaRPr kumimoji="0" lang="pt-BR" altLang="zh-CN" sz="1600" b="0" i="0" u="none" strike="noStrike" cap="none" normalizeH="0" baseline="0" dirty="0" smtClean="0">
                        <a:ln>
                          <a:noFill/>
                        </a:ln>
                        <a:solidFill>
                          <a:srgbClr val="000000"/>
                        </a:solidFill>
                        <a:effectLst/>
                        <a:latin typeface="Century Schoolbook" pitchFamily="18" charset="0"/>
                        <a:ea typeface="SimSun" pitchFamily="2" charset="-122"/>
                        <a:sym typeface="Century Schoolbook" pitchFamily="18" charset="0"/>
                      </a:endParaRPr>
                    </a:p>
                    <a:p>
                      <a:pPr marL="0" marR="0" lvl="0" indent="0" algn="ctr" defTabSz="914400" rtl="0" eaLnBrk="1" fontAlgn="base" latinLnBrk="0" hangingPunct="1">
                        <a:lnSpc>
                          <a:spcPct val="100000"/>
                        </a:lnSpc>
                        <a:spcBef>
                          <a:spcPct val="0"/>
                        </a:spcBef>
                        <a:spcAft>
                          <a:spcPct val="0"/>
                        </a:spcAft>
                        <a:buClrTx/>
                        <a:buSzTx/>
                        <a:buFontTx/>
                        <a:buNone/>
                        <a:tabLst/>
                      </a:pPr>
                      <a:endParaRPr kumimoji="0" lang="pt-BR" altLang="zh-CN" sz="1600" b="0" i="0" u="none" strike="noStrike" cap="none" normalizeH="0" baseline="0" dirty="0" smtClean="0">
                        <a:ln>
                          <a:noFill/>
                        </a:ln>
                        <a:solidFill>
                          <a:srgbClr val="000000"/>
                        </a:solidFill>
                        <a:effectLst/>
                        <a:latin typeface="Century Schoolbook" pitchFamily="18" charset="0"/>
                        <a:ea typeface="SimSun" pitchFamily="2" charset="-122"/>
                        <a:sym typeface="Century Schoolbook" pitchFamily="18" charset="0"/>
                      </a:endParaRPr>
                    </a:p>
                    <a:p>
                      <a:pPr marL="0" marR="0" lvl="0" indent="0" algn="ctr" defTabSz="914400" rtl="0" eaLnBrk="1" fontAlgn="base" latinLnBrk="0" hangingPunct="1">
                        <a:lnSpc>
                          <a:spcPct val="100000"/>
                        </a:lnSpc>
                        <a:spcBef>
                          <a:spcPct val="0"/>
                        </a:spcBef>
                        <a:spcAft>
                          <a:spcPct val="0"/>
                        </a:spcAft>
                        <a:buClrTx/>
                        <a:buSzTx/>
                        <a:buFontTx/>
                        <a:buNone/>
                        <a:tabLst/>
                      </a:pPr>
                      <a:endParaRPr kumimoji="0" lang="pt-BR" altLang="zh-CN" sz="1600" b="0" i="0" u="none" strike="noStrike" cap="none" normalizeH="0" baseline="0" dirty="0" smtClean="0">
                        <a:ln>
                          <a:noFill/>
                        </a:ln>
                        <a:solidFill>
                          <a:srgbClr val="000000"/>
                        </a:solidFill>
                        <a:effectLst/>
                        <a:latin typeface="Century Schoolbook" pitchFamily="18" charset="0"/>
                        <a:ea typeface="SimSun" pitchFamily="2" charset="-122"/>
                        <a:sym typeface="Century Schoolbook" pitchFamily="18" charset="0"/>
                      </a:endParaRPr>
                    </a:p>
                    <a:p>
                      <a:pPr marL="0" marR="0" lvl="0" indent="0" algn="ctr" defTabSz="914400" rtl="0" eaLnBrk="1" fontAlgn="base" latinLnBrk="0" hangingPunct="1">
                        <a:lnSpc>
                          <a:spcPct val="100000"/>
                        </a:lnSpc>
                        <a:spcBef>
                          <a:spcPct val="0"/>
                        </a:spcBef>
                        <a:spcAft>
                          <a:spcPct val="0"/>
                        </a:spcAft>
                        <a:buClrTx/>
                        <a:buSzTx/>
                        <a:buFontTx/>
                        <a:buNone/>
                        <a:tabLst/>
                      </a:pPr>
                      <a:r>
                        <a:rPr kumimoji="0" lang="pt-BR" altLang="zh-CN" sz="1600" b="0" i="0" u="none" strike="noStrike" cap="none" normalizeH="0" baseline="0" dirty="0" smtClean="0">
                          <a:ln>
                            <a:noFill/>
                          </a:ln>
                          <a:solidFill>
                            <a:srgbClr val="000000"/>
                          </a:solidFill>
                          <a:effectLst/>
                          <a:latin typeface="Century Schoolbook" pitchFamily="18" charset="0"/>
                          <a:ea typeface="SimSun" pitchFamily="2" charset="-122"/>
                          <a:sym typeface="Century Schoolbook" pitchFamily="18" charset="0"/>
                        </a:rPr>
                        <a:t>RF #05</a:t>
                      </a:r>
                    </a:p>
                  </a:txBody>
                  <a:tcPr horzOverflow="overflow">
                    <a:lnL w="12700" cap="flat" cmpd="sng" algn="ctr">
                      <a:solidFill>
                        <a:schemeClr val="tx1"/>
                      </a:solidFill>
                      <a:prstDash val="solid"/>
                      <a:bevel/>
                      <a:headEnd type="none" w="med" len="med"/>
                      <a:tailEnd type="none" w="med" len="med"/>
                    </a:lnL>
                    <a:lnR w="12700" cap="flat" cmpd="sng" algn="ctr">
                      <a:solidFill>
                        <a:schemeClr val="tx1"/>
                      </a:solidFill>
                      <a:prstDash val="solid"/>
                      <a:bevel/>
                      <a:headEnd type="none" w="med" len="med"/>
                      <a:tailEnd type="none" w="med" len="med"/>
                    </a:lnR>
                    <a:lnT w="12700" cap="flat" cmpd="sng" algn="ctr">
                      <a:solidFill>
                        <a:schemeClr val="tx1"/>
                      </a:solidFill>
                      <a:prstDash val="solid"/>
                      <a:bevel/>
                      <a:headEnd type="none" w="med" len="med"/>
                      <a:tailEnd type="none" w="med" len="med"/>
                    </a:lnT>
                    <a:lnB w="12700" cap="flat" cmpd="sng" algn="ctr">
                      <a:solidFill>
                        <a:schemeClr val="tx1"/>
                      </a:solidFill>
                      <a:prstDash val="solid"/>
                      <a:bevel/>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pt-BR" altLang="zh-CN" sz="1600" b="0" i="0" u="none" strike="noStrike" cap="none" normalizeH="0" baseline="0" dirty="0" smtClean="0">
                        <a:ln>
                          <a:noFill/>
                        </a:ln>
                        <a:solidFill>
                          <a:srgbClr val="000000"/>
                        </a:solidFill>
                        <a:effectLst/>
                        <a:latin typeface="Century Schoolbook" pitchFamily="18" charset="0"/>
                        <a:ea typeface="SimSun" pitchFamily="2" charset="-122"/>
                        <a:sym typeface="Century Schoolbook" pitchFamily="18"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pt-BR" altLang="zh-CN" sz="1600" b="0" i="0" u="none" strike="noStrike" cap="none" normalizeH="0" baseline="0" dirty="0" smtClean="0">
                        <a:ln>
                          <a:noFill/>
                        </a:ln>
                        <a:solidFill>
                          <a:srgbClr val="000000"/>
                        </a:solidFill>
                        <a:effectLst/>
                        <a:latin typeface="Century Schoolbook" pitchFamily="18" charset="0"/>
                        <a:ea typeface="SimSun" pitchFamily="2" charset="-122"/>
                        <a:sym typeface="Century Schoolbook" pitchFamily="18"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pt-BR" altLang="zh-CN" sz="1600" b="0" i="0" u="none" strike="noStrike" cap="none" normalizeH="0" baseline="0" dirty="0" smtClean="0">
                        <a:ln>
                          <a:noFill/>
                        </a:ln>
                        <a:solidFill>
                          <a:srgbClr val="000000"/>
                        </a:solidFill>
                        <a:effectLst/>
                        <a:latin typeface="Century Schoolbook" pitchFamily="18" charset="0"/>
                        <a:ea typeface="SimSun" pitchFamily="2" charset="-122"/>
                        <a:sym typeface="Century Schoolbook" pitchFamily="18"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pt-BR" altLang="zh-CN" sz="1600" b="0" i="0" u="none" strike="noStrike" cap="none" normalizeH="0" baseline="0" dirty="0" smtClean="0">
                          <a:ln>
                            <a:noFill/>
                          </a:ln>
                          <a:solidFill>
                            <a:srgbClr val="000000"/>
                          </a:solidFill>
                          <a:effectLst/>
                          <a:latin typeface="Century Schoolbook" pitchFamily="18" charset="0"/>
                          <a:ea typeface="SimSun" pitchFamily="2" charset="-122"/>
                          <a:sym typeface="Century Schoolbook" pitchFamily="18" charset="0"/>
                        </a:rPr>
                        <a:t>As medições que virão em formato .TXT deverão passar por uma validação.</a:t>
                      </a:r>
                    </a:p>
                    <a:p>
                      <a:pPr marL="0" marR="0" lvl="0" indent="0" algn="l" defTabSz="914400" rtl="0" eaLnBrk="1" fontAlgn="base" latinLnBrk="0" hangingPunct="1">
                        <a:lnSpc>
                          <a:spcPct val="100000"/>
                        </a:lnSpc>
                        <a:spcBef>
                          <a:spcPct val="0"/>
                        </a:spcBef>
                        <a:spcAft>
                          <a:spcPct val="0"/>
                        </a:spcAft>
                        <a:buClrTx/>
                        <a:buSzTx/>
                        <a:buFontTx/>
                        <a:buNone/>
                        <a:tabLst/>
                      </a:pPr>
                      <a:r>
                        <a:rPr kumimoji="0" lang="pt-BR" altLang="zh-CN" sz="1600" b="0" i="0" u="none" strike="noStrike" cap="none" normalizeH="0" baseline="0" dirty="0" smtClean="0">
                          <a:ln>
                            <a:noFill/>
                          </a:ln>
                          <a:solidFill>
                            <a:srgbClr val="000000"/>
                          </a:solidFill>
                          <a:effectLst/>
                          <a:latin typeface="Century Schoolbook" pitchFamily="18" charset="0"/>
                          <a:ea typeface="SimSun" pitchFamily="2" charset="-122"/>
                          <a:sym typeface="Century Schoolbook" pitchFamily="18" charset="0"/>
                        </a:rPr>
                        <a:t>Essa validação buscará analizar se o arquivo .TXT inclui: dados separados extritamente por virgula( , ); as medições deverão coincidir com a quantidade de sensores, isto é, o numero de dados não deve ser maior que o número de sensores; quando houver algum sensor desabilitado o dado referente à medição será substituido por “NULL”; as medições deverão seguir o padrão de ordem, exemplificado no arquivo anexado “exemplo-medição.txt”; só será aceito em formato .TXT.</a:t>
                      </a:r>
                    </a:p>
                  </a:txBody>
                  <a:tcPr horzOverflow="overflow">
                    <a:lnL w="12700" cap="flat" cmpd="sng" algn="ctr">
                      <a:solidFill>
                        <a:schemeClr val="tx1"/>
                      </a:solidFill>
                      <a:prstDash val="solid"/>
                      <a:bevel/>
                      <a:headEnd type="none" w="med" len="med"/>
                      <a:tailEnd type="none" w="med" len="med"/>
                    </a:lnL>
                    <a:lnR w="12700" cap="flat" cmpd="sng" algn="ctr">
                      <a:solidFill>
                        <a:schemeClr val="tx1"/>
                      </a:solidFill>
                      <a:prstDash val="solid"/>
                      <a:bevel/>
                      <a:headEnd type="none" w="med" len="med"/>
                      <a:tailEnd type="none" w="med" len="med"/>
                    </a:lnR>
                    <a:lnT w="12700" cap="flat" cmpd="sng" algn="ctr">
                      <a:solidFill>
                        <a:schemeClr val="tx1"/>
                      </a:solidFill>
                      <a:prstDash val="solid"/>
                      <a:bevel/>
                      <a:headEnd type="none" w="med" len="med"/>
                      <a:tailEnd type="none" w="med" len="med"/>
                    </a:lnT>
                    <a:lnB w="12700" cap="flat" cmpd="sng" algn="ctr">
                      <a:solidFill>
                        <a:schemeClr val="tx1"/>
                      </a:solidFill>
                      <a:prstDash val="solid"/>
                      <a:bevel/>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bl>
          </a:graphicData>
        </a:graphic>
      </p:graphicFrame>
      <p:pic>
        <p:nvPicPr>
          <p:cNvPr id="30734" name="Imagem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47450" y="69850"/>
            <a:ext cx="800100"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0912864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30734"/>
                                        </p:tgtEl>
                                        <p:attrNameLst>
                                          <p:attrName>r</p:attrName>
                                        </p:attrNameLst>
                                      </p:cBhvr>
                                    </p:animRot>
                                    <p:animRot by="-240000">
                                      <p:cBhvr>
                                        <p:cTn id="7" dur="200" fill="hold">
                                          <p:stCondLst>
                                            <p:cond delay="200"/>
                                          </p:stCondLst>
                                        </p:cTn>
                                        <p:tgtEl>
                                          <p:spTgt spid="30734"/>
                                        </p:tgtEl>
                                        <p:attrNameLst>
                                          <p:attrName>r</p:attrName>
                                        </p:attrNameLst>
                                      </p:cBhvr>
                                    </p:animRot>
                                    <p:animRot by="240000">
                                      <p:cBhvr>
                                        <p:cTn id="8" dur="200" fill="hold">
                                          <p:stCondLst>
                                            <p:cond delay="400"/>
                                          </p:stCondLst>
                                        </p:cTn>
                                        <p:tgtEl>
                                          <p:spTgt spid="30734"/>
                                        </p:tgtEl>
                                        <p:attrNameLst>
                                          <p:attrName>r</p:attrName>
                                        </p:attrNameLst>
                                      </p:cBhvr>
                                    </p:animRot>
                                    <p:animRot by="-240000">
                                      <p:cBhvr>
                                        <p:cTn id="9" dur="200" fill="hold">
                                          <p:stCondLst>
                                            <p:cond delay="600"/>
                                          </p:stCondLst>
                                        </p:cTn>
                                        <p:tgtEl>
                                          <p:spTgt spid="30734"/>
                                        </p:tgtEl>
                                        <p:attrNameLst>
                                          <p:attrName>r</p:attrName>
                                        </p:attrNameLst>
                                      </p:cBhvr>
                                    </p:animRot>
                                    <p:animRot by="120000">
                                      <p:cBhvr>
                                        <p:cTn id="10" dur="200" fill="hold">
                                          <p:stCondLst>
                                            <p:cond delay="800"/>
                                          </p:stCondLst>
                                        </p:cTn>
                                        <p:tgtEl>
                                          <p:spTgt spid="3073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262063" y="415834"/>
            <a:ext cx="9692640" cy="929322"/>
          </a:xfrm>
        </p:spPr>
        <p:txBody>
          <a:bodyPr/>
          <a:lstStyle/>
          <a:p>
            <a:r>
              <a:rPr lang="pt-BR" dirty="0"/>
              <a:t>Grupo 01 – Protótipo </a:t>
            </a:r>
            <a:r>
              <a:rPr lang="pt-BR" dirty="0" err="1"/>
              <a:t>Template</a:t>
            </a:r>
            <a:endParaRPr lang="pt-BR" dirty="0"/>
          </a:p>
        </p:txBody>
      </p:sp>
      <p:pic>
        <p:nvPicPr>
          <p:cNvPr id="6" name="Imagem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pic>
        <p:nvPicPr>
          <p:cNvPr id="7" name="Espaço Reservado para Conteúdo 6" descr="prot4.png"/>
          <p:cNvPicPr>
            <a:picLocks noGrp="1" noChangeAspect="1"/>
          </p:cNvPicPr>
          <p:nvPr>
            <p:ph idx="1"/>
          </p:nvPr>
        </p:nvPicPr>
        <p:blipFill>
          <a:blip r:embed="rId3" cstate="print"/>
          <a:stretch>
            <a:fillRect/>
          </a:stretch>
        </p:blipFill>
        <p:spPr>
          <a:xfrm>
            <a:off x="1689681" y="1828800"/>
            <a:ext cx="7739489" cy="4351338"/>
          </a:xfrm>
        </p:spPr>
      </p:pic>
    </p:spTree>
    <p:extLst>
      <p:ext uri="{BB962C8B-B14F-4D97-AF65-F5344CB8AC3E}">
        <p14:creationId xmlns:p14="http://schemas.microsoft.com/office/powerpoint/2010/main" val="4055967972"/>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ítulo 1"/>
          <p:cNvSpPr>
            <a:spLocks noGrp="1" noChangeArrowheads="1"/>
          </p:cNvSpPr>
          <p:nvPr>
            <p:ph type="title" idx="4294967295"/>
          </p:nvPr>
        </p:nvSpPr>
        <p:spPr>
          <a:xfrm>
            <a:off x="663575" y="149225"/>
            <a:ext cx="9693275" cy="1000125"/>
          </a:xfrm>
        </p:spPr>
        <p:txBody>
          <a:bodyPr/>
          <a:lstStyle/>
          <a:p>
            <a:pPr eaLnBrk="1" hangingPunct="1"/>
            <a:r>
              <a:rPr lang="pt-BR" altLang="zh-CN" smtClean="0"/>
              <a:t>Requisitos</a:t>
            </a:r>
          </a:p>
        </p:txBody>
      </p:sp>
      <p:graphicFrame>
        <p:nvGraphicFramePr>
          <p:cNvPr id="31747" name="Marcador de Posição de Conteúdo 3"/>
          <p:cNvGraphicFramePr>
            <a:graphicFrameLocks noGrp="1"/>
          </p:cNvGraphicFramePr>
          <p:nvPr/>
        </p:nvGraphicFramePr>
        <p:xfrm>
          <a:off x="395288" y="1463675"/>
          <a:ext cx="10523537" cy="4540250"/>
        </p:xfrm>
        <a:graphic>
          <a:graphicData uri="http://schemas.openxmlformats.org/drawingml/2006/table">
            <a:tbl>
              <a:tblPr/>
              <a:tblGrid>
                <a:gridCol w="2066925">
                  <a:extLst>
                    <a:ext uri="{9D8B030D-6E8A-4147-A177-3AD203B41FA5}">
                      <a16:colId xmlns:a16="http://schemas.microsoft.com/office/drawing/2014/main" val="20000"/>
                    </a:ext>
                  </a:extLst>
                </a:gridCol>
                <a:gridCol w="8456612">
                  <a:extLst>
                    <a:ext uri="{9D8B030D-6E8A-4147-A177-3AD203B41FA5}">
                      <a16:colId xmlns:a16="http://schemas.microsoft.com/office/drawing/2014/main" val="20001"/>
                    </a:ext>
                  </a:extLst>
                </a:gridCol>
              </a:tblGrid>
              <a:tr h="36512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pt-BR" altLang="zh-CN" sz="1600" b="1" i="0" u="none" strike="noStrike" cap="none" normalizeH="0" baseline="0" dirty="0" smtClean="0">
                          <a:ln>
                            <a:noFill/>
                          </a:ln>
                          <a:solidFill>
                            <a:srgbClr val="FFFFFF"/>
                          </a:solidFill>
                          <a:effectLst/>
                          <a:latin typeface="Century Schoolbook" pitchFamily="18" charset="0"/>
                          <a:ea typeface="SimSun" pitchFamily="2" charset="-122"/>
                          <a:sym typeface="Century Schoolbook" pitchFamily="18" charset="0"/>
                        </a:rPr>
                        <a:t>Identificador</a:t>
                      </a:r>
                    </a:p>
                  </a:txBody>
                  <a:tcPr horzOverflow="overflow">
                    <a:lnL w="12700" cap="flat" cmpd="sng" algn="ctr">
                      <a:solidFill>
                        <a:schemeClr val="tx1"/>
                      </a:solidFill>
                      <a:prstDash val="solid"/>
                      <a:bevel/>
                      <a:headEnd type="none" w="med" len="med"/>
                      <a:tailEnd type="none" w="med" len="med"/>
                    </a:lnL>
                    <a:lnR w="12700" cap="flat" cmpd="sng" algn="ctr">
                      <a:solidFill>
                        <a:schemeClr val="tx1"/>
                      </a:solidFill>
                      <a:prstDash val="solid"/>
                      <a:bevel/>
                      <a:headEnd type="none" w="med" len="med"/>
                      <a:tailEnd type="none" w="med" len="med"/>
                    </a:lnR>
                    <a:lnT w="12700" cap="flat" cmpd="sng" algn="ctr">
                      <a:solidFill>
                        <a:schemeClr val="tx1"/>
                      </a:solidFill>
                      <a:prstDash val="solid"/>
                      <a:bevel/>
                      <a:headEnd type="none" w="med" len="med"/>
                      <a:tailEnd type="none" w="med" len="med"/>
                    </a:lnT>
                    <a:lnB w="12700" cap="flat" cmpd="sng" algn="ctr">
                      <a:solidFill>
                        <a:schemeClr val="tx1"/>
                      </a:solidFill>
                      <a:prstDash val="solid"/>
                      <a:bevel/>
                      <a:headEnd type="none" w="med" len="med"/>
                      <a:tailEnd type="none" w="med" len="med"/>
                    </a:lnB>
                    <a:lnTlToBr>
                      <a:noFill/>
                    </a:lnTlToBr>
                    <a:lnBlToTr>
                      <a:noFill/>
                    </a:lnBlToTr>
                    <a:solidFill>
                      <a:srgbClr val="1D2843"/>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pt-BR" altLang="zh-CN" sz="1600" b="1" i="0" u="none" strike="noStrike" cap="none" normalizeH="0" baseline="0" dirty="0" smtClean="0">
                          <a:ln>
                            <a:noFill/>
                          </a:ln>
                          <a:solidFill>
                            <a:srgbClr val="FFFFFF"/>
                          </a:solidFill>
                          <a:effectLst/>
                          <a:latin typeface="Century Schoolbook" pitchFamily="18" charset="0"/>
                          <a:ea typeface="SimSun" pitchFamily="2" charset="-122"/>
                          <a:sym typeface="Century Schoolbook" pitchFamily="18" charset="0"/>
                        </a:rPr>
                        <a:t>Descrição do Requisito</a:t>
                      </a:r>
                    </a:p>
                  </a:txBody>
                  <a:tcPr horzOverflow="overflow">
                    <a:lnL w="12700" cap="flat" cmpd="sng" algn="ctr">
                      <a:solidFill>
                        <a:schemeClr val="tx1"/>
                      </a:solidFill>
                      <a:prstDash val="solid"/>
                      <a:bevel/>
                      <a:headEnd type="none" w="med" len="med"/>
                      <a:tailEnd type="none" w="med" len="med"/>
                    </a:lnL>
                    <a:lnR w="12700" cap="flat" cmpd="sng" algn="ctr">
                      <a:solidFill>
                        <a:schemeClr val="tx1"/>
                      </a:solidFill>
                      <a:prstDash val="solid"/>
                      <a:bevel/>
                      <a:headEnd type="none" w="med" len="med"/>
                      <a:tailEnd type="none" w="med" len="med"/>
                    </a:lnR>
                    <a:lnT w="12700" cap="flat" cmpd="sng" algn="ctr">
                      <a:solidFill>
                        <a:schemeClr val="tx1"/>
                      </a:solidFill>
                      <a:prstDash val="solid"/>
                      <a:bevel/>
                      <a:headEnd type="none" w="med" len="med"/>
                      <a:tailEnd type="none" w="med" len="med"/>
                    </a:lnT>
                    <a:lnB w="12700" cap="flat" cmpd="sng" algn="ctr">
                      <a:solidFill>
                        <a:schemeClr val="tx1"/>
                      </a:solidFill>
                      <a:prstDash val="solid"/>
                      <a:bevel/>
                      <a:headEnd type="none" w="med" len="med"/>
                      <a:tailEnd type="none" w="med" len="med"/>
                    </a:lnB>
                    <a:lnTlToBr>
                      <a:noFill/>
                    </a:lnTlToBr>
                    <a:lnBlToTr>
                      <a:noFill/>
                    </a:lnBlToTr>
                    <a:solidFill>
                      <a:srgbClr val="1D2843"/>
                    </a:solidFill>
                  </a:tcPr>
                </a:tc>
                <a:extLst>
                  <a:ext uri="{0D108BD9-81ED-4DB2-BD59-A6C34878D82A}">
                    <a16:rowId xmlns:a16="http://schemas.microsoft.com/office/drawing/2014/main" val="10000"/>
                  </a:ext>
                </a:extLst>
              </a:tr>
              <a:tr h="417512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pt-BR" altLang="zh-CN" sz="1600" b="0" i="0" u="none" strike="noStrike" cap="none" normalizeH="0" baseline="0" dirty="0" smtClean="0">
                        <a:ln>
                          <a:noFill/>
                        </a:ln>
                        <a:solidFill>
                          <a:srgbClr val="000000"/>
                        </a:solidFill>
                        <a:effectLst/>
                        <a:latin typeface="Century Schoolbook" pitchFamily="18" charset="0"/>
                        <a:ea typeface="SimSun" pitchFamily="2" charset="-122"/>
                        <a:sym typeface="Century Schoolbook" pitchFamily="18" charset="0"/>
                      </a:endParaRPr>
                    </a:p>
                    <a:p>
                      <a:pPr marL="0" marR="0" lvl="0" indent="0" algn="ctr" defTabSz="914400" rtl="0" eaLnBrk="1" fontAlgn="base" latinLnBrk="0" hangingPunct="1">
                        <a:lnSpc>
                          <a:spcPct val="100000"/>
                        </a:lnSpc>
                        <a:spcBef>
                          <a:spcPct val="0"/>
                        </a:spcBef>
                        <a:spcAft>
                          <a:spcPct val="0"/>
                        </a:spcAft>
                        <a:buClrTx/>
                        <a:buSzTx/>
                        <a:buFontTx/>
                        <a:buNone/>
                        <a:tabLst/>
                      </a:pPr>
                      <a:endParaRPr kumimoji="0" lang="pt-BR" altLang="zh-CN" sz="1600" b="0" i="0" u="none" strike="noStrike" cap="none" normalizeH="0" baseline="0" dirty="0" smtClean="0">
                        <a:ln>
                          <a:noFill/>
                        </a:ln>
                        <a:solidFill>
                          <a:srgbClr val="000000"/>
                        </a:solidFill>
                        <a:effectLst/>
                        <a:latin typeface="Century Schoolbook" pitchFamily="18" charset="0"/>
                        <a:ea typeface="SimSun" pitchFamily="2" charset="-122"/>
                        <a:sym typeface="Century Schoolbook" pitchFamily="18" charset="0"/>
                      </a:endParaRPr>
                    </a:p>
                    <a:p>
                      <a:pPr marL="0" marR="0" lvl="0" indent="0" algn="ctr" defTabSz="914400" rtl="0" eaLnBrk="1" fontAlgn="base" latinLnBrk="0" hangingPunct="1">
                        <a:lnSpc>
                          <a:spcPct val="100000"/>
                        </a:lnSpc>
                        <a:spcBef>
                          <a:spcPct val="0"/>
                        </a:spcBef>
                        <a:spcAft>
                          <a:spcPct val="0"/>
                        </a:spcAft>
                        <a:buClrTx/>
                        <a:buSzTx/>
                        <a:buFontTx/>
                        <a:buNone/>
                        <a:tabLst/>
                      </a:pPr>
                      <a:endParaRPr kumimoji="0" lang="pt-BR" altLang="zh-CN" sz="1600" b="0" i="0" u="none" strike="noStrike" cap="none" normalizeH="0" baseline="0" dirty="0" smtClean="0">
                        <a:ln>
                          <a:noFill/>
                        </a:ln>
                        <a:solidFill>
                          <a:srgbClr val="000000"/>
                        </a:solidFill>
                        <a:effectLst/>
                        <a:latin typeface="Century Schoolbook" pitchFamily="18" charset="0"/>
                        <a:ea typeface="SimSun" pitchFamily="2" charset="-122"/>
                        <a:sym typeface="Century Schoolbook" pitchFamily="18" charset="0"/>
                      </a:endParaRPr>
                    </a:p>
                    <a:p>
                      <a:pPr marL="0" marR="0" lvl="0" indent="0" algn="ctr" defTabSz="914400" rtl="0" eaLnBrk="1" fontAlgn="base" latinLnBrk="0" hangingPunct="1">
                        <a:lnSpc>
                          <a:spcPct val="100000"/>
                        </a:lnSpc>
                        <a:spcBef>
                          <a:spcPct val="0"/>
                        </a:spcBef>
                        <a:spcAft>
                          <a:spcPct val="0"/>
                        </a:spcAft>
                        <a:buClrTx/>
                        <a:buSzTx/>
                        <a:buFontTx/>
                        <a:buNone/>
                        <a:tabLst/>
                      </a:pPr>
                      <a:endParaRPr kumimoji="0" lang="pt-BR" altLang="zh-CN" sz="1600" b="0" i="0" u="none" strike="noStrike" cap="none" normalizeH="0" baseline="0" dirty="0" smtClean="0">
                        <a:ln>
                          <a:noFill/>
                        </a:ln>
                        <a:solidFill>
                          <a:srgbClr val="000000"/>
                        </a:solidFill>
                        <a:effectLst/>
                        <a:latin typeface="Century Schoolbook" pitchFamily="18" charset="0"/>
                        <a:ea typeface="SimSun" pitchFamily="2" charset="-122"/>
                        <a:sym typeface="Century Schoolbook" pitchFamily="18" charset="0"/>
                      </a:endParaRPr>
                    </a:p>
                    <a:p>
                      <a:pPr marL="0" marR="0" lvl="0" indent="0" algn="ctr" defTabSz="914400" rtl="0" eaLnBrk="1" fontAlgn="base" latinLnBrk="0" hangingPunct="1">
                        <a:lnSpc>
                          <a:spcPct val="100000"/>
                        </a:lnSpc>
                        <a:spcBef>
                          <a:spcPct val="0"/>
                        </a:spcBef>
                        <a:spcAft>
                          <a:spcPct val="0"/>
                        </a:spcAft>
                        <a:buClrTx/>
                        <a:buSzTx/>
                        <a:buFontTx/>
                        <a:buNone/>
                        <a:tabLst/>
                      </a:pPr>
                      <a:endParaRPr kumimoji="0" lang="pt-BR" altLang="zh-CN" sz="1600" b="0" i="0" u="none" strike="noStrike" cap="none" normalizeH="0" baseline="0" dirty="0" smtClean="0">
                        <a:ln>
                          <a:noFill/>
                        </a:ln>
                        <a:solidFill>
                          <a:srgbClr val="000000"/>
                        </a:solidFill>
                        <a:effectLst/>
                        <a:latin typeface="Century Schoolbook" pitchFamily="18" charset="0"/>
                        <a:ea typeface="SimSun" pitchFamily="2" charset="-122"/>
                        <a:sym typeface="Century Schoolbook" pitchFamily="18" charset="0"/>
                      </a:endParaRPr>
                    </a:p>
                    <a:p>
                      <a:pPr marL="0" marR="0" lvl="0" indent="0" algn="ctr" defTabSz="914400" rtl="0" eaLnBrk="1" fontAlgn="base" latinLnBrk="0" hangingPunct="1">
                        <a:lnSpc>
                          <a:spcPct val="100000"/>
                        </a:lnSpc>
                        <a:spcBef>
                          <a:spcPct val="0"/>
                        </a:spcBef>
                        <a:spcAft>
                          <a:spcPct val="0"/>
                        </a:spcAft>
                        <a:buClrTx/>
                        <a:buSzTx/>
                        <a:buFontTx/>
                        <a:buNone/>
                        <a:tabLst/>
                      </a:pPr>
                      <a:endParaRPr kumimoji="0" lang="pt-BR" altLang="zh-CN" sz="1600" b="0" i="0" u="none" strike="noStrike" cap="none" normalizeH="0" baseline="0" dirty="0" smtClean="0">
                        <a:ln>
                          <a:noFill/>
                        </a:ln>
                        <a:solidFill>
                          <a:srgbClr val="000000"/>
                        </a:solidFill>
                        <a:effectLst/>
                        <a:latin typeface="Century Schoolbook" pitchFamily="18" charset="0"/>
                        <a:ea typeface="SimSun" pitchFamily="2" charset="-122"/>
                        <a:sym typeface="Century Schoolbook" pitchFamily="18" charset="0"/>
                      </a:endParaRPr>
                    </a:p>
                    <a:p>
                      <a:pPr marL="0" marR="0" lvl="0" indent="0" algn="ctr" defTabSz="914400" rtl="0" eaLnBrk="1" fontAlgn="base" latinLnBrk="0" hangingPunct="1">
                        <a:lnSpc>
                          <a:spcPct val="100000"/>
                        </a:lnSpc>
                        <a:spcBef>
                          <a:spcPct val="0"/>
                        </a:spcBef>
                        <a:spcAft>
                          <a:spcPct val="0"/>
                        </a:spcAft>
                        <a:buClrTx/>
                        <a:buSzTx/>
                        <a:buFontTx/>
                        <a:buNone/>
                        <a:tabLst/>
                      </a:pPr>
                      <a:endParaRPr kumimoji="0" lang="pt-BR" altLang="zh-CN" sz="1600" b="0" i="0" u="none" strike="noStrike" cap="none" normalizeH="0" baseline="0" dirty="0" smtClean="0">
                        <a:ln>
                          <a:noFill/>
                        </a:ln>
                        <a:solidFill>
                          <a:srgbClr val="000000"/>
                        </a:solidFill>
                        <a:effectLst/>
                        <a:latin typeface="Century Schoolbook" pitchFamily="18" charset="0"/>
                        <a:ea typeface="SimSun" pitchFamily="2" charset="-122"/>
                        <a:sym typeface="Century Schoolbook" pitchFamily="18" charset="0"/>
                      </a:endParaRPr>
                    </a:p>
                    <a:p>
                      <a:pPr marL="0" marR="0" lvl="0" indent="0" algn="ctr" defTabSz="914400" rtl="0" eaLnBrk="1" fontAlgn="base" latinLnBrk="0" hangingPunct="1">
                        <a:lnSpc>
                          <a:spcPct val="100000"/>
                        </a:lnSpc>
                        <a:spcBef>
                          <a:spcPct val="0"/>
                        </a:spcBef>
                        <a:spcAft>
                          <a:spcPct val="0"/>
                        </a:spcAft>
                        <a:buClrTx/>
                        <a:buSzTx/>
                        <a:buFontTx/>
                        <a:buNone/>
                        <a:tabLst/>
                      </a:pPr>
                      <a:endParaRPr kumimoji="0" lang="pt-BR" altLang="zh-CN" sz="1600" b="0" i="0" u="none" strike="noStrike" cap="none" normalizeH="0" baseline="0" dirty="0" smtClean="0">
                        <a:ln>
                          <a:noFill/>
                        </a:ln>
                        <a:solidFill>
                          <a:srgbClr val="000000"/>
                        </a:solidFill>
                        <a:effectLst/>
                        <a:latin typeface="Century Schoolbook" pitchFamily="18" charset="0"/>
                        <a:ea typeface="SimSun" pitchFamily="2" charset="-122"/>
                        <a:sym typeface="Century Schoolbook" pitchFamily="18" charset="0"/>
                      </a:endParaRPr>
                    </a:p>
                    <a:p>
                      <a:pPr marL="0" marR="0" lvl="0" indent="0" algn="ctr" defTabSz="914400" rtl="0" eaLnBrk="1" fontAlgn="base" latinLnBrk="0" hangingPunct="1">
                        <a:lnSpc>
                          <a:spcPct val="100000"/>
                        </a:lnSpc>
                        <a:spcBef>
                          <a:spcPct val="0"/>
                        </a:spcBef>
                        <a:spcAft>
                          <a:spcPct val="0"/>
                        </a:spcAft>
                        <a:buClrTx/>
                        <a:buSzTx/>
                        <a:buFontTx/>
                        <a:buNone/>
                        <a:tabLst/>
                      </a:pPr>
                      <a:r>
                        <a:rPr kumimoji="0" lang="pt-BR" altLang="zh-CN" sz="1600" b="0" i="0" u="none" strike="noStrike" cap="none" normalizeH="0" baseline="0" dirty="0" smtClean="0">
                          <a:ln>
                            <a:noFill/>
                          </a:ln>
                          <a:solidFill>
                            <a:srgbClr val="000000"/>
                          </a:solidFill>
                          <a:effectLst/>
                          <a:latin typeface="Century Schoolbook" pitchFamily="18" charset="0"/>
                          <a:ea typeface="SimSun" pitchFamily="2" charset="-122"/>
                          <a:sym typeface="Century Schoolbook" pitchFamily="18" charset="0"/>
                        </a:rPr>
                        <a:t>RF #06</a:t>
                      </a:r>
                    </a:p>
                  </a:txBody>
                  <a:tcPr horzOverflow="overflow">
                    <a:lnL w="12700" cap="flat" cmpd="sng" algn="ctr">
                      <a:solidFill>
                        <a:schemeClr val="tx1"/>
                      </a:solidFill>
                      <a:prstDash val="solid"/>
                      <a:bevel/>
                      <a:headEnd type="none" w="med" len="med"/>
                      <a:tailEnd type="none" w="med" len="med"/>
                    </a:lnL>
                    <a:lnR w="12700" cap="flat" cmpd="sng" algn="ctr">
                      <a:solidFill>
                        <a:schemeClr val="tx1"/>
                      </a:solidFill>
                      <a:prstDash val="solid"/>
                      <a:bevel/>
                      <a:headEnd type="none" w="med" len="med"/>
                      <a:tailEnd type="none" w="med" len="med"/>
                    </a:lnR>
                    <a:lnT w="12700" cap="flat" cmpd="sng" algn="ctr">
                      <a:solidFill>
                        <a:schemeClr val="tx1"/>
                      </a:solidFill>
                      <a:prstDash val="solid"/>
                      <a:bevel/>
                      <a:headEnd type="none" w="med" len="med"/>
                      <a:tailEnd type="none" w="med" len="med"/>
                    </a:lnT>
                    <a:lnB w="12700" cap="flat" cmpd="sng" algn="ctr">
                      <a:solidFill>
                        <a:schemeClr val="tx1"/>
                      </a:solidFill>
                      <a:prstDash val="solid"/>
                      <a:bevel/>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pt-BR" altLang="zh-CN" sz="1600" b="0" i="0" u="none" strike="noStrike" cap="none" normalizeH="0" baseline="0" dirty="0" smtClean="0">
                        <a:ln>
                          <a:noFill/>
                        </a:ln>
                        <a:solidFill>
                          <a:srgbClr val="000000"/>
                        </a:solidFill>
                        <a:effectLst/>
                        <a:latin typeface="Century Schoolbook" pitchFamily="18" charset="0"/>
                        <a:ea typeface="SimSun" pitchFamily="2" charset="-122"/>
                        <a:sym typeface="Century Schoolbook" pitchFamily="18"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pt-BR" altLang="zh-CN" sz="1600" b="0" i="0" u="none" strike="noStrike" cap="none" normalizeH="0" baseline="0" dirty="0" smtClean="0">
                        <a:ln>
                          <a:noFill/>
                        </a:ln>
                        <a:solidFill>
                          <a:srgbClr val="000000"/>
                        </a:solidFill>
                        <a:effectLst/>
                        <a:latin typeface="Century Schoolbook" pitchFamily="18" charset="0"/>
                        <a:ea typeface="SimSun" pitchFamily="2" charset="-122"/>
                        <a:sym typeface="Century Schoolbook" pitchFamily="18"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pt-BR" altLang="zh-CN" sz="1600" b="0" i="0" u="none" strike="noStrike" cap="none" normalizeH="0" baseline="0" dirty="0" smtClean="0">
                        <a:ln>
                          <a:noFill/>
                        </a:ln>
                        <a:solidFill>
                          <a:srgbClr val="000000"/>
                        </a:solidFill>
                        <a:effectLst/>
                        <a:latin typeface="Century Schoolbook" pitchFamily="18" charset="0"/>
                        <a:ea typeface="SimSun" pitchFamily="2" charset="-122"/>
                        <a:sym typeface="Century Schoolbook" pitchFamily="18"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pt-BR" altLang="zh-CN" sz="1600" b="0" i="0" u="none" strike="noStrike" cap="none" normalizeH="0" baseline="0" dirty="0" smtClean="0">
                        <a:ln>
                          <a:noFill/>
                        </a:ln>
                        <a:solidFill>
                          <a:srgbClr val="000000"/>
                        </a:solidFill>
                        <a:effectLst/>
                        <a:latin typeface="Century Schoolbook" pitchFamily="18" charset="0"/>
                        <a:ea typeface="SimSun" pitchFamily="2" charset="-122"/>
                        <a:sym typeface="Century Schoolbook" pitchFamily="18"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pt-BR" altLang="zh-CN" sz="1600" b="0" i="0" u="none" strike="noStrike" cap="none" normalizeH="0" baseline="0" dirty="0" smtClean="0">
                          <a:ln>
                            <a:noFill/>
                          </a:ln>
                          <a:solidFill>
                            <a:srgbClr val="000000"/>
                          </a:solidFill>
                          <a:effectLst/>
                          <a:latin typeface="Century Schoolbook" pitchFamily="18" charset="0"/>
                          <a:ea typeface="SimSun" pitchFamily="2" charset="-122"/>
                          <a:sym typeface="Century Schoolbook" pitchFamily="18" charset="0"/>
                        </a:rPr>
                        <a:t>A periodicidade de medição de cada sensor das PCDS poderá ser gerenciada pelo administrador logado onde poderão ser atualizadas, excluidas, criadas ou lidas.</a:t>
                      </a:r>
                    </a:p>
                    <a:p>
                      <a:pPr marL="0" marR="0" lvl="0" indent="0" algn="l" defTabSz="914400" rtl="0" eaLnBrk="1" fontAlgn="base" latinLnBrk="0" hangingPunct="1">
                        <a:lnSpc>
                          <a:spcPct val="100000"/>
                        </a:lnSpc>
                        <a:spcBef>
                          <a:spcPct val="0"/>
                        </a:spcBef>
                        <a:spcAft>
                          <a:spcPct val="0"/>
                        </a:spcAft>
                        <a:buClrTx/>
                        <a:buSzTx/>
                        <a:buFontTx/>
                        <a:buNone/>
                        <a:tabLst/>
                      </a:pPr>
                      <a:r>
                        <a:rPr kumimoji="0" lang="pt-BR" altLang="zh-CN" sz="1600" b="0" i="0" u="none" strike="noStrike" cap="none" normalizeH="0" baseline="0" dirty="0" smtClean="0">
                          <a:ln>
                            <a:noFill/>
                          </a:ln>
                          <a:solidFill>
                            <a:srgbClr val="000000"/>
                          </a:solidFill>
                          <a:effectLst/>
                          <a:latin typeface="Century Schoolbook" pitchFamily="18" charset="0"/>
                          <a:ea typeface="SimSun" pitchFamily="2" charset="-122"/>
                          <a:sym typeface="Century Schoolbook" pitchFamily="18" charset="0"/>
                        </a:rPr>
                        <a:t>O administrador deverá informar qual sensor será atualizado,e qual será a nova periodicidade de medição no caso de criação de periodicidade (em minutos)</a:t>
                      </a:r>
                    </a:p>
                    <a:p>
                      <a:pPr marL="0" marR="0" lvl="0" indent="0" algn="l" defTabSz="914400" rtl="0" eaLnBrk="1" fontAlgn="base" latinLnBrk="0" hangingPunct="1">
                        <a:lnSpc>
                          <a:spcPct val="100000"/>
                        </a:lnSpc>
                        <a:spcBef>
                          <a:spcPct val="0"/>
                        </a:spcBef>
                        <a:spcAft>
                          <a:spcPct val="0"/>
                        </a:spcAft>
                        <a:buClrTx/>
                        <a:buSzTx/>
                        <a:buFontTx/>
                        <a:buNone/>
                        <a:tabLst/>
                      </a:pPr>
                      <a:r>
                        <a:rPr kumimoji="0" lang="pt-BR" altLang="zh-CN" sz="1600" b="0" i="0" u="none" strike="noStrike" cap="none" normalizeH="0" baseline="0" dirty="0" smtClean="0">
                          <a:ln>
                            <a:noFill/>
                          </a:ln>
                          <a:solidFill>
                            <a:srgbClr val="000000"/>
                          </a:solidFill>
                          <a:effectLst/>
                          <a:latin typeface="Century Schoolbook" pitchFamily="18" charset="0"/>
                          <a:ea typeface="SimSun" pitchFamily="2" charset="-122"/>
                          <a:sym typeface="Century Schoolbook" pitchFamily="18" charset="0"/>
                        </a:rPr>
                        <a:t>O administrador deverá informar qual sensor receberá determinada periodicidade e qual será essa periodicidade (em minutos)</a:t>
                      </a:r>
                    </a:p>
                    <a:p>
                      <a:pPr marL="0" marR="0" lvl="0" indent="0" algn="l" defTabSz="914400" rtl="0" eaLnBrk="1" fontAlgn="base" latinLnBrk="0" hangingPunct="1">
                        <a:lnSpc>
                          <a:spcPct val="100000"/>
                        </a:lnSpc>
                        <a:spcBef>
                          <a:spcPct val="0"/>
                        </a:spcBef>
                        <a:spcAft>
                          <a:spcPct val="0"/>
                        </a:spcAft>
                        <a:buClrTx/>
                        <a:buSzTx/>
                        <a:buFontTx/>
                        <a:buNone/>
                        <a:tabLst/>
                      </a:pPr>
                      <a:r>
                        <a:rPr kumimoji="0" lang="pt-BR" altLang="zh-CN" sz="1600" b="0" i="0" u="none" strike="noStrike" cap="none" normalizeH="0" baseline="0" dirty="0" smtClean="0">
                          <a:ln>
                            <a:noFill/>
                          </a:ln>
                          <a:solidFill>
                            <a:srgbClr val="000000"/>
                          </a:solidFill>
                          <a:effectLst/>
                          <a:latin typeface="Century Schoolbook" pitchFamily="18" charset="0"/>
                          <a:ea typeface="SimSun" pitchFamily="2" charset="-122"/>
                          <a:sym typeface="Century Schoolbook" pitchFamily="18" charset="0"/>
                        </a:rPr>
                        <a:t>Para se excluir uma periodicidade o administrador contará com um botão “excluir” </a:t>
                      </a:r>
                    </a:p>
                    <a:p>
                      <a:pPr marL="0" marR="0" lvl="0" indent="0" algn="l" defTabSz="914400" rtl="0" eaLnBrk="1" fontAlgn="base" latinLnBrk="0" hangingPunct="1">
                        <a:lnSpc>
                          <a:spcPct val="100000"/>
                        </a:lnSpc>
                        <a:spcBef>
                          <a:spcPct val="0"/>
                        </a:spcBef>
                        <a:spcAft>
                          <a:spcPct val="0"/>
                        </a:spcAft>
                        <a:buClrTx/>
                        <a:buSzTx/>
                        <a:buFontTx/>
                        <a:buNone/>
                        <a:tabLst/>
                      </a:pPr>
                      <a:r>
                        <a:rPr kumimoji="0" lang="pt-BR" altLang="zh-CN" sz="1600" b="0" i="0" u="none" strike="noStrike" cap="none" normalizeH="0" baseline="0" dirty="0" smtClean="0">
                          <a:ln>
                            <a:noFill/>
                          </a:ln>
                          <a:solidFill>
                            <a:srgbClr val="000000"/>
                          </a:solidFill>
                          <a:effectLst/>
                          <a:latin typeface="Century Schoolbook" pitchFamily="18" charset="0"/>
                          <a:ea typeface="SimSun" pitchFamily="2" charset="-122"/>
                          <a:sym typeface="Century Schoolbook" pitchFamily="18" charset="0"/>
                        </a:rPr>
                        <a:t>Apenas o administrador terá acesso a essas funcionalidades.</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pt-BR" altLang="zh-CN" sz="1600" b="0" i="0" u="none" strike="noStrike" cap="none" normalizeH="0" baseline="0" dirty="0" smtClean="0">
                        <a:ln>
                          <a:noFill/>
                        </a:ln>
                        <a:solidFill>
                          <a:srgbClr val="000000"/>
                        </a:solidFill>
                        <a:effectLst/>
                        <a:latin typeface="Century Schoolbook" pitchFamily="18" charset="0"/>
                        <a:ea typeface="SimSun" pitchFamily="2" charset="-122"/>
                        <a:sym typeface="Century Schoolbook" pitchFamily="18" charset="0"/>
                      </a:endParaRPr>
                    </a:p>
                  </a:txBody>
                  <a:tcPr horzOverflow="overflow">
                    <a:lnL w="12700" cap="flat" cmpd="sng" algn="ctr">
                      <a:solidFill>
                        <a:schemeClr val="tx1"/>
                      </a:solidFill>
                      <a:prstDash val="solid"/>
                      <a:bevel/>
                      <a:headEnd type="none" w="med" len="med"/>
                      <a:tailEnd type="none" w="med" len="med"/>
                    </a:lnL>
                    <a:lnR w="12700" cap="flat" cmpd="sng" algn="ctr">
                      <a:solidFill>
                        <a:schemeClr val="tx1"/>
                      </a:solidFill>
                      <a:prstDash val="solid"/>
                      <a:bevel/>
                      <a:headEnd type="none" w="med" len="med"/>
                      <a:tailEnd type="none" w="med" len="med"/>
                    </a:lnR>
                    <a:lnT w="12700" cap="flat" cmpd="sng" algn="ctr">
                      <a:solidFill>
                        <a:schemeClr val="tx1"/>
                      </a:solidFill>
                      <a:prstDash val="solid"/>
                      <a:bevel/>
                      <a:headEnd type="none" w="med" len="med"/>
                      <a:tailEnd type="none" w="med" len="med"/>
                    </a:lnT>
                    <a:lnB w="12700" cap="flat" cmpd="sng" algn="ctr">
                      <a:solidFill>
                        <a:schemeClr val="tx1"/>
                      </a:solidFill>
                      <a:prstDash val="solid"/>
                      <a:bevel/>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bl>
          </a:graphicData>
        </a:graphic>
      </p:graphicFrame>
      <p:pic>
        <p:nvPicPr>
          <p:cNvPr id="31758" name="Imagem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47450" y="69850"/>
            <a:ext cx="800100"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6131952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31758"/>
                                        </p:tgtEl>
                                        <p:attrNameLst>
                                          <p:attrName>r</p:attrName>
                                        </p:attrNameLst>
                                      </p:cBhvr>
                                    </p:animRot>
                                    <p:animRot by="-240000">
                                      <p:cBhvr>
                                        <p:cTn id="7" dur="200" fill="hold">
                                          <p:stCondLst>
                                            <p:cond delay="200"/>
                                          </p:stCondLst>
                                        </p:cTn>
                                        <p:tgtEl>
                                          <p:spTgt spid="31758"/>
                                        </p:tgtEl>
                                        <p:attrNameLst>
                                          <p:attrName>r</p:attrName>
                                        </p:attrNameLst>
                                      </p:cBhvr>
                                    </p:animRot>
                                    <p:animRot by="240000">
                                      <p:cBhvr>
                                        <p:cTn id="8" dur="200" fill="hold">
                                          <p:stCondLst>
                                            <p:cond delay="400"/>
                                          </p:stCondLst>
                                        </p:cTn>
                                        <p:tgtEl>
                                          <p:spTgt spid="31758"/>
                                        </p:tgtEl>
                                        <p:attrNameLst>
                                          <p:attrName>r</p:attrName>
                                        </p:attrNameLst>
                                      </p:cBhvr>
                                    </p:animRot>
                                    <p:animRot by="-240000">
                                      <p:cBhvr>
                                        <p:cTn id="9" dur="200" fill="hold">
                                          <p:stCondLst>
                                            <p:cond delay="600"/>
                                          </p:stCondLst>
                                        </p:cTn>
                                        <p:tgtEl>
                                          <p:spTgt spid="31758"/>
                                        </p:tgtEl>
                                        <p:attrNameLst>
                                          <p:attrName>r</p:attrName>
                                        </p:attrNameLst>
                                      </p:cBhvr>
                                    </p:animRot>
                                    <p:animRot by="120000">
                                      <p:cBhvr>
                                        <p:cTn id="10" dur="200" fill="hold">
                                          <p:stCondLst>
                                            <p:cond delay="800"/>
                                          </p:stCondLst>
                                        </p:cTn>
                                        <p:tgtEl>
                                          <p:spTgt spid="3175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ítulo 1"/>
          <p:cNvSpPr>
            <a:spLocks noGrp="1" noChangeArrowheads="1"/>
          </p:cNvSpPr>
          <p:nvPr>
            <p:ph type="title" idx="4294967295"/>
          </p:nvPr>
        </p:nvSpPr>
        <p:spPr>
          <a:xfrm>
            <a:off x="663575" y="149225"/>
            <a:ext cx="9693275" cy="1000125"/>
          </a:xfrm>
        </p:spPr>
        <p:txBody>
          <a:bodyPr/>
          <a:lstStyle/>
          <a:p>
            <a:pPr eaLnBrk="1" hangingPunct="1"/>
            <a:r>
              <a:rPr lang="pt-BR" altLang="zh-CN" smtClean="0"/>
              <a:t>Requisitos</a:t>
            </a:r>
          </a:p>
        </p:txBody>
      </p:sp>
      <p:graphicFrame>
        <p:nvGraphicFramePr>
          <p:cNvPr id="32771" name="Marcador de Posição de Conteúdo 3"/>
          <p:cNvGraphicFramePr>
            <a:graphicFrameLocks noGrp="1"/>
          </p:cNvGraphicFramePr>
          <p:nvPr/>
        </p:nvGraphicFramePr>
        <p:xfrm>
          <a:off x="325438" y="2105025"/>
          <a:ext cx="10523537" cy="3644900"/>
        </p:xfrm>
        <a:graphic>
          <a:graphicData uri="http://schemas.openxmlformats.org/drawingml/2006/table">
            <a:tbl>
              <a:tblPr/>
              <a:tblGrid>
                <a:gridCol w="2066925">
                  <a:extLst>
                    <a:ext uri="{9D8B030D-6E8A-4147-A177-3AD203B41FA5}">
                      <a16:colId xmlns:a16="http://schemas.microsoft.com/office/drawing/2014/main" val="20000"/>
                    </a:ext>
                  </a:extLst>
                </a:gridCol>
                <a:gridCol w="8456612">
                  <a:extLst>
                    <a:ext uri="{9D8B030D-6E8A-4147-A177-3AD203B41FA5}">
                      <a16:colId xmlns:a16="http://schemas.microsoft.com/office/drawing/2014/main" val="20001"/>
                    </a:ext>
                  </a:extLst>
                </a:gridCol>
              </a:tblGrid>
              <a:tr h="36512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pt-BR" altLang="zh-CN" sz="1600" b="1" i="0" u="none" strike="noStrike" cap="none" normalizeH="0" baseline="0" dirty="0" smtClean="0">
                          <a:ln>
                            <a:noFill/>
                          </a:ln>
                          <a:solidFill>
                            <a:srgbClr val="FFFFFF"/>
                          </a:solidFill>
                          <a:effectLst/>
                          <a:latin typeface="Century Schoolbook" pitchFamily="18" charset="0"/>
                          <a:ea typeface="SimSun" pitchFamily="2" charset="-122"/>
                          <a:sym typeface="Century Schoolbook" pitchFamily="18" charset="0"/>
                        </a:rPr>
                        <a:t>Identificador</a:t>
                      </a:r>
                    </a:p>
                  </a:txBody>
                  <a:tcPr horzOverflow="overflow">
                    <a:lnL w="12700" cap="flat" cmpd="sng" algn="ctr">
                      <a:solidFill>
                        <a:schemeClr val="tx1"/>
                      </a:solidFill>
                      <a:prstDash val="solid"/>
                      <a:bevel/>
                      <a:headEnd type="none" w="med" len="med"/>
                      <a:tailEnd type="none" w="med" len="med"/>
                    </a:lnL>
                    <a:lnR w="12700" cap="flat" cmpd="sng" algn="ctr">
                      <a:solidFill>
                        <a:schemeClr val="tx1"/>
                      </a:solidFill>
                      <a:prstDash val="solid"/>
                      <a:bevel/>
                      <a:headEnd type="none" w="med" len="med"/>
                      <a:tailEnd type="none" w="med" len="med"/>
                    </a:lnR>
                    <a:lnT w="12700" cap="flat" cmpd="sng" algn="ctr">
                      <a:solidFill>
                        <a:schemeClr val="tx1"/>
                      </a:solidFill>
                      <a:prstDash val="solid"/>
                      <a:bevel/>
                      <a:headEnd type="none" w="med" len="med"/>
                      <a:tailEnd type="none" w="med" len="med"/>
                    </a:lnT>
                    <a:lnB w="12700" cap="flat" cmpd="sng" algn="ctr">
                      <a:solidFill>
                        <a:schemeClr val="tx1"/>
                      </a:solidFill>
                      <a:prstDash val="solid"/>
                      <a:bevel/>
                      <a:headEnd type="none" w="med" len="med"/>
                      <a:tailEnd type="none" w="med" len="med"/>
                    </a:lnB>
                    <a:lnTlToBr>
                      <a:noFill/>
                    </a:lnTlToBr>
                    <a:lnBlToTr>
                      <a:noFill/>
                    </a:lnBlToTr>
                    <a:solidFill>
                      <a:srgbClr val="1D2843"/>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pt-BR" altLang="zh-CN" sz="1600" b="1" i="0" u="none" strike="noStrike" cap="none" normalizeH="0" baseline="0" dirty="0" smtClean="0">
                          <a:ln>
                            <a:noFill/>
                          </a:ln>
                          <a:solidFill>
                            <a:srgbClr val="FFFFFF"/>
                          </a:solidFill>
                          <a:effectLst/>
                          <a:latin typeface="Century Schoolbook" pitchFamily="18" charset="0"/>
                          <a:ea typeface="SimSun" pitchFamily="2" charset="-122"/>
                          <a:sym typeface="Century Schoolbook" pitchFamily="18" charset="0"/>
                        </a:rPr>
                        <a:t>Descrição do Requisito</a:t>
                      </a:r>
                    </a:p>
                  </a:txBody>
                  <a:tcPr horzOverflow="overflow">
                    <a:lnL w="12700" cap="flat" cmpd="sng" algn="ctr">
                      <a:solidFill>
                        <a:schemeClr val="tx1"/>
                      </a:solidFill>
                      <a:prstDash val="solid"/>
                      <a:bevel/>
                      <a:headEnd type="none" w="med" len="med"/>
                      <a:tailEnd type="none" w="med" len="med"/>
                    </a:lnL>
                    <a:lnR w="12700" cap="flat" cmpd="sng" algn="ctr">
                      <a:solidFill>
                        <a:schemeClr val="tx1"/>
                      </a:solidFill>
                      <a:prstDash val="solid"/>
                      <a:bevel/>
                      <a:headEnd type="none" w="med" len="med"/>
                      <a:tailEnd type="none" w="med" len="med"/>
                    </a:lnR>
                    <a:lnT w="12700" cap="flat" cmpd="sng" algn="ctr">
                      <a:solidFill>
                        <a:schemeClr val="tx1"/>
                      </a:solidFill>
                      <a:prstDash val="solid"/>
                      <a:bevel/>
                      <a:headEnd type="none" w="med" len="med"/>
                      <a:tailEnd type="none" w="med" len="med"/>
                    </a:lnT>
                    <a:lnB w="12700" cap="flat" cmpd="sng" algn="ctr">
                      <a:solidFill>
                        <a:schemeClr val="tx1"/>
                      </a:solidFill>
                      <a:prstDash val="solid"/>
                      <a:bevel/>
                      <a:headEnd type="none" w="med" len="med"/>
                      <a:tailEnd type="none" w="med" len="med"/>
                    </a:lnB>
                    <a:lnTlToBr>
                      <a:noFill/>
                    </a:lnTlToBr>
                    <a:lnBlToTr>
                      <a:noFill/>
                    </a:lnBlToTr>
                    <a:solidFill>
                      <a:srgbClr val="1D2843"/>
                    </a:solidFill>
                  </a:tcPr>
                </a:tc>
                <a:extLst>
                  <a:ext uri="{0D108BD9-81ED-4DB2-BD59-A6C34878D82A}">
                    <a16:rowId xmlns:a16="http://schemas.microsoft.com/office/drawing/2014/main" val="10000"/>
                  </a:ext>
                </a:extLst>
              </a:tr>
              <a:tr h="327977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pt-BR" altLang="zh-CN" sz="1600" b="0" i="0" u="none" strike="noStrike" cap="none" normalizeH="0" baseline="0" dirty="0" smtClean="0">
                        <a:ln>
                          <a:noFill/>
                        </a:ln>
                        <a:solidFill>
                          <a:srgbClr val="000000"/>
                        </a:solidFill>
                        <a:effectLst/>
                        <a:latin typeface="Century Schoolbook" pitchFamily="18" charset="0"/>
                        <a:ea typeface="SimSun" pitchFamily="2" charset="-122"/>
                        <a:sym typeface="Century Schoolbook" pitchFamily="18" charset="0"/>
                      </a:endParaRPr>
                    </a:p>
                    <a:p>
                      <a:pPr marL="0" marR="0" lvl="0" indent="0" algn="ctr" defTabSz="914400" rtl="0" eaLnBrk="1" fontAlgn="base" latinLnBrk="0" hangingPunct="1">
                        <a:lnSpc>
                          <a:spcPct val="100000"/>
                        </a:lnSpc>
                        <a:spcBef>
                          <a:spcPct val="0"/>
                        </a:spcBef>
                        <a:spcAft>
                          <a:spcPct val="0"/>
                        </a:spcAft>
                        <a:buClrTx/>
                        <a:buSzTx/>
                        <a:buFontTx/>
                        <a:buNone/>
                        <a:tabLst/>
                      </a:pPr>
                      <a:endParaRPr kumimoji="0" lang="pt-BR" altLang="zh-CN" sz="1600" b="0" i="0" u="none" strike="noStrike" cap="none" normalizeH="0" baseline="0" dirty="0" smtClean="0">
                        <a:ln>
                          <a:noFill/>
                        </a:ln>
                        <a:solidFill>
                          <a:srgbClr val="000000"/>
                        </a:solidFill>
                        <a:effectLst/>
                        <a:latin typeface="Century Schoolbook" pitchFamily="18" charset="0"/>
                        <a:ea typeface="SimSun" pitchFamily="2" charset="-122"/>
                        <a:sym typeface="Century Schoolbook" pitchFamily="18" charset="0"/>
                      </a:endParaRPr>
                    </a:p>
                    <a:p>
                      <a:pPr marL="0" marR="0" lvl="0" indent="0" algn="ctr" defTabSz="914400" rtl="0" eaLnBrk="1" fontAlgn="base" latinLnBrk="0" hangingPunct="1">
                        <a:lnSpc>
                          <a:spcPct val="100000"/>
                        </a:lnSpc>
                        <a:spcBef>
                          <a:spcPct val="0"/>
                        </a:spcBef>
                        <a:spcAft>
                          <a:spcPct val="0"/>
                        </a:spcAft>
                        <a:buClrTx/>
                        <a:buSzTx/>
                        <a:buFontTx/>
                        <a:buNone/>
                        <a:tabLst/>
                      </a:pPr>
                      <a:endParaRPr kumimoji="0" lang="pt-BR" altLang="zh-CN" sz="1600" b="0" i="0" u="none" strike="noStrike" cap="none" normalizeH="0" baseline="0" dirty="0" smtClean="0">
                        <a:ln>
                          <a:noFill/>
                        </a:ln>
                        <a:solidFill>
                          <a:srgbClr val="000000"/>
                        </a:solidFill>
                        <a:effectLst/>
                        <a:latin typeface="Century Schoolbook" pitchFamily="18" charset="0"/>
                        <a:ea typeface="SimSun" pitchFamily="2" charset="-122"/>
                        <a:sym typeface="Century Schoolbook" pitchFamily="18" charset="0"/>
                      </a:endParaRPr>
                    </a:p>
                    <a:p>
                      <a:pPr marL="0" marR="0" lvl="0" indent="0" algn="ctr" defTabSz="914400" rtl="0" eaLnBrk="1" fontAlgn="base" latinLnBrk="0" hangingPunct="1">
                        <a:lnSpc>
                          <a:spcPct val="100000"/>
                        </a:lnSpc>
                        <a:spcBef>
                          <a:spcPct val="0"/>
                        </a:spcBef>
                        <a:spcAft>
                          <a:spcPct val="0"/>
                        </a:spcAft>
                        <a:buClrTx/>
                        <a:buSzTx/>
                        <a:buFontTx/>
                        <a:buNone/>
                        <a:tabLst/>
                      </a:pPr>
                      <a:endParaRPr kumimoji="0" lang="pt-BR" altLang="zh-CN" sz="1600" b="0" i="0" u="none" strike="noStrike" cap="none" normalizeH="0" baseline="0" dirty="0" smtClean="0">
                        <a:ln>
                          <a:noFill/>
                        </a:ln>
                        <a:solidFill>
                          <a:srgbClr val="000000"/>
                        </a:solidFill>
                        <a:effectLst/>
                        <a:latin typeface="Century Schoolbook" pitchFamily="18" charset="0"/>
                        <a:ea typeface="SimSun" pitchFamily="2" charset="-122"/>
                        <a:sym typeface="Century Schoolbook" pitchFamily="18" charset="0"/>
                      </a:endParaRPr>
                    </a:p>
                    <a:p>
                      <a:pPr marL="0" marR="0" lvl="0" indent="0" algn="ctr" defTabSz="914400" rtl="0" eaLnBrk="1" fontAlgn="base" latinLnBrk="0" hangingPunct="1">
                        <a:lnSpc>
                          <a:spcPct val="100000"/>
                        </a:lnSpc>
                        <a:spcBef>
                          <a:spcPct val="0"/>
                        </a:spcBef>
                        <a:spcAft>
                          <a:spcPct val="0"/>
                        </a:spcAft>
                        <a:buClrTx/>
                        <a:buSzTx/>
                        <a:buFontTx/>
                        <a:buNone/>
                        <a:tabLst/>
                      </a:pPr>
                      <a:endParaRPr kumimoji="0" lang="pt-BR" altLang="zh-CN" sz="1600" b="0" i="0" u="none" strike="noStrike" cap="none" normalizeH="0" baseline="0" dirty="0" smtClean="0">
                        <a:ln>
                          <a:noFill/>
                        </a:ln>
                        <a:solidFill>
                          <a:srgbClr val="000000"/>
                        </a:solidFill>
                        <a:effectLst/>
                        <a:latin typeface="Century Schoolbook" pitchFamily="18" charset="0"/>
                        <a:ea typeface="SimSun" pitchFamily="2" charset="-122"/>
                        <a:sym typeface="Century Schoolbook" pitchFamily="18" charset="0"/>
                      </a:endParaRPr>
                    </a:p>
                    <a:p>
                      <a:pPr marL="0" marR="0" lvl="0" indent="0" algn="ctr" defTabSz="914400" rtl="0" eaLnBrk="1" fontAlgn="base" latinLnBrk="0" hangingPunct="1">
                        <a:lnSpc>
                          <a:spcPct val="100000"/>
                        </a:lnSpc>
                        <a:spcBef>
                          <a:spcPct val="0"/>
                        </a:spcBef>
                        <a:spcAft>
                          <a:spcPct val="0"/>
                        </a:spcAft>
                        <a:buClrTx/>
                        <a:buSzTx/>
                        <a:buFontTx/>
                        <a:buNone/>
                        <a:tabLst/>
                      </a:pPr>
                      <a:endParaRPr kumimoji="0" lang="pt-BR" altLang="zh-CN" sz="1600" b="0" i="0" u="none" strike="noStrike" cap="none" normalizeH="0" baseline="0" dirty="0" smtClean="0">
                        <a:ln>
                          <a:noFill/>
                        </a:ln>
                        <a:solidFill>
                          <a:srgbClr val="000000"/>
                        </a:solidFill>
                        <a:effectLst/>
                        <a:latin typeface="Century Schoolbook" pitchFamily="18" charset="0"/>
                        <a:ea typeface="SimSun" pitchFamily="2" charset="-122"/>
                        <a:sym typeface="Century Schoolbook" pitchFamily="18" charset="0"/>
                      </a:endParaRPr>
                    </a:p>
                    <a:p>
                      <a:pPr marL="0" marR="0" lvl="0" indent="0" algn="ctr" defTabSz="914400" rtl="0" eaLnBrk="1" fontAlgn="base" latinLnBrk="0" hangingPunct="1">
                        <a:lnSpc>
                          <a:spcPct val="100000"/>
                        </a:lnSpc>
                        <a:spcBef>
                          <a:spcPct val="0"/>
                        </a:spcBef>
                        <a:spcAft>
                          <a:spcPct val="0"/>
                        </a:spcAft>
                        <a:buClrTx/>
                        <a:buSzTx/>
                        <a:buFontTx/>
                        <a:buNone/>
                        <a:tabLst/>
                      </a:pPr>
                      <a:r>
                        <a:rPr kumimoji="0" lang="pt-BR" altLang="zh-CN" sz="1600" b="0" i="0" u="none" strike="noStrike" cap="none" normalizeH="0" baseline="0" dirty="0" smtClean="0">
                          <a:ln>
                            <a:noFill/>
                          </a:ln>
                          <a:solidFill>
                            <a:srgbClr val="000000"/>
                          </a:solidFill>
                          <a:effectLst/>
                          <a:latin typeface="Century Schoolbook" pitchFamily="18" charset="0"/>
                          <a:ea typeface="SimSun" pitchFamily="2" charset="-122"/>
                          <a:sym typeface="Century Schoolbook" pitchFamily="18" charset="0"/>
                        </a:rPr>
                        <a:t>RF #07</a:t>
                      </a:r>
                    </a:p>
                  </a:txBody>
                  <a:tcPr horzOverflow="overflow">
                    <a:lnL w="12700" cap="flat" cmpd="sng" algn="ctr">
                      <a:solidFill>
                        <a:schemeClr val="tx1"/>
                      </a:solidFill>
                      <a:prstDash val="solid"/>
                      <a:bevel/>
                      <a:headEnd type="none" w="med" len="med"/>
                      <a:tailEnd type="none" w="med" len="med"/>
                    </a:lnL>
                    <a:lnR w="12700" cap="flat" cmpd="sng" algn="ctr">
                      <a:solidFill>
                        <a:schemeClr val="tx1"/>
                      </a:solidFill>
                      <a:prstDash val="solid"/>
                      <a:bevel/>
                      <a:headEnd type="none" w="med" len="med"/>
                      <a:tailEnd type="none" w="med" len="med"/>
                    </a:lnR>
                    <a:lnT w="12700" cap="flat" cmpd="sng" algn="ctr">
                      <a:solidFill>
                        <a:schemeClr val="tx1"/>
                      </a:solidFill>
                      <a:prstDash val="solid"/>
                      <a:bevel/>
                      <a:headEnd type="none" w="med" len="med"/>
                      <a:tailEnd type="none" w="med" len="med"/>
                    </a:lnT>
                    <a:lnB w="12700" cap="flat" cmpd="sng" algn="ctr">
                      <a:solidFill>
                        <a:schemeClr val="tx1"/>
                      </a:solidFill>
                      <a:prstDash val="solid"/>
                      <a:bevel/>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pt-BR" altLang="zh-CN" sz="1600" b="0" i="0" u="none" strike="noStrike" cap="none" normalizeH="0" baseline="0" dirty="0" smtClean="0">
                        <a:ln>
                          <a:noFill/>
                        </a:ln>
                        <a:solidFill>
                          <a:srgbClr val="000000"/>
                        </a:solidFill>
                        <a:effectLst/>
                        <a:latin typeface="Century Schoolbook" pitchFamily="18" charset="0"/>
                        <a:ea typeface="SimSun" pitchFamily="2" charset="-122"/>
                        <a:sym typeface="Century Schoolbook" pitchFamily="18"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pt-BR" altLang="zh-CN" sz="1600" b="0" i="0" u="none" strike="noStrike" cap="none" normalizeH="0" baseline="0" dirty="0" smtClean="0">
                        <a:ln>
                          <a:noFill/>
                        </a:ln>
                        <a:solidFill>
                          <a:srgbClr val="000000"/>
                        </a:solidFill>
                        <a:effectLst/>
                        <a:latin typeface="Century Schoolbook" pitchFamily="18" charset="0"/>
                        <a:ea typeface="SimSun" pitchFamily="2" charset="-122"/>
                        <a:sym typeface="Century Schoolbook" pitchFamily="18"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pt-BR" altLang="zh-CN" sz="1600" b="0" i="0" u="none" strike="noStrike" cap="none" normalizeH="0" baseline="0" dirty="0" smtClean="0">
                        <a:ln>
                          <a:noFill/>
                        </a:ln>
                        <a:solidFill>
                          <a:srgbClr val="000000"/>
                        </a:solidFill>
                        <a:effectLst/>
                        <a:latin typeface="Century Schoolbook" pitchFamily="18" charset="0"/>
                        <a:ea typeface="SimSun" pitchFamily="2" charset="-122"/>
                        <a:sym typeface="Century Schoolbook" pitchFamily="18"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pt-BR" altLang="zh-CN" sz="1600" b="0" i="0" u="none" strike="noStrike" cap="none" normalizeH="0" baseline="0" dirty="0" smtClean="0">
                          <a:ln>
                            <a:noFill/>
                          </a:ln>
                          <a:solidFill>
                            <a:srgbClr val="000000"/>
                          </a:solidFill>
                          <a:effectLst/>
                          <a:latin typeface="Century Schoolbook" pitchFamily="18" charset="0"/>
                          <a:ea typeface="SimSun" pitchFamily="2" charset="-122"/>
                          <a:sym typeface="Century Schoolbook" pitchFamily="18" charset="0"/>
                        </a:rPr>
                        <a:t>A periodicidade de transmissão do arquivo das PCDS poderá ser gerenciada pelo administrador logado onde poderão ser atualizadas, excluidas, criadas ou lidas.</a:t>
                      </a:r>
                    </a:p>
                    <a:p>
                      <a:pPr marL="0" marR="0" lvl="0" indent="0" algn="l" defTabSz="914400" rtl="0" eaLnBrk="1" fontAlgn="base" latinLnBrk="0" hangingPunct="1">
                        <a:lnSpc>
                          <a:spcPct val="100000"/>
                        </a:lnSpc>
                        <a:spcBef>
                          <a:spcPct val="0"/>
                        </a:spcBef>
                        <a:spcAft>
                          <a:spcPct val="0"/>
                        </a:spcAft>
                        <a:buClrTx/>
                        <a:buSzTx/>
                        <a:buFontTx/>
                        <a:buNone/>
                        <a:tabLst/>
                      </a:pPr>
                      <a:r>
                        <a:rPr kumimoji="0" lang="pt-BR" altLang="zh-CN" sz="1600" b="0" i="0" u="none" strike="noStrike" cap="none" normalizeH="0" baseline="0" dirty="0" smtClean="0">
                          <a:ln>
                            <a:noFill/>
                          </a:ln>
                          <a:solidFill>
                            <a:srgbClr val="000000"/>
                          </a:solidFill>
                          <a:effectLst/>
                          <a:latin typeface="Century Schoolbook" pitchFamily="18" charset="0"/>
                          <a:ea typeface="SimSun" pitchFamily="2" charset="-122"/>
                          <a:sym typeface="Century Schoolbook" pitchFamily="18" charset="0"/>
                        </a:rPr>
                        <a:t>O administrador deverá informar a periodicidade de transmissão do arquivo em minutos.</a:t>
                      </a:r>
                    </a:p>
                    <a:p>
                      <a:pPr marL="0" marR="0" lvl="0" indent="0" algn="l" defTabSz="914400" rtl="0" eaLnBrk="1" fontAlgn="base" latinLnBrk="0" hangingPunct="1">
                        <a:lnSpc>
                          <a:spcPct val="100000"/>
                        </a:lnSpc>
                        <a:spcBef>
                          <a:spcPct val="0"/>
                        </a:spcBef>
                        <a:spcAft>
                          <a:spcPct val="0"/>
                        </a:spcAft>
                        <a:buClrTx/>
                        <a:buSzTx/>
                        <a:buFontTx/>
                        <a:buNone/>
                        <a:tabLst/>
                      </a:pPr>
                      <a:r>
                        <a:rPr kumimoji="0" lang="pt-BR" altLang="zh-CN" sz="1600" b="0" i="0" u="none" strike="noStrike" cap="none" normalizeH="0" baseline="0" dirty="0" smtClean="0">
                          <a:ln>
                            <a:noFill/>
                          </a:ln>
                          <a:solidFill>
                            <a:srgbClr val="000000"/>
                          </a:solidFill>
                          <a:effectLst/>
                          <a:latin typeface="Century Schoolbook" pitchFamily="18" charset="0"/>
                          <a:ea typeface="SimSun" pitchFamily="2" charset="-122"/>
                          <a:sym typeface="Century Schoolbook" pitchFamily="18" charset="0"/>
                        </a:rPr>
                        <a:t>Para se excluir uma periodicidade o administrador contará com um botão “excluir” </a:t>
                      </a:r>
                    </a:p>
                    <a:p>
                      <a:pPr marL="0" marR="0" lvl="0" indent="0" algn="l" defTabSz="914400" rtl="0" eaLnBrk="1" fontAlgn="base" latinLnBrk="0" hangingPunct="1">
                        <a:lnSpc>
                          <a:spcPct val="100000"/>
                        </a:lnSpc>
                        <a:spcBef>
                          <a:spcPct val="0"/>
                        </a:spcBef>
                        <a:spcAft>
                          <a:spcPct val="0"/>
                        </a:spcAft>
                        <a:buClrTx/>
                        <a:buSzTx/>
                        <a:buFontTx/>
                        <a:buNone/>
                        <a:tabLst/>
                      </a:pPr>
                      <a:r>
                        <a:rPr kumimoji="0" lang="pt-BR" altLang="zh-CN" sz="1600" b="0" i="0" u="none" strike="noStrike" cap="none" normalizeH="0" baseline="0" dirty="0" smtClean="0">
                          <a:ln>
                            <a:noFill/>
                          </a:ln>
                          <a:solidFill>
                            <a:srgbClr val="000000"/>
                          </a:solidFill>
                          <a:effectLst/>
                          <a:latin typeface="Century Schoolbook" pitchFamily="18" charset="0"/>
                          <a:ea typeface="SimSun" pitchFamily="2" charset="-122"/>
                          <a:sym typeface="Century Schoolbook" pitchFamily="18" charset="0"/>
                        </a:rPr>
                        <a:t>Apenas o administrador terá acesso a essas funcionalidades.</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pt-BR" altLang="zh-CN" sz="1600" b="0" i="0" u="none" strike="noStrike" cap="none" normalizeH="0" baseline="0" dirty="0" smtClean="0">
                        <a:ln>
                          <a:noFill/>
                        </a:ln>
                        <a:solidFill>
                          <a:srgbClr val="000000"/>
                        </a:solidFill>
                        <a:effectLst/>
                        <a:latin typeface="Century Schoolbook" pitchFamily="18" charset="0"/>
                        <a:ea typeface="SimSun" pitchFamily="2" charset="-122"/>
                        <a:sym typeface="Century Schoolbook" pitchFamily="18" charset="0"/>
                      </a:endParaRPr>
                    </a:p>
                  </a:txBody>
                  <a:tcPr horzOverflow="overflow">
                    <a:lnL w="12700" cap="flat" cmpd="sng" algn="ctr">
                      <a:solidFill>
                        <a:schemeClr val="tx1"/>
                      </a:solidFill>
                      <a:prstDash val="solid"/>
                      <a:bevel/>
                      <a:headEnd type="none" w="med" len="med"/>
                      <a:tailEnd type="none" w="med" len="med"/>
                    </a:lnL>
                    <a:lnR w="12700" cap="flat" cmpd="sng" algn="ctr">
                      <a:solidFill>
                        <a:schemeClr val="tx1"/>
                      </a:solidFill>
                      <a:prstDash val="solid"/>
                      <a:bevel/>
                      <a:headEnd type="none" w="med" len="med"/>
                      <a:tailEnd type="none" w="med" len="med"/>
                    </a:lnR>
                    <a:lnT w="12700" cap="flat" cmpd="sng" algn="ctr">
                      <a:solidFill>
                        <a:schemeClr val="tx1"/>
                      </a:solidFill>
                      <a:prstDash val="solid"/>
                      <a:bevel/>
                      <a:headEnd type="none" w="med" len="med"/>
                      <a:tailEnd type="none" w="med" len="med"/>
                    </a:lnT>
                    <a:lnB w="12700" cap="flat" cmpd="sng" algn="ctr">
                      <a:solidFill>
                        <a:schemeClr val="tx1"/>
                      </a:solidFill>
                      <a:prstDash val="solid"/>
                      <a:bevel/>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bl>
          </a:graphicData>
        </a:graphic>
      </p:graphicFrame>
      <p:pic>
        <p:nvPicPr>
          <p:cNvPr id="32782" name="Imagem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47450" y="69850"/>
            <a:ext cx="800100"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4765069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32782"/>
                                        </p:tgtEl>
                                        <p:attrNameLst>
                                          <p:attrName>r</p:attrName>
                                        </p:attrNameLst>
                                      </p:cBhvr>
                                    </p:animRot>
                                    <p:animRot by="-240000">
                                      <p:cBhvr>
                                        <p:cTn id="7" dur="200" fill="hold">
                                          <p:stCondLst>
                                            <p:cond delay="200"/>
                                          </p:stCondLst>
                                        </p:cTn>
                                        <p:tgtEl>
                                          <p:spTgt spid="32782"/>
                                        </p:tgtEl>
                                        <p:attrNameLst>
                                          <p:attrName>r</p:attrName>
                                        </p:attrNameLst>
                                      </p:cBhvr>
                                    </p:animRot>
                                    <p:animRot by="240000">
                                      <p:cBhvr>
                                        <p:cTn id="8" dur="200" fill="hold">
                                          <p:stCondLst>
                                            <p:cond delay="400"/>
                                          </p:stCondLst>
                                        </p:cTn>
                                        <p:tgtEl>
                                          <p:spTgt spid="32782"/>
                                        </p:tgtEl>
                                        <p:attrNameLst>
                                          <p:attrName>r</p:attrName>
                                        </p:attrNameLst>
                                      </p:cBhvr>
                                    </p:animRot>
                                    <p:animRot by="-240000">
                                      <p:cBhvr>
                                        <p:cTn id="9" dur="200" fill="hold">
                                          <p:stCondLst>
                                            <p:cond delay="600"/>
                                          </p:stCondLst>
                                        </p:cTn>
                                        <p:tgtEl>
                                          <p:spTgt spid="32782"/>
                                        </p:tgtEl>
                                        <p:attrNameLst>
                                          <p:attrName>r</p:attrName>
                                        </p:attrNameLst>
                                      </p:cBhvr>
                                    </p:animRot>
                                    <p:animRot by="120000">
                                      <p:cBhvr>
                                        <p:cTn id="10" dur="200" fill="hold">
                                          <p:stCondLst>
                                            <p:cond delay="800"/>
                                          </p:stCondLst>
                                        </p:cTn>
                                        <p:tgtEl>
                                          <p:spTgt spid="3278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ítulo 1"/>
          <p:cNvSpPr>
            <a:spLocks noGrp="1" noChangeArrowheads="1"/>
          </p:cNvSpPr>
          <p:nvPr>
            <p:ph type="title" idx="4294967295"/>
          </p:nvPr>
        </p:nvSpPr>
        <p:spPr/>
        <p:txBody>
          <a:bodyPr/>
          <a:lstStyle/>
          <a:p>
            <a:pPr eaLnBrk="1" hangingPunct="1"/>
            <a:r>
              <a:rPr lang="pt-BR" altLang="zh-CN" smtClean="0"/>
              <a:t>Priorização geral dos requisitos </a:t>
            </a:r>
          </a:p>
        </p:txBody>
      </p:sp>
      <p:pic>
        <p:nvPicPr>
          <p:cNvPr id="33795" name="Imagem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47450" y="69850"/>
            <a:ext cx="800100"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33796" name="Tabela 7"/>
          <p:cNvGraphicFramePr>
            <a:graphicFrameLocks noGrp="1"/>
          </p:cNvGraphicFramePr>
          <p:nvPr/>
        </p:nvGraphicFramePr>
        <p:xfrm>
          <a:off x="1262063" y="1925638"/>
          <a:ext cx="8169275" cy="4683126"/>
        </p:xfrm>
        <a:graphic>
          <a:graphicData uri="http://schemas.openxmlformats.org/drawingml/2006/table">
            <a:tbl>
              <a:tblPr/>
              <a:tblGrid>
                <a:gridCol w="4084637">
                  <a:extLst>
                    <a:ext uri="{9D8B030D-6E8A-4147-A177-3AD203B41FA5}">
                      <a16:colId xmlns:a16="http://schemas.microsoft.com/office/drawing/2014/main" val="20000"/>
                    </a:ext>
                  </a:extLst>
                </a:gridCol>
                <a:gridCol w="4084638">
                  <a:extLst>
                    <a:ext uri="{9D8B030D-6E8A-4147-A177-3AD203B41FA5}">
                      <a16:colId xmlns:a16="http://schemas.microsoft.com/office/drawing/2014/main" val="20001"/>
                    </a:ext>
                  </a:extLst>
                </a:gridCol>
              </a:tblGrid>
              <a:tr h="54874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pt-BR" altLang="zh-CN" sz="1800" b="1" i="0" u="none" strike="noStrike" cap="none" normalizeH="0" baseline="0" dirty="0" smtClean="0">
                          <a:ln>
                            <a:noFill/>
                          </a:ln>
                          <a:solidFill>
                            <a:srgbClr val="FFFFFF"/>
                          </a:solidFill>
                          <a:effectLst/>
                          <a:latin typeface="+mn-lt"/>
                          <a:ea typeface="SimSun" pitchFamily="2" charset="-122"/>
                          <a:cs typeface="Times New Roman" pitchFamily="18" charset="0"/>
                          <a:sym typeface="Times New Roman" pitchFamily="18" charset="0"/>
                        </a:rPr>
                        <a:t>Identificador Requisito Funcional</a:t>
                      </a:r>
                    </a:p>
                  </a:txBody>
                  <a:tcPr marL="68580" marR="6858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1D2843"/>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pt-BR" altLang="zh-CN" sz="1800" b="1" i="0" u="none" strike="noStrike" cap="none" normalizeH="0" baseline="0" dirty="0" smtClean="0">
                          <a:ln>
                            <a:noFill/>
                          </a:ln>
                          <a:solidFill>
                            <a:srgbClr val="FFFFFF"/>
                          </a:solidFill>
                          <a:effectLst/>
                          <a:latin typeface="+mn-lt"/>
                          <a:ea typeface="SimSun" pitchFamily="2" charset="-122"/>
                          <a:cs typeface="Times New Roman" pitchFamily="18" charset="0"/>
                          <a:sym typeface="Times New Roman" pitchFamily="18" charset="0"/>
                        </a:rPr>
                        <a:t>Priorização</a:t>
                      </a:r>
                    </a:p>
                    <a:p>
                      <a:pPr marL="0" marR="0" lvl="0" indent="0" algn="ctr" defTabSz="914400" rtl="0" eaLnBrk="1" fontAlgn="base" latinLnBrk="0" hangingPunct="1">
                        <a:lnSpc>
                          <a:spcPct val="100000"/>
                        </a:lnSpc>
                        <a:spcBef>
                          <a:spcPct val="0"/>
                        </a:spcBef>
                        <a:spcAft>
                          <a:spcPct val="0"/>
                        </a:spcAft>
                        <a:buClrTx/>
                        <a:buSzTx/>
                        <a:buFontTx/>
                        <a:buNone/>
                        <a:tabLst/>
                      </a:pPr>
                      <a:r>
                        <a:rPr kumimoji="0" lang="pt-BR" altLang="zh-CN" sz="1800" b="1" i="0" u="none" strike="noStrike" cap="none" normalizeH="0" baseline="0" dirty="0" smtClean="0">
                          <a:ln>
                            <a:noFill/>
                          </a:ln>
                          <a:solidFill>
                            <a:srgbClr val="FFFFFF"/>
                          </a:solidFill>
                          <a:effectLst/>
                          <a:latin typeface="+mn-lt"/>
                          <a:ea typeface="SimSun" pitchFamily="2" charset="-122"/>
                          <a:cs typeface="Times New Roman" pitchFamily="18" charset="0"/>
                          <a:sym typeface="Times New Roman" pitchFamily="18" charset="0"/>
                        </a:rPr>
                        <a:t>Final</a:t>
                      </a:r>
                    </a:p>
                  </a:txBody>
                  <a:tcPr marL="68580" marR="6858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1D2843"/>
                    </a:solidFill>
                  </a:tcPr>
                </a:tc>
                <a:extLst>
                  <a:ext uri="{0D108BD9-81ED-4DB2-BD59-A6C34878D82A}">
                    <a16:rowId xmlns:a16="http://schemas.microsoft.com/office/drawing/2014/main" val="10000"/>
                  </a:ext>
                </a:extLst>
              </a:tr>
              <a:tr h="595382">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pt-BR" altLang="zh-CN" sz="1800" b="0" i="0" u="none" strike="noStrike" cap="none" normalizeH="0" baseline="0" dirty="0" smtClean="0">
                          <a:ln>
                            <a:noFill/>
                          </a:ln>
                          <a:solidFill>
                            <a:srgbClr val="000000"/>
                          </a:solidFill>
                          <a:effectLst/>
                          <a:latin typeface="+mn-lt"/>
                          <a:ea typeface="SimSun" pitchFamily="2" charset="-122"/>
                          <a:cs typeface="Times New Roman" pitchFamily="18" charset="0"/>
                          <a:sym typeface="Times New Roman" pitchFamily="18" charset="0"/>
                        </a:rPr>
                        <a:t>RF #01</a:t>
                      </a:r>
                    </a:p>
                    <a:p>
                      <a:pPr marL="0" marR="0" lvl="0" indent="0" algn="ctr" defTabSz="914400" rtl="0" eaLnBrk="1" fontAlgn="base" latinLnBrk="0" hangingPunct="1">
                        <a:lnSpc>
                          <a:spcPct val="100000"/>
                        </a:lnSpc>
                        <a:spcBef>
                          <a:spcPct val="0"/>
                        </a:spcBef>
                        <a:spcAft>
                          <a:spcPct val="0"/>
                        </a:spcAft>
                        <a:buClrTx/>
                        <a:buSzTx/>
                        <a:buFontTx/>
                        <a:buNone/>
                        <a:tabLst/>
                      </a:pPr>
                      <a:endParaRPr kumimoji="0" lang="pt-BR" altLang="zh-CN" sz="1800" b="0" i="0" u="none" strike="noStrike" cap="none" normalizeH="0" baseline="0" dirty="0" smtClean="0">
                        <a:ln>
                          <a:noFill/>
                        </a:ln>
                        <a:solidFill>
                          <a:srgbClr val="000000"/>
                        </a:solidFill>
                        <a:effectLst/>
                        <a:latin typeface="+mn-lt"/>
                        <a:ea typeface="SimSun" pitchFamily="2" charset="-122"/>
                        <a:cs typeface="Times New Roman" pitchFamily="18" charset="0"/>
                        <a:sym typeface="Times New Roman" pitchFamily="18" charset="0"/>
                      </a:endParaRPr>
                    </a:p>
                  </a:txBody>
                  <a:tcPr marL="68580" marR="6858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1BEDD"/>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err="1" smtClean="0">
                          <a:ln>
                            <a:noFill/>
                          </a:ln>
                          <a:solidFill>
                            <a:srgbClr val="FF0000"/>
                          </a:solidFill>
                          <a:effectLst/>
                          <a:latin typeface="+mn-lt"/>
                          <a:ea typeface="SimSun" pitchFamily="2" charset="-122"/>
                          <a:cs typeface="Times New Roman" pitchFamily="18" charset="0"/>
                          <a:sym typeface="Arial" pitchFamily="34" charset="0"/>
                        </a:rPr>
                        <a:t>Deve</a:t>
                      </a:r>
                      <a:r>
                        <a:rPr kumimoji="0" lang="en-US" sz="1800" b="1" i="0" u="none" strike="noStrike" cap="none" normalizeH="0" baseline="0" dirty="0" smtClean="0">
                          <a:ln>
                            <a:noFill/>
                          </a:ln>
                          <a:solidFill>
                            <a:srgbClr val="FF0000"/>
                          </a:solidFill>
                          <a:effectLst/>
                          <a:latin typeface="+mn-lt"/>
                          <a:ea typeface="SimSun" pitchFamily="2" charset="-122"/>
                          <a:cs typeface="Times New Roman" pitchFamily="18" charset="0"/>
                          <a:sym typeface="Arial" pitchFamily="34" charset="0"/>
                        </a:rPr>
                        <a:t> </a:t>
                      </a:r>
                      <a:r>
                        <a:rPr kumimoji="0" lang="en-US" sz="1800" b="1" i="0" u="none" strike="noStrike" cap="none" normalizeH="0" baseline="0" dirty="0" err="1" smtClean="0">
                          <a:ln>
                            <a:noFill/>
                          </a:ln>
                          <a:solidFill>
                            <a:srgbClr val="FF0000"/>
                          </a:solidFill>
                          <a:effectLst/>
                          <a:latin typeface="+mn-lt"/>
                          <a:ea typeface="SimSun" pitchFamily="2" charset="-122"/>
                          <a:cs typeface="Times New Roman" pitchFamily="18" charset="0"/>
                          <a:sym typeface="Arial" pitchFamily="34" charset="0"/>
                        </a:rPr>
                        <a:t>ser</a:t>
                      </a:r>
                      <a:r>
                        <a:rPr kumimoji="0" lang="en-US" sz="1800" b="1" i="0" u="none" strike="noStrike" cap="none" normalizeH="0" baseline="0" dirty="0" smtClean="0">
                          <a:ln>
                            <a:noFill/>
                          </a:ln>
                          <a:solidFill>
                            <a:srgbClr val="FF0000"/>
                          </a:solidFill>
                          <a:effectLst/>
                          <a:latin typeface="+mn-lt"/>
                          <a:ea typeface="SimSun" pitchFamily="2" charset="-122"/>
                          <a:cs typeface="Times New Roman" pitchFamily="18" charset="0"/>
                          <a:sym typeface="Arial" pitchFamily="34" charset="0"/>
                        </a:rPr>
                        <a:t> </a:t>
                      </a:r>
                      <a:r>
                        <a:rPr kumimoji="0" lang="en-US" sz="1800" b="1" i="0" u="none" strike="noStrike" cap="none" normalizeH="0" baseline="0" dirty="0" err="1" smtClean="0">
                          <a:ln>
                            <a:noFill/>
                          </a:ln>
                          <a:solidFill>
                            <a:srgbClr val="FF0000"/>
                          </a:solidFill>
                          <a:effectLst/>
                          <a:latin typeface="+mn-lt"/>
                          <a:ea typeface="SimSun" pitchFamily="2" charset="-122"/>
                          <a:cs typeface="Times New Roman" pitchFamily="18" charset="0"/>
                          <a:sym typeface="Arial" pitchFamily="34" charset="0"/>
                        </a:rPr>
                        <a:t>feito</a:t>
                      </a:r>
                      <a:endParaRPr kumimoji="0" lang="pt-BR" altLang="en-US" sz="1800" b="0" i="0" u="none" strike="noStrike" cap="none" normalizeH="0" baseline="0" dirty="0" smtClean="0">
                        <a:ln>
                          <a:noFill/>
                        </a:ln>
                        <a:solidFill>
                          <a:srgbClr val="000000"/>
                        </a:solidFill>
                        <a:effectLst/>
                        <a:latin typeface="+mn-lt"/>
                        <a:ea typeface="SimSun" pitchFamily="2" charset="-122"/>
                        <a:cs typeface="Times New Roman" pitchFamily="18" charset="0"/>
                        <a:sym typeface="Times New Roman" pitchFamily="18" charset="0"/>
                      </a:endParaRPr>
                    </a:p>
                  </a:txBody>
                  <a:tcPr marL="68580" marR="6858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1BEDD"/>
                    </a:solidFill>
                  </a:tcPr>
                </a:tc>
                <a:extLst>
                  <a:ext uri="{0D108BD9-81ED-4DB2-BD59-A6C34878D82A}">
                    <a16:rowId xmlns:a16="http://schemas.microsoft.com/office/drawing/2014/main" val="10001"/>
                  </a:ext>
                </a:extLst>
              </a:tr>
              <a:tr h="56600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pt-BR" altLang="zh-CN" sz="1800" b="0" i="0" u="none" strike="noStrike" cap="none" normalizeH="0" baseline="0" dirty="0" smtClean="0">
                          <a:ln>
                            <a:noFill/>
                          </a:ln>
                          <a:solidFill>
                            <a:srgbClr val="000000"/>
                          </a:solidFill>
                          <a:effectLst/>
                          <a:latin typeface="+mn-lt"/>
                          <a:ea typeface="SimSun" pitchFamily="2" charset="-122"/>
                          <a:cs typeface="Times New Roman" pitchFamily="18" charset="0"/>
                          <a:sym typeface="Times New Roman" pitchFamily="18" charset="0"/>
                        </a:rPr>
                        <a:t>RF #02</a:t>
                      </a:r>
                      <a:endParaRPr kumimoji="0" lang="pt-BR" altLang="zh-CN" sz="1800" b="0" i="0" u="none" strike="noStrike" cap="none" normalizeH="0" baseline="0" dirty="0" smtClean="0">
                        <a:ln>
                          <a:noFill/>
                        </a:ln>
                        <a:solidFill>
                          <a:schemeClr val="tx1"/>
                        </a:solidFill>
                        <a:effectLst/>
                        <a:latin typeface="+mn-lt"/>
                        <a:ea typeface="SimSun" pitchFamily="2" charset="-122"/>
                        <a:sym typeface="Century Schoolbook" pitchFamily="18" charset="0"/>
                      </a:endParaRPr>
                    </a:p>
                  </a:txBody>
                  <a:tcPr marL="68580" marR="6858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8EAF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err="1" smtClean="0">
                          <a:ln>
                            <a:noFill/>
                          </a:ln>
                          <a:solidFill>
                            <a:srgbClr val="FF0000"/>
                          </a:solidFill>
                          <a:effectLst/>
                          <a:latin typeface="+mn-lt"/>
                          <a:ea typeface="SimSun" pitchFamily="2" charset="-122"/>
                          <a:cs typeface="Times New Roman" pitchFamily="18" charset="0"/>
                          <a:sym typeface="Arial" pitchFamily="34" charset="0"/>
                        </a:rPr>
                        <a:t>Deve</a:t>
                      </a:r>
                      <a:r>
                        <a:rPr kumimoji="0" lang="en-US" sz="1800" b="1" i="0" u="none" strike="noStrike" cap="none" normalizeH="0" baseline="0" dirty="0" smtClean="0">
                          <a:ln>
                            <a:noFill/>
                          </a:ln>
                          <a:solidFill>
                            <a:srgbClr val="FF0000"/>
                          </a:solidFill>
                          <a:effectLst/>
                          <a:latin typeface="+mn-lt"/>
                          <a:ea typeface="SimSun" pitchFamily="2" charset="-122"/>
                          <a:cs typeface="Times New Roman" pitchFamily="18" charset="0"/>
                          <a:sym typeface="Arial" pitchFamily="34" charset="0"/>
                        </a:rPr>
                        <a:t> </a:t>
                      </a:r>
                      <a:r>
                        <a:rPr kumimoji="0" lang="en-US" sz="1800" b="1" i="0" u="none" strike="noStrike" cap="none" normalizeH="0" baseline="0" dirty="0" err="1" smtClean="0">
                          <a:ln>
                            <a:noFill/>
                          </a:ln>
                          <a:solidFill>
                            <a:srgbClr val="FF0000"/>
                          </a:solidFill>
                          <a:effectLst/>
                          <a:latin typeface="+mn-lt"/>
                          <a:ea typeface="SimSun" pitchFamily="2" charset="-122"/>
                          <a:cs typeface="Times New Roman" pitchFamily="18" charset="0"/>
                          <a:sym typeface="Arial" pitchFamily="34" charset="0"/>
                        </a:rPr>
                        <a:t>ser</a:t>
                      </a:r>
                      <a:r>
                        <a:rPr kumimoji="0" lang="en-US" sz="1800" b="1" i="0" u="none" strike="noStrike" cap="none" normalizeH="0" baseline="0" dirty="0" smtClean="0">
                          <a:ln>
                            <a:noFill/>
                          </a:ln>
                          <a:solidFill>
                            <a:srgbClr val="FF0000"/>
                          </a:solidFill>
                          <a:effectLst/>
                          <a:latin typeface="+mn-lt"/>
                          <a:ea typeface="SimSun" pitchFamily="2" charset="-122"/>
                          <a:cs typeface="Times New Roman" pitchFamily="18" charset="0"/>
                          <a:sym typeface="Arial" pitchFamily="34" charset="0"/>
                        </a:rPr>
                        <a:t> </a:t>
                      </a:r>
                      <a:r>
                        <a:rPr kumimoji="0" lang="en-US" sz="1800" b="1" i="0" u="none" strike="noStrike" cap="none" normalizeH="0" baseline="0" dirty="0" err="1" smtClean="0">
                          <a:ln>
                            <a:noFill/>
                          </a:ln>
                          <a:solidFill>
                            <a:srgbClr val="FF0000"/>
                          </a:solidFill>
                          <a:effectLst/>
                          <a:latin typeface="+mn-lt"/>
                          <a:ea typeface="SimSun" pitchFamily="2" charset="-122"/>
                          <a:cs typeface="Times New Roman" pitchFamily="18" charset="0"/>
                          <a:sym typeface="Arial" pitchFamily="34" charset="0"/>
                        </a:rPr>
                        <a:t>feito</a:t>
                      </a:r>
                      <a:endParaRPr kumimoji="0" lang="pt-BR" altLang="en-US" sz="1800" b="0" i="0" u="none" strike="noStrike" cap="none" normalizeH="0" baseline="0" dirty="0" smtClean="0">
                        <a:ln>
                          <a:noFill/>
                        </a:ln>
                        <a:solidFill>
                          <a:srgbClr val="000000"/>
                        </a:solidFill>
                        <a:effectLst/>
                        <a:latin typeface="+mn-lt"/>
                        <a:ea typeface="SimSun" pitchFamily="2" charset="-122"/>
                        <a:cs typeface="Times New Roman" pitchFamily="18" charset="0"/>
                        <a:sym typeface="Times New Roman" pitchFamily="18" charset="0"/>
                      </a:endParaRPr>
                    </a:p>
                  </a:txBody>
                  <a:tcPr marL="68580" marR="6858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8EAF1"/>
                    </a:solidFill>
                  </a:tcPr>
                </a:tc>
                <a:extLst>
                  <a:ext uri="{0D108BD9-81ED-4DB2-BD59-A6C34878D82A}">
                    <a16:rowId xmlns:a16="http://schemas.microsoft.com/office/drawing/2014/main" val="10002"/>
                  </a:ext>
                </a:extLst>
              </a:tr>
              <a:tr h="595382">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pt-BR" altLang="zh-CN" sz="1800" b="0" i="0" u="none" strike="noStrike" cap="none" normalizeH="0" baseline="0" dirty="0" smtClean="0">
                          <a:ln>
                            <a:noFill/>
                          </a:ln>
                          <a:solidFill>
                            <a:srgbClr val="000000"/>
                          </a:solidFill>
                          <a:effectLst/>
                          <a:latin typeface="+mn-lt"/>
                          <a:ea typeface="SimSun" pitchFamily="2" charset="-122"/>
                          <a:cs typeface="Times New Roman" pitchFamily="18" charset="0"/>
                          <a:sym typeface="Times New Roman" pitchFamily="18" charset="0"/>
                        </a:rPr>
                        <a:t>RF #03</a:t>
                      </a:r>
                      <a:endParaRPr kumimoji="0" lang="pt-BR" altLang="zh-CN" sz="1800" b="0" i="0" u="none" strike="noStrike" cap="none" normalizeH="0" baseline="0" dirty="0" smtClean="0">
                        <a:ln>
                          <a:noFill/>
                        </a:ln>
                        <a:solidFill>
                          <a:schemeClr val="tx1"/>
                        </a:solidFill>
                        <a:effectLst/>
                        <a:latin typeface="+mn-lt"/>
                        <a:ea typeface="SimSun" pitchFamily="2" charset="-122"/>
                        <a:sym typeface="Century Schoolbook" pitchFamily="18" charset="0"/>
                      </a:endParaRPr>
                    </a:p>
                  </a:txBody>
                  <a:tcPr marL="68580" marR="6858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1BEDD"/>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smtClean="0">
                          <a:ln>
                            <a:noFill/>
                          </a:ln>
                          <a:solidFill>
                            <a:srgbClr val="000000"/>
                          </a:solidFill>
                          <a:effectLst/>
                          <a:latin typeface="+mn-lt"/>
                          <a:ea typeface="SimSun" pitchFamily="2" charset="-122"/>
                          <a:cs typeface="Times New Roman" pitchFamily="18" charset="0"/>
                          <a:sym typeface="Arial" pitchFamily="34" charset="0"/>
                        </a:rPr>
                        <a:t>Performance</a:t>
                      </a:r>
                      <a:endParaRPr kumimoji="0" lang="pt-BR" altLang="en-US" sz="1800" b="0" i="0" u="none" strike="noStrike" cap="none" normalizeH="0" baseline="0" dirty="0" smtClean="0">
                        <a:ln>
                          <a:noFill/>
                        </a:ln>
                        <a:solidFill>
                          <a:srgbClr val="000000"/>
                        </a:solidFill>
                        <a:effectLst/>
                        <a:latin typeface="+mn-lt"/>
                        <a:ea typeface="SimSun" pitchFamily="2" charset="-122"/>
                        <a:cs typeface="Times New Roman" pitchFamily="18" charset="0"/>
                        <a:sym typeface="Times New Roman" pitchFamily="18" charset="0"/>
                      </a:endParaRPr>
                    </a:p>
                  </a:txBody>
                  <a:tcPr marL="68580" marR="6858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1BEDD"/>
                    </a:solidFill>
                  </a:tcPr>
                </a:tc>
                <a:extLst>
                  <a:ext uri="{0D108BD9-81ED-4DB2-BD59-A6C34878D82A}">
                    <a16:rowId xmlns:a16="http://schemas.microsoft.com/office/drawing/2014/main" val="10003"/>
                  </a:ext>
                </a:extLst>
              </a:tr>
              <a:tr h="593424">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pt-BR" altLang="zh-CN" sz="1800" b="0" i="0" u="none" strike="noStrike" cap="none" normalizeH="0" baseline="0" dirty="0" smtClean="0">
                          <a:ln>
                            <a:noFill/>
                          </a:ln>
                          <a:solidFill>
                            <a:srgbClr val="000000"/>
                          </a:solidFill>
                          <a:effectLst/>
                          <a:latin typeface="+mn-lt"/>
                          <a:ea typeface="SimSun" pitchFamily="2" charset="-122"/>
                          <a:cs typeface="Times New Roman" pitchFamily="18" charset="0"/>
                          <a:sym typeface="Times New Roman" pitchFamily="18" charset="0"/>
                        </a:rPr>
                        <a:t>RF #04</a:t>
                      </a:r>
                      <a:endParaRPr kumimoji="0" lang="pt-BR" altLang="zh-CN" sz="1800" b="0" i="0" u="none" strike="noStrike" cap="none" normalizeH="0" baseline="0" dirty="0" smtClean="0">
                        <a:ln>
                          <a:noFill/>
                        </a:ln>
                        <a:solidFill>
                          <a:schemeClr val="tx1"/>
                        </a:solidFill>
                        <a:effectLst/>
                        <a:latin typeface="+mn-lt"/>
                        <a:ea typeface="SimSun" pitchFamily="2" charset="-122"/>
                        <a:sym typeface="Century Schoolbook" pitchFamily="18" charset="0"/>
                      </a:endParaRPr>
                    </a:p>
                  </a:txBody>
                  <a:tcPr marL="68580" marR="6858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3">
                        <a:lumMod val="95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smtClean="0">
                          <a:ln>
                            <a:noFill/>
                          </a:ln>
                          <a:solidFill>
                            <a:srgbClr val="000000"/>
                          </a:solidFill>
                          <a:effectLst/>
                          <a:latin typeface="+mn-lt"/>
                          <a:ea typeface="SimSun" pitchFamily="2" charset="-122"/>
                          <a:cs typeface="Times New Roman" pitchFamily="18" charset="0"/>
                          <a:sym typeface="Arial" pitchFamily="34" charset="0"/>
                        </a:rPr>
                        <a:t>Performance</a:t>
                      </a:r>
                      <a:endParaRPr kumimoji="0" lang="pt-BR" altLang="en-US" sz="1800" b="0" i="0" u="none" strike="noStrike" cap="none" normalizeH="0" baseline="0" dirty="0" smtClean="0">
                        <a:ln>
                          <a:noFill/>
                        </a:ln>
                        <a:solidFill>
                          <a:srgbClr val="000000"/>
                        </a:solidFill>
                        <a:effectLst/>
                        <a:latin typeface="+mn-lt"/>
                        <a:ea typeface="SimSun" pitchFamily="2" charset="-122"/>
                        <a:cs typeface="Times New Roman" pitchFamily="18" charset="0"/>
                        <a:sym typeface="Times New Roman" pitchFamily="18" charset="0"/>
                      </a:endParaRPr>
                    </a:p>
                  </a:txBody>
                  <a:tcPr marL="68580" marR="6858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3">
                        <a:lumMod val="95000"/>
                      </a:schemeClr>
                    </a:solidFill>
                  </a:tcPr>
                </a:tc>
                <a:extLst>
                  <a:ext uri="{0D108BD9-81ED-4DB2-BD59-A6C34878D82A}">
                    <a16:rowId xmlns:a16="http://schemas.microsoft.com/office/drawing/2014/main" val="10004"/>
                  </a:ext>
                </a:extLst>
              </a:tr>
              <a:tr h="595382">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pt-BR" altLang="zh-CN" sz="1800" b="0" i="0" u="none" strike="noStrike" cap="none" normalizeH="0" baseline="0" smtClean="0">
                          <a:ln>
                            <a:noFill/>
                          </a:ln>
                          <a:solidFill>
                            <a:srgbClr val="000000"/>
                          </a:solidFill>
                          <a:effectLst/>
                          <a:latin typeface="+mn-lt"/>
                          <a:ea typeface="SimSun" pitchFamily="2" charset="-122"/>
                          <a:cs typeface="Times New Roman" pitchFamily="18" charset="0"/>
                          <a:sym typeface="Times New Roman" pitchFamily="18" charset="0"/>
                        </a:rPr>
                        <a:t>RF #05</a:t>
                      </a:r>
                      <a:endParaRPr kumimoji="0" lang="pt-BR" altLang="zh-CN" sz="1800" b="0" i="0" u="none" strike="noStrike" cap="none" normalizeH="0" baseline="0" smtClean="0">
                        <a:ln>
                          <a:noFill/>
                        </a:ln>
                        <a:solidFill>
                          <a:schemeClr val="tx1"/>
                        </a:solidFill>
                        <a:effectLst/>
                        <a:latin typeface="+mn-lt"/>
                        <a:ea typeface="SimSun" pitchFamily="2" charset="-122"/>
                        <a:sym typeface="Century Schoolbook" pitchFamily="18" charset="0"/>
                      </a:endParaRPr>
                    </a:p>
                  </a:txBody>
                  <a:tcPr marL="68580" marR="6858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1BEDD"/>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err="1" smtClean="0">
                          <a:ln>
                            <a:noFill/>
                          </a:ln>
                          <a:solidFill>
                            <a:srgbClr val="FF0000"/>
                          </a:solidFill>
                          <a:effectLst/>
                          <a:latin typeface="+mn-lt"/>
                          <a:ea typeface="SimSun" pitchFamily="2" charset="-122"/>
                          <a:cs typeface="Times New Roman" pitchFamily="18" charset="0"/>
                          <a:sym typeface="Arial" pitchFamily="34" charset="0"/>
                        </a:rPr>
                        <a:t>Deve</a:t>
                      </a:r>
                      <a:r>
                        <a:rPr kumimoji="0" lang="en-US" sz="1800" b="1" i="0" u="none" strike="noStrike" cap="none" normalizeH="0" baseline="0" dirty="0" smtClean="0">
                          <a:ln>
                            <a:noFill/>
                          </a:ln>
                          <a:solidFill>
                            <a:srgbClr val="FF0000"/>
                          </a:solidFill>
                          <a:effectLst/>
                          <a:latin typeface="+mn-lt"/>
                          <a:ea typeface="SimSun" pitchFamily="2" charset="-122"/>
                          <a:cs typeface="Times New Roman" pitchFamily="18" charset="0"/>
                          <a:sym typeface="Arial" pitchFamily="34" charset="0"/>
                        </a:rPr>
                        <a:t> </a:t>
                      </a:r>
                      <a:r>
                        <a:rPr kumimoji="0" lang="en-US" sz="1800" b="1" i="0" u="none" strike="noStrike" cap="none" normalizeH="0" baseline="0" dirty="0" err="1" smtClean="0">
                          <a:ln>
                            <a:noFill/>
                          </a:ln>
                          <a:solidFill>
                            <a:srgbClr val="FF0000"/>
                          </a:solidFill>
                          <a:effectLst/>
                          <a:latin typeface="+mn-lt"/>
                          <a:ea typeface="SimSun" pitchFamily="2" charset="-122"/>
                          <a:cs typeface="Times New Roman" pitchFamily="18" charset="0"/>
                          <a:sym typeface="Arial" pitchFamily="34" charset="0"/>
                        </a:rPr>
                        <a:t>ser</a:t>
                      </a:r>
                      <a:r>
                        <a:rPr kumimoji="0" lang="en-US" sz="1800" b="1" i="0" u="none" strike="noStrike" cap="none" normalizeH="0" baseline="0" dirty="0" smtClean="0">
                          <a:ln>
                            <a:noFill/>
                          </a:ln>
                          <a:solidFill>
                            <a:srgbClr val="FF0000"/>
                          </a:solidFill>
                          <a:effectLst/>
                          <a:latin typeface="+mn-lt"/>
                          <a:ea typeface="SimSun" pitchFamily="2" charset="-122"/>
                          <a:cs typeface="Times New Roman" pitchFamily="18" charset="0"/>
                          <a:sym typeface="Arial" pitchFamily="34" charset="0"/>
                        </a:rPr>
                        <a:t> </a:t>
                      </a:r>
                      <a:r>
                        <a:rPr kumimoji="0" lang="en-US" sz="1800" b="1" i="0" u="none" strike="noStrike" cap="none" normalizeH="0" baseline="0" dirty="0" err="1" smtClean="0">
                          <a:ln>
                            <a:noFill/>
                          </a:ln>
                          <a:solidFill>
                            <a:srgbClr val="FF0000"/>
                          </a:solidFill>
                          <a:effectLst/>
                          <a:latin typeface="+mn-lt"/>
                          <a:ea typeface="SimSun" pitchFamily="2" charset="-122"/>
                          <a:cs typeface="Times New Roman" pitchFamily="18" charset="0"/>
                          <a:sym typeface="Arial" pitchFamily="34" charset="0"/>
                        </a:rPr>
                        <a:t>feito</a:t>
                      </a:r>
                      <a:endParaRPr kumimoji="0" lang="pt-BR" altLang="en-US" sz="1800" b="0" i="0" u="none" strike="noStrike" cap="none" normalizeH="0" baseline="0" dirty="0" smtClean="0">
                        <a:ln>
                          <a:noFill/>
                        </a:ln>
                        <a:solidFill>
                          <a:srgbClr val="000000"/>
                        </a:solidFill>
                        <a:effectLst/>
                        <a:latin typeface="+mn-lt"/>
                        <a:ea typeface="SimSun" pitchFamily="2" charset="-122"/>
                        <a:cs typeface="Times New Roman" pitchFamily="18" charset="0"/>
                        <a:sym typeface="Times New Roman" pitchFamily="18" charset="0"/>
                      </a:endParaRPr>
                    </a:p>
                  </a:txBody>
                  <a:tcPr marL="68580" marR="6858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1BEDD"/>
                    </a:solidFill>
                  </a:tcPr>
                </a:tc>
                <a:extLst>
                  <a:ext uri="{0D108BD9-81ED-4DB2-BD59-A6C34878D82A}">
                    <a16:rowId xmlns:a16="http://schemas.microsoft.com/office/drawing/2014/main" val="10005"/>
                  </a:ext>
                </a:extLst>
              </a:tr>
              <a:tr h="595382">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pt-BR" altLang="zh-CN" sz="1800" b="0" i="0" u="none" strike="noStrike" cap="none" normalizeH="0" baseline="0" dirty="0" smtClean="0">
                          <a:ln>
                            <a:noFill/>
                          </a:ln>
                          <a:solidFill>
                            <a:srgbClr val="000000"/>
                          </a:solidFill>
                          <a:effectLst/>
                          <a:latin typeface="+mn-lt"/>
                          <a:ea typeface="SimSun" pitchFamily="2" charset="-122"/>
                          <a:cs typeface="Times New Roman" pitchFamily="18" charset="0"/>
                          <a:sym typeface="Times New Roman" pitchFamily="18" charset="0"/>
                        </a:rPr>
                        <a:t>RF #06</a:t>
                      </a:r>
                      <a:endParaRPr kumimoji="0" lang="pt-BR" altLang="zh-CN" sz="1800" b="0" i="0" u="none" strike="noStrike" cap="none" normalizeH="0" baseline="0" dirty="0" smtClean="0">
                        <a:ln>
                          <a:noFill/>
                        </a:ln>
                        <a:solidFill>
                          <a:schemeClr val="tx1"/>
                        </a:solidFill>
                        <a:effectLst/>
                        <a:latin typeface="+mn-lt"/>
                        <a:ea typeface="SimSun" pitchFamily="2" charset="-122"/>
                        <a:sym typeface="Century Schoolbook" pitchFamily="18" charset="0"/>
                      </a:endParaRPr>
                    </a:p>
                  </a:txBody>
                  <a:tcPr marL="68580" marR="6858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3">
                        <a:lumMod val="95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err="1" smtClean="0">
                          <a:ln>
                            <a:noFill/>
                          </a:ln>
                          <a:solidFill>
                            <a:srgbClr val="FF0000"/>
                          </a:solidFill>
                          <a:effectLst/>
                          <a:latin typeface="+mn-lt"/>
                          <a:ea typeface="SimSun" pitchFamily="2" charset="-122"/>
                          <a:cs typeface="Times New Roman" pitchFamily="18" charset="0"/>
                          <a:sym typeface="Arial" pitchFamily="34" charset="0"/>
                        </a:rPr>
                        <a:t>Deve</a:t>
                      </a:r>
                      <a:r>
                        <a:rPr kumimoji="0" lang="en-US" sz="1800" b="1" i="0" u="none" strike="noStrike" cap="none" normalizeH="0" baseline="0" dirty="0" smtClean="0">
                          <a:ln>
                            <a:noFill/>
                          </a:ln>
                          <a:solidFill>
                            <a:srgbClr val="FF0000"/>
                          </a:solidFill>
                          <a:effectLst/>
                          <a:latin typeface="+mn-lt"/>
                          <a:ea typeface="SimSun" pitchFamily="2" charset="-122"/>
                          <a:cs typeface="Times New Roman" pitchFamily="18" charset="0"/>
                          <a:sym typeface="Arial" pitchFamily="34" charset="0"/>
                        </a:rPr>
                        <a:t> </a:t>
                      </a:r>
                      <a:r>
                        <a:rPr kumimoji="0" lang="en-US" sz="1800" b="1" i="0" u="none" strike="noStrike" cap="none" normalizeH="0" baseline="0" dirty="0" err="1" smtClean="0">
                          <a:ln>
                            <a:noFill/>
                          </a:ln>
                          <a:solidFill>
                            <a:srgbClr val="FF0000"/>
                          </a:solidFill>
                          <a:effectLst/>
                          <a:latin typeface="+mn-lt"/>
                          <a:ea typeface="SimSun" pitchFamily="2" charset="-122"/>
                          <a:cs typeface="Times New Roman" pitchFamily="18" charset="0"/>
                          <a:sym typeface="Arial" pitchFamily="34" charset="0"/>
                        </a:rPr>
                        <a:t>ser</a:t>
                      </a:r>
                      <a:r>
                        <a:rPr kumimoji="0" lang="en-US" sz="1800" b="1" i="0" u="none" strike="noStrike" cap="none" normalizeH="0" baseline="0" dirty="0" smtClean="0">
                          <a:ln>
                            <a:noFill/>
                          </a:ln>
                          <a:solidFill>
                            <a:srgbClr val="FF0000"/>
                          </a:solidFill>
                          <a:effectLst/>
                          <a:latin typeface="+mn-lt"/>
                          <a:ea typeface="SimSun" pitchFamily="2" charset="-122"/>
                          <a:cs typeface="Times New Roman" pitchFamily="18" charset="0"/>
                          <a:sym typeface="Arial" pitchFamily="34" charset="0"/>
                        </a:rPr>
                        <a:t> </a:t>
                      </a:r>
                      <a:r>
                        <a:rPr kumimoji="0" lang="en-US" sz="1800" b="1" i="0" u="none" strike="noStrike" cap="none" normalizeH="0" baseline="0" dirty="0" err="1" smtClean="0">
                          <a:ln>
                            <a:noFill/>
                          </a:ln>
                          <a:solidFill>
                            <a:srgbClr val="FF0000"/>
                          </a:solidFill>
                          <a:effectLst/>
                          <a:latin typeface="+mn-lt"/>
                          <a:ea typeface="SimSun" pitchFamily="2" charset="-122"/>
                          <a:cs typeface="Times New Roman" pitchFamily="18" charset="0"/>
                          <a:sym typeface="Arial" pitchFamily="34" charset="0"/>
                        </a:rPr>
                        <a:t>feito</a:t>
                      </a:r>
                      <a:endParaRPr kumimoji="0" lang="pt-BR" altLang="en-US" sz="1800" b="0" i="0" u="none" strike="noStrike" cap="none" normalizeH="0" baseline="0" dirty="0" smtClean="0">
                        <a:ln>
                          <a:noFill/>
                        </a:ln>
                        <a:solidFill>
                          <a:srgbClr val="000000"/>
                        </a:solidFill>
                        <a:effectLst/>
                        <a:latin typeface="+mn-lt"/>
                        <a:ea typeface="SimSun" pitchFamily="2" charset="-122"/>
                        <a:cs typeface="Times New Roman" pitchFamily="18" charset="0"/>
                        <a:sym typeface="Times New Roman" pitchFamily="18" charset="0"/>
                      </a:endParaRPr>
                    </a:p>
                  </a:txBody>
                  <a:tcPr marL="68580" marR="6858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3">
                        <a:lumMod val="95000"/>
                      </a:schemeClr>
                    </a:solidFill>
                  </a:tcPr>
                </a:tc>
                <a:extLst>
                  <a:ext uri="{0D108BD9-81ED-4DB2-BD59-A6C34878D82A}">
                    <a16:rowId xmlns:a16="http://schemas.microsoft.com/office/drawing/2014/main" val="10006"/>
                  </a:ext>
                </a:extLst>
              </a:tr>
              <a:tr h="593424">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pt-BR" altLang="zh-CN" sz="1800" b="0" i="0" u="none" strike="noStrike" cap="none" normalizeH="0" baseline="0" smtClean="0">
                          <a:ln>
                            <a:noFill/>
                          </a:ln>
                          <a:solidFill>
                            <a:srgbClr val="000000"/>
                          </a:solidFill>
                          <a:effectLst/>
                          <a:latin typeface="+mn-lt"/>
                          <a:ea typeface="SimSun" pitchFamily="2" charset="-122"/>
                          <a:cs typeface="Times New Roman" pitchFamily="18" charset="0"/>
                          <a:sym typeface="Times New Roman" pitchFamily="18" charset="0"/>
                        </a:rPr>
                        <a:t>RF #07</a:t>
                      </a:r>
                      <a:endParaRPr kumimoji="0" lang="pt-BR" altLang="zh-CN" sz="1800" b="0" i="0" u="none" strike="noStrike" cap="none" normalizeH="0" baseline="0" smtClean="0">
                        <a:ln>
                          <a:noFill/>
                        </a:ln>
                        <a:solidFill>
                          <a:schemeClr val="tx1"/>
                        </a:solidFill>
                        <a:effectLst/>
                        <a:latin typeface="+mn-lt"/>
                        <a:ea typeface="SimSun" pitchFamily="2" charset="-122"/>
                        <a:sym typeface="Century Schoolbook" pitchFamily="18" charset="0"/>
                      </a:endParaRPr>
                    </a:p>
                  </a:txBody>
                  <a:tcPr marL="68580" marR="6858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1BEDD"/>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err="1" smtClean="0">
                          <a:ln>
                            <a:noFill/>
                          </a:ln>
                          <a:solidFill>
                            <a:srgbClr val="FF0000"/>
                          </a:solidFill>
                          <a:effectLst/>
                          <a:latin typeface="+mn-lt"/>
                          <a:ea typeface="SimSun" pitchFamily="2" charset="-122"/>
                          <a:cs typeface="Times New Roman" pitchFamily="18" charset="0"/>
                          <a:sym typeface="Arial" pitchFamily="34" charset="0"/>
                        </a:rPr>
                        <a:t>Deve</a:t>
                      </a:r>
                      <a:r>
                        <a:rPr kumimoji="0" lang="en-US" sz="1800" b="1" i="0" u="none" strike="noStrike" cap="none" normalizeH="0" baseline="0" dirty="0" smtClean="0">
                          <a:ln>
                            <a:noFill/>
                          </a:ln>
                          <a:solidFill>
                            <a:srgbClr val="FF0000"/>
                          </a:solidFill>
                          <a:effectLst/>
                          <a:latin typeface="+mn-lt"/>
                          <a:ea typeface="SimSun" pitchFamily="2" charset="-122"/>
                          <a:cs typeface="Times New Roman" pitchFamily="18" charset="0"/>
                          <a:sym typeface="Arial" pitchFamily="34" charset="0"/>
                        </a:rPr>
                        <a:t> </a:t>
                      </a:r>
                      <a:r>
                        <a:rPr kumimoji="0" lang="en-US" sz="1800" b="1" i="0" u="none" strike="noStrike" cap="none" normalizeH="0" baseline="0" dirty="0" err="1" smtClean="0">
                          <a:ln>
                            <a:noFill/>
                          </a:ln>
                          <a:solidFill>
                            <a:srgbClr val="FF0000"/>
                          </a:solidFill>
                          <a:effectLst/>
                          <a:latin typeface="+mn-lt"/>
                          <a:ea typeface="SimSun" pitchFamily="2" charset="-122"/>
                          <a:cs typeface="Times New Roman" pitchFamily="18" charset="0"/>
                          <a:sym typeface="Arial" pitchFamily="34" charset="0"/>
                        </a:rPr>
                        <a:t>ser</a:t>
                      </a:r>
                      <a:r>
                        <a:rPr kumimoji="0" lang="en-US" sz="1800" b="1" i="0" u="none" strike="noStrike" cap="none" normalizeH="0" baseline="0" dirty="0" smtClean="0">
                          <a:ln>
                            <a:noFill/>
                          </a:ln>
                          <a:solidFill>
                            <a:srgbClr val="FF0000"/>
                          </a:solidFill>
                          <a:effectLst/>
                          <a:latin typeface="+mn-lt"/>
                          <a:ea typeface="SimSun" pitchFamily="2" charset="-122"/>
                          <a:cs typeface="Times New Roman" pitchFamily="18" charset="0"/>
                          <a:sym typeface="Arial" pitchFamily="34" charset="0"/>
                        </a:rPr>
                        <a:t> </a:t>
                      </a:r>
                      <a:r>
                        <a:rPr kumimoji="0" lang="en-US" sz="1800" b="1" i="0" u="none" strike="noStrike" cap="none" normalizeH="0" baseline="0" dirty="0" err="1" smtClean="0">
                          <a:ln>
                            <a:noFill/>
                          </a:ln>
                          <a:solidFill>
                            <a:srgbClr val="FF0000"/>
                          </a:solidFill>
                          <a:effectLst/>
                          <a:latin typeface="+mn-lt"/>
                          <a:ea typeface="SimSun" pitchFamily="2" charset="-122"/>
                          <a:cs typeface="Times New Roman" pitchFamily="18" charset="0"/>
                          <a:sym typeface="Arial" pitchFamily="34" charset="0"/>
                        </a:rPr>
                        <a:t>feito</a:t>
                      </a:r>
                      <a:endParaRPr kumimoji="0" lang="pt-BR" altLang="en-US" sz="1800" b="0" i="0" u="none" strike="noStrike" cap="none" normalizeH="0" baseline="0" dirty="0" smtClean="0">
                        <a:ln>
                          <a:noFill/>
                        </a:ln>
                        <a:solidFill>
                          <a:srgbClr val="000000"/>
                        </a:solidFill>
                        <a:effectLst/>
                        <a:latin typeface="+mn-lt"/>
                        <a:ea typeface="SimSun" pitchFamily="2" charset="-122"/>
                        <a:cs typeface="Times New Roman" pitchFamily="18" charset="0"/>
                        <a:sym typeface="Times New Roman" pitchFamily="18" charset="0"/>
                      </a:endParaRPr>
                    </a:p>
                  </a:txBody>
                  <a:tcPr marL="68580" marR="6858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1BEDD"/>
                    </a:solid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310177601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33795"/>
                                        </p:tgtEl>
                                        <p:attrNameLst>
                                          <p:attrName>r</p:attrName>
                                        </p:attrNameLst>
                                      </p:cBhvr>
                                    </p:animRot>
                                    <p:animRot by="-240000">
                                      <p:cBhvr>
                                        <p:cTn id="7" dur="200" fill="hold">
                                          <p:stCondLst>
                                            <p:cond delay="200"/>
                                          </p:stCondLst>
                                        </p:cTn>
                                        <p:tgtEl>
                                          <p:spTgt spid="33795"/>
                                        </p:tgtEl>
                                        <p:attrNameLst>
                                          <p:attrName>r</p:attrName>
                                        </p:attrNameLst>
                                      </p:cBhvr>
                                    </p:animRot>
                                    <p:animRot by="240000">
                                      <p:cBhvr>
                                        <p:cTn id="8" dur="200" fill="hold">
                                          <p:stCondLst>
                                            <p:cond delay="400"/>
                                          </p:stCondLst>
                                        </p:cTn>
                                        <p:tgtEl>
                                          <p:spTgt spid="33795"/>
                                        </p:tgtEl>
                                        <p:attrNameLst>
                                          <p:attrName>r</p:attrName>
                                        </p:attrNameLst>
                                      </p:cBhvr>
                                    </p:animRot>
                                    <p:animRot by="-240000">
                                      <p:cBhvr>
                                        <p:cTn id="9" dur="200" fill="hold">
                                          <p:stCondLst>
                                            <p:cond delay="600"/>
                                          </p:stCondLst>
                                        </p:cTn>
                                        <p:tgtEl>
                                          <p:spTgt spid="33795"/>
                                        </p:tgtEl>
                                        <p:attrNameLst>
                                          <p:attrName>r</p:attrName>
                                        </p:attrNameLst>
                                      </p:cBhvr>
                                    </p:animRot>
                                    <p:animRot by="120000">
                                      <p:cBhvr>
                                        <p:cTn id="10" dur="200" fill="hold">
                                          <p:stCondLst>
                                            <p:cond delay="800"/>
                                          </p:stCondLst>
                                        </p:cTn>
                                        <p:tgtEl>
                                          <p:spTgt spid="3379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ítulo 1"/>
          <p:cNvSpPr>
            <a:spLocks noGrp="1" noChangeArrowheads="1"/>
          </p:cNvSpPr>
          <p:nvPr>
            <p:ph type="title" idx="4294967295"/>
          </p:nvPr>
        </p:nvSpPr>
        <p:spPr>
          <a:xfrm>
            <a:off x="1262063" y="365125"/>
            <a:ext cx="9691687" cy="646113"/>
          </a:xfrm>
        </p:spPr>
        <p:txBody>
          <a:bodyPr>
            <a:normAutofit fontScale="90000"/>
          </a:bodyPr>
          <a:lstStyle/>
          <a:p>
            <a:pPr eaLnBrk="1" hangingPunct="1"/>
            <a:r>
              <a:rPr lang="en-US" altLang="zh-CN" smtClean="0"/>
              <a:t>Diagrama de Casos de Uso</a:t>
            </a:r>
            <a:endParaRPr lang="pt-BR" altLang="zh-CN" smtClean="0"/>
          </a:p>
        </p:txBody>
      </p:sp>
      <p:pic>
        <p:nvPicPr>
          <p:cNvPr id="38915" name="Espaço Reservado para Conteúdo 5" descr="Diagrama de Casos de Uso Mod3.png"/>
          <p:cNvPicPr>
            <a:picLocks noGrp="1" noChangeAspect="1"/>
          </p:cNvPicPr>
          <p:nvPr>
            <p:ph idx="4294967295"/>
          </p:nvPr>
        </p:nvPicPr>
        <p:blipFill>
          <a:blip r:embed="rId2">
            <a:extLst>
              <a:ext uri="{28A0092B-C50C-407E-A947-70E740481C1C}">
                <a14:useLocalDpi xmlns:a14="http://schemas.microsoft.com/office/drawing/2010/main" val="0"/>
              </a:ext>
            </a:extLst>
          </a:blip>
          <a:srcRect/>
          <a:stretch>
            <a:fillRect/>
          </a:stretch>
        </p:blipFill>
        <p:spPr>
          <a:xfrm>
            <a:off x="1262063" y="1011238"/>
            <a:ext cx="8801100" cy="5643562"/>
          </a:xfrm>
        </p:spPr>
      </p:pic>
      <p:pic>
        <p:nvPicPr>
          <p:cNvPr id="38916" name="Imagem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47450" y="69850"/>
            <a:ext cx="800100"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35775134"/>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ítulo 1"/>
          <p:cNvSpPr>
            <a:spLocks noGrp="1" noChangeArrowheads="1"/>
          </p:cNvSpPr>
          <p:nvPr>
            <p:ph type="title" idx="4294967295"/>
          </p:nvPr>
        </p:nvSpPr>
        <p:spPr>
          <a:xfrm>
            <a:off x="663575" y="149225"/>
            <a:ext cx="9693275" cy="1000125"/>
          </a:xfrm>
        </p:spPr>
        <p:txBody>
          <a:bodyPr/>
          <a:lstStyle/>
          <a:p>
            <a:pPr eaLnBrk="1" hangingPunct="1"/>
            <a:r>
              <a:rPr lang="pt-BR" altLang="zh-CN" smtClean="0"/>
              <a:t>Documentação do Caso de Uso 1 </a:t>
            </a:r>
          </a:p>
        </p:txBody>
      </p:sp>
      <p:graphicFrame>
        <p:nvGraphicFramePr>
          <p:cNvPr id="28675" name="Marcador de Posição de Conteúdo 3"/>
          <p:cNvGraphicFramePr>
            <a:graphicFrameLocks noGrp="1"/>
          </p:cNvGraphicFramePr>
          <p:nvPr/>
        </p:nvGraphicFramePr>
        <p:xfrm>
          <a:off x="663575" y="1393825"/>
          <a:ext cx="8456614" cy="4846639"/>
        </p:xfrm>
        <a:graphic>
          <a:graphicData uri="http://schemas.openxmlformats.org/drawingml/2006/table">
            <a:tbl>
              <a:tblPr/>
              <a:tblGrid>
                <a:gridCol w="4228307">
                  <a:extLst>
                    <a:ext uri="{9D8B030D-6E8A-4147-A177-3AD203B41FA5}">
                      <a16:colId xmlns:a16="http://schemas.microsoft.com/office/drawing/2014/main" val="20001"/>
                    </a:ext>
                  </a:extLst>
                </a:gridCol>
                <a:gridCol w="4228307">
                  <a:extLst>
                    <a:ext uri="{9D8B030D-6E8A-4147-A177-3AD203B41FA5}">
                      <a16:colId xmlns:a16="http://schemas.microsoft.com/office/drawing/2014/main" val="4028602809"/>
                    </a:ext>
                  </a:extLst>
                </a:gridCol>
              </a:tblGrid>
              <a:tr h="365830">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lang="pt-BR" sz="1800" b="1" kern="1200" dirty="0" smtClean="0">
                          <a:solidFill>
                            <a:schemeClr val="bg1"/>
                          </a:solidFill>
                          <a:effectLst/>
                          <a:latin typeface="+mn-lt"/>
                          <a:ea typeface="+mn-ea"/>
                          <a:cs typeface="+mn-cs"/>
                        </a:rPr>
                        <a:t>Nome do Caso de Uso: Gerenciar Sensores das PCDs</a:t>
                      </a:r>
                      <a:endParaRPr kumimoji="0" lang="pt-BR" altLang="zh-CN" sz="1600" b="1" i="0" u="none" strike="noStrike" cap="none" normalizeH="0" baseline="0" dirty="0" smtClean="0">
                        <a:ln>
                          <a:noFill/>
                        </a:ln>
                        <a:solidFill>
                          <a:schemeClr val="bg1"/>
                        </a:solidFill>
                        <a:effectLst/>
                        <a:latin typeface="Century Schoolbook" pitchFamily="18" charset="0"/>
                        <a:ea typeface="SimSun" pitchFamily="2" charset="-122"/>
                        <a:sym typeface="Century Schoolbook" pitchFamily="18" charset="0"/>
                      </a:endParaRPr>
                    </a:p>
                  </a:txBody>
                  <a:tcPr marT="45724" marB="45724" horzOverflow="overflow">
                    <a:lnL w="12700" cap="flat" cmpd="sng" algn="ctr">
                      <a:solidFill>
                        <a:schemeClr val="tx1"/>
                      </a:solidFill>
                      <a:prstDash val="solid"/>
                      <a:bevel/>
                      <a:headEnd type="none" w="med" len="med"/>
                      <a:tailEnd type="none" w="med" len="med"/>
                    </a:lnL>
                    <a:lnR w="12700" cap="flat" cmpd="sng" algn="ctr">
                      <a:solidFill>
                        <a:schemeClr val="tx1"/>
                      </a:solidFill>
                      <a:prstDash val="solid"/>
                      <a:bevel/>
                      <a:headEnd type="none" w="med" len="med"/>
                      <a:tailEnd type="none" w="med" len="med"/>
                    </a:lnR>
                    <a:lnT w="12700" cap="flat" cmpd="sng" algn="ctr">
                      <a:solidFill>
                        <a:schemeClr val="tx1"/>
                      </a:solidFill>
                      <a:prstDash val="solid"/>
                      <a:bevel/>
                      <a:headEnd type="none" w="med" len="med"/>
                      <a:tailEnd type="none" w="med" len="med"/>
                    </a:lnT>
                    <a:lnB w="12700" cap="flat" cmpd="sng" algn="ctr">
                      <a:solidFill>
                        <a:schemeClr val="tx1"/>
                      </a:solidFill>
                      <a:prstDash val="solid"/>
                      <a:bevel/>
                      <a:headEnd type="none" w="med" len="med"/>
                      <a:tailEnd type="none" w="med" len="med"/>
                    </a:lnB>
                    <a:lnTlToBr>
                      <a:noFill/>
                    </a:lnTlToBr>
                    <a:lnBlToTr>
                      <a:noFill/>
                    </a:lnBlToTr>
                    <a:solidFill>
                      <a:srgbClr val="202448"/>
                    </a:solidFill>
                  </a:tcPr>
                </a:tc>
                <a:tc hMerge="1">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pt-BR" altLang="zh-CN" sz="1600" b="1" i="0" u="none" strike="noStrike" cap="none" normalizeH="0" baseline="0" dirty="0" smtClean="0">
                        <a:ln>
                          <a:noFill/>
                        </a:ln>
                        <a:solidFill>
                          <a:srgbClr val="FFFFFF"/>
                        </a:solidFill>
                        <a:effectLst/>
                        <a:latin typeface="Century Schoolbook" pitchFamily="18" charset="0"/>
                        <a:ea typeface="SimSun" pitchFamily="2" charset="-122"/>
                        <a:sym typeface="Century Schoolbook" pitchFamily="18" charset="0"/>
                      </a:endParaRPr>
                    </a:p>
                  </a:txBody>
                  <a:tcPr horzOverflow="overflow">
                    <a:lnL w="12700" cap="flat" cmpd="sng" algn="ctr">
                      <a:solidFill>
                        <a:schemeClr val="tx1"/>
                      </a:solidFill>
                      <a:prstDash val="solid"/>
                      <a:bevel/>
                      <a:headEnd type="none" w="med" len="med"/>
                      <a:tailEnd type="none" w="med" len="med"/>
                    </a:lnL>
                    <a:lnR w="12700" cap="flat" cmpd="sng" algn="ctr">
                      <a:solidFill>
                        <a:schemeClr val="tx1"/>
                      </a:solidFill>
                      <a:prstDash val="solid"/>
                      <a:bevel/>
                      <a:headEnd type="none" w="med" len="med"/>
                      <a:tailEnd type="none" w="med" len="med"/>
                    </a:lnR>
                    <a:lnT w="12700" cap="flat" cmpd="sng" algn="ctr">
                      <a:solidFill>
                        <a:schemeClr val="tx1"/>
                      </a:solidFill>
                      <a:prstDash val="solid"/>
                      <a:bevel/>
                      <a:headEnd type="none" w="med" len="med"/>
                      <a:tailEnd type="none" w="med" len="med"/>
                    </a:lnT>
                    <a:lnB w="12700" cap="flat" cmpd="sng" algn="ctr">
                      <a:solidFill>
                        <a:schemeClr val="tx1"/>
                      </a:solidFill>
                      <a:prstDash val="solid"/>
                      <a:bevel/>
                      <a:headEnd type="none" w="med" len="med"/>
                      <a:tailEnd type="none" w="med" len="med"/>
                    </a:lnB>
                    <a:lnTlToBr>
                      <a:noFill/>
                    </a:lnTlToBr>
                    <a:lnBlToTr>
                      <a:noFill/>
                    </a:lnBlToTr>
                    <a:solidFill>
                      <a:srgbClr val="1D2843"/>
                    </a:solidFill>
                  </a:tcPr>
                </a:tc>
                <a:extLst>
                  <a:ext uri="{0D108BD9-81ED-4DB2-BD59-A6C34878D82A}">
                    <a16:rowId xmlns:a16="http://schemas.microsoft.com/office/drawing/2014/main" val="10000"/>
                  </a:ext>
                </a:extLst>
              </a:tr>
              <a:tr h="914593">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lang="pt-BR" sz="1800" b="1" kern="1200" dirty="0" smtClean="0">
                          <a:solidFill>
                            <a:schemeClr val="tx1"/>
                          </a:solidFill>
                          <a:effectLst/>
                          <a:latin typeface="+mn-lt"/>
                          <a:ea typeface="+mn-ea"/>
                          <a:cs typeface="+mn-cs"/>
                        </a:rPr>
                        <a:t>Breve Descrição: </a:t>
                      </a:r>
                      <a:endParaRPr kumimoji="0" lang="pt-BR" altLang="zh-CN" sz="1600" b="1" i="0" u="none" strike="noStrike" cap="none" normalizeH="0" baseline="0" dirty="0" smtClean="0">
                        <a:ln>
                          <a:noFill/>
                        </a:ln>
                        <a:solidFill>
                          <a:srgbClr val="FFFFFF"/>
                        </a:solidFill>
                        <a:effectLst/>
                        <a:latin typeface="Century Schoolbook" pitchFamily="18" charset="0"/>
                        <a:ea typeface="SimSun" pitchFamily="2" charset="-122"/>
                        <a:sym typeface="Century Schoolbook" pitchFamily="18" charset="0"/>
                      </a:endParaRPr>
                    </a:p>
                  </a:txBody>
                  <a:tcPr marT="45724" marB="45724" horzOverflow="overflow">
                    <a:lnL w="12700" cap="flat" cmpd="sng" algn="ctr">
                      <a:solidFill>
                        <a:schemeClr val="tx1"/>
                      </a:solidFill>
                      <a:prstDash val="solid"/>
                      <a:bevel/>
                      <a:headEnd type="none" w="med" len="med"/>
                      <a:tailEnd type="none" w="med" len="med"/>
                    </a:lnL>
                    <a:lnR w="12700" cap="flat" cmpd="sng" algn="ctr">
                      <a:solidFill>
                        <a:schemeClr val="tx1"/>
                      </a:solidFill>
                      <a:prstDash val="solid"/>
                      <a:bevel/>
                      <a:headEnd type="none" w="med" len="med"/>
                      <a:tailEnd type="none" w="med" len="med"/>
                    </a:lnR>
                    <a:lnT w="12700" cap="flat" cmpd="sng" algn="ctr">
                      <a:solidFill>
                        <a:schemeClr val="tx1"/>
                      </a:solidFill>
                      <a:prstDash val="solid"/>
                      <a:bevel/>
                      <a:headEnd type="none" w="med" len="med"/>
                      <a:tailEnd type="none" w="med" len="med"/>
                    </a:lnT>
                    <a:lnB w="12700" cap="flat" cmpd="sng" algn="ctr">
                      <a:solidFill>
                        <a:schemeClr val="tx1"/>
                      </a:solidFill>
                      <a:prstDash val="solid"/>
                      <a:bevel/>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lang="pt-BR" sz="1800" kern="1200" dirty="0" smtClean="0">
                          <a:solidFill>
                            <a:schemeClr val="tx1"/>
                          </a:solidFill>
                          <a:effectLst/>
                          <a:latin typeface="+mn-lt"/>
                          <a:ea typeface="+mn-ea"/>
                          <a:cs typeface="+mn-cs"/>
                        </a:rPr>
                        <a:t>Este Caso de Uso deve ocorrer sempre que o adiministrador querer gerenciar um sensor de uma PC.</a:t>
                      </a:r>
                      <a:endParaRPr kumimoji="0" lang="pt-BR" altLang="zh-CN" sz="1600" b="1" i="0" u="none" strike="noStrike" cap="none" normalizeH="0" baseline="0" dirty="0" smtClean="0">
                        <a:ln>
                          <a:noFill/>
                        </a:ln>
                        <a:solidFill>
                          <a:srgbClr val="FFFFFF"/>
                        </a:solidFill>
                        <a:effectLst/>
                        <a:latin typeface="Century Schoolbook" pitchFamily="18" charset="0"/>
                        <a:ea typeface="SimSun" pitchFamily="2" charset="-122"/>
                        <a:sym typeface="Century Schoolbook" pitchFamily="18" charset="0"/>
                      </a:endParaRPr>
                    </a:p>
                  </a:txBody>
                  <a:tcPr marT="45724" marB="45724" horzOverflow="overflow">
                    <a:lnL w="12700" cap="flat" cmpd="sng" algn="ctr">
                      <a:solidFill>
                        <a:schemeClr val="tx1"/>
                      </a:solidFill>
                      <a:prstDash val="solid"/>
                      <a:bevel/>
                      <a:headEnd type="none" w="med" len="med"/>
                      <a:tailEnd type="none" w="med" len="med"/>
                    </a:lnL>
                    <a:lnR w="12700" cap="flat" cmpd="sng" algn="ctr">
                      <a:solidFill>
                        <a:schemeClr val="tx1"/>
                      </a:solidFill>
                      <a:prstDash val="solid"/>
                      <a:bevel/>
                      <a:headEnd type="none" w="med" len="med"/>
                      <a:tailEnd type="none" w="med" len="med"/>
                    </a:lnR>
                    <a:lnT w="12700" cap="flat" cmpd="sng" algn="ctr">
                      <a:solidFill>
                        <a:schemeClr val="tx1"/>
                      </a:solidFill>
                      <a:prstDash val="solid"/>
                      <a:bevel/>
                      <a:headEnd type="none" w="med" len="med"/>
                      <a:tailEnd type="none" w="med" len="med"/>
                    </a:lnT>
                    <a:lnB w="12700" cap="flat" cmpd="sng" algn="ctr">
                      <a:solidFill>
                        <a:schemeClr val="tx1"/>
                      </a:solidFill>
                      <a:prstDash val="solid"/>
                      <a:bevel/>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500388669"/>
                  </a:ext>
                </a:extLst>
              </a:tr>
              <a:tr h="36583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lang="pt-BR" sz="1800" b="1" kern="1200" dirty="0" smtClean="0">
                          <a:solidFill>
                            <a:schemeClr val="tx1"/>
                          </a:solidFill>
                          <a:effectLst/>
                          <a:latin typeface="+mn-lt"/>
                          <a:ea typeface="+mn-ea"/>
                          <a:cs typeface="+mn-cs"/>
                        </a:rPr>
                        <a:t>Ator Principal:</a:t>
                      </a:r>
                      <a:endParaRPr kumimoji="0" lang="pt-BR" altLang="zh-CN" sz="1600" b="1" i="0" u="none" strike="noStrike" cap="none" normalizeH="0" baseline="0" dirty="0" smtClean="0">
                        <a:ln>
                          <a:noFill/>
                        </a:ln>
                        <a:solidFill>
                          <a:srgbClr val="FFFFFF"/>
                        </a:solidFill>
                        <a:effectLst/>
                        <a:latin typeface="Century Schoolbook" pitchFamily="18" charset="0"/>
                        <a:ea typeface="SimSun" pitchFamily="2" charset="-122"/>
                        <a:sym typeface="Century Schoolbook" pitchFamily="18" charset="0"/>
                      </a:endParaRPr>
                    </a:p>
                  </a:txBody>
                  <a:tcPr marT="45724" marB="45724" horzOverflow="overflow">
                    <a:lnL w="12700" cap="flat" cmpd="sng" algn="ctr">
                      <a:solidFill>
                        <a:schemeClr val="tx1"/>
                      </a:solidFill>
                      <a:prstDash val="solid"/>
                      <a:bevel/>
                      <a:headEnd type="none" w="med" len="med"/>
                      <a:tailEnd type="none" w="med" len="med"/>
                    </a:lnL>
                    <a:lnR w="12700" cap="flat" cmpd="sng" algn="ctr">
                      <a:solidFill>
                        <a:schemeClr val="tx1"/>
                      </a:solidFill>
                      <a:prstDash val="solid"/>
                      <a:bevel/>
                      <a:headEnd type="none" w="med" len="med"/>
                      <a:tailEnd type="none" w="med" len="med"/>
                    </a:lnR>
                    <a:lnT w="12700" cap="flat" cmpd="sng" algn="ctr">
                      <a:solidFill>
                        <a:schemeClr val="tx1"/>
                      </a:solidFill>
                      <a:prstDash val="solid"/>
                      <a:bevel/>
                      <a:headEnd type="none" w="med" len="med"/>
                      <a:tailEnd type="none" w="med" len="med"/>
                    </a:lnT>
                    <a:lnB w="12700" cap="flat" cmpd="sng" algn="ctr">
                      <a:solidFill>
                        <a:schemeClr val="tx1"/>
                      </a:solidFill>
                      <a:prstDash val="solid"/>
                      <a:bevel/>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lang="pt-BR" sz="1800" kern="1200" dirty="0" smtClean="0">
                          <a:solidFill>
                            <a:schemeClr val="tx1"/>
                          </a:solidFill>
                          <a:effectLst/>
                          <a:latin typeface="+mn-lt"/>
                          <a:ea typeface="+mn-ea"/>
                          <a:cs typeface="+mn-cs"/>
                        </a:rPr>
                        <a:t>Administrador</a:t>
                      </a:r>
                      <a:endParaRPr kumimoji="0" lang="pt-BR" altLang="zh-CN" sz="1600" b="1" i="0" u="none" strike="noStrike" cap="none" normalizeH="0" baseline="0" dirty="0" smtClean="0">
                        <a:ln>
                          <a:noFill/>
                        </a:ln>
                        <a:solidFill>
                          <a:srgbClr val="FFFFFF"/>
                        </a:solidFill>
                        <a:effectLst/>
                        <a:latin typeface="Century Schoolbook" pitchFamily="18" charset="0"/>
                        <a:ea typeface="SimSun" pitchFamily="2" charset="-122"/>
                        <a:sym typeface="Century Schoolbook" pitchFamily="18" charset="0"/>
                      </a:endParaRPr>
                    </a:p>
                  </a:txBody>
                  <a:tcPr marT="45724" marB="45724" horzOverflow="overflow">
                    <a:lnL w="12700" cap="flat" cmpd="sng" algn="ctr">
                      <a:solidFill>
                        <a:schemeClr val="tx1"/>
                      </a:solidFill>
                      <a:prstDash val="solid"/>
                      <a:bevel/>
                      <a:headEnd type="none" w="med" len="med"/>
                      <a:tailEnd type="none" w="med" len="med"/>
                    </a:lnL>
                    <a:lnR w="12700" cap="flat" cmpd="sng" algn="ctr">
                      <a:solidFill>
                        <a:schemeClr val="tx1"/>
                      </a:solidFill>
                      <a:prstDash val="solid"/>
                      <a:bevel/>
                      <a:headEnd type="none" w="med" len="med"/>
                      <a:tailEnd type="none" w="med" len="med"/>
                    </a:lnR>
                    <a:lnT w="12700" cap="flat" cmpd="sng" algn="ctr">
                      <a:solidFill>
                        <a:schemeClr val="tx1"/>
                      </a:solidFill>
                      <a:prstDash val="solid"/>
                      <a:bevel/>
                      <a:headEnd type="none" w="med" len="med"/>
                      <a:tailEnd type="none" w="med" len="med"/>
                    </a:lnT>
                    <a:lnB w="12700" cap="flat" cmpd="sng" algn="ctr">
                      <a:solidFill>
                        <a:schemeClr val="tx1"/>
                      </a:solidFill>
                      <a:prstDash val="solid"/>
                      <a:bevel/>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629334145"/>
                  </a:ext>
                </a:extLst>
              </a:tr>
              <a:tr h="36583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lang="pt-BR" sz="1800" b="1" kern="1200" dirty="0" smtClean="0">
                          <a:solidFill>
                            <a:schemeClr val="tx1"/>
                          </a:solidFill>
                          <a:effectLst/>
                          <a:latin typeface="+mn-lt"/>
                          <a:ea typeface="+mn-ea"/>
                          <a:cs typeface="+mn-cs"/>
                        </a:rPr>
                        <a:t>Pré-Condição:</a:t>
                      </a:r>
                      <a:endParaRPr kumimoji="0" lang="pt-BR" altLang="zh-CN" sz="1600" b="1" i="0" u="none" strike="noStrike" cap="none" normalizeH="0" baseline="0" dirty="0" smtClean="0">
                        <a:ln>
                          <a:noFill/>
                        </a:ln>
                        <a:solidFill>
                          <a:srgbClr val="FFFFFF"/>
                        </a:solidFill>
                        <a:effectLst/>
                        <a:latin typeface="Century Schoolbook" pitchFamily="18" charset="0"/>
                        <a:ea typeface="SimSun" pitchFamily="2" charset="-122"/>
                        <a:sym typeface="Century Schoolbook" pitchFamily="18" charset="0"/>
                      </a:endParaRPr>
                    </a:p>
                  </a:txBody>
                  <a:tcPr marT="45724" marB="45724" horzOverflow="overflow">
                    <a:lnL w="12700" cap="flat" cmpd="sng" algn="ctr">
                      <a:solidFill>
                        <a:schemeClr val="tx1"/>
                      </a:solidFill>
                      <a:prstDash val="solid"/>
                      <a:bevel/>
                      <a:headEnd type="none" w="med" len="med"/>
                      <a:tailEnd type="none" w="med" len="med"/>
                    </a:lnL>
                    <a:lnR w="12700" cap="flat" cmpd="sng" algn="ctr">
                      <a:solidFill>
                        <a:schemeClr val="tx1"/>
                      </a:solidFill>
                      <a:prstDash val="solid"/>
                      <a:bevel/>
                      <a:headEnd type="none" w="med" len="med"/>
                      <a:tailEnd type="none" w="med" len="med"/>
                    </a:lnR>
                    <a:lnT w="12700" cap="flat" cmpd="sng" algn="ctr">
                      <a:solidFill>
                        <a:schemeClr val="tx1"/>
                      </a:solidFill>
                      <a:prstDash val="solid"/>
                      <a:bevel/>
                      <a:headEnd type="none" w="med" len="med"/>
                      <a:tailEnd type="none" w="med" len="med"/>
                    </a:lnT>
                    <a:lnB w="12700" cap="flat" cmpd="sng" algn="ctr">
                      <a:solidFill>
                        <a:schemeClr val="tx1"/>
                      </a:solidFill>
                      <a:prstDash val="solid"/>
                      <a:bevel/>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lang="pt-BR" sz="1800" kern="1200" dirty="0" smtClean="0">
                          <a:solidFill>
                            <a:schemeClr val="tx1"/>
                          </a:solidFill>
                          <a:effectLst/>
                          <a:latin typeface="+mn-lt"/>
                          <a:ea typeface="+mn-ea"/>
                          <a:cs typeface="+mn-cs"/>
                        </a:rPr>
                        <a:t>O administrador deve estar logado.</a:t>
                      </a:r>
                      <a:endParaRPr kumimoji="0" lang="pt-BR" altLang="zh-CN" sz="1600" b="1" i="0" u="none" strike="noStrike" cap="none" normalizeH="0" baseline="0" dirty="0" smtClean="0">
                        <a:ln>
                          <a:noFill/>
                        </a:ln>
                        <a:solidFill>
                          <a:srgbClr val="FFFFFF"/>
                        </a:solidFill>
                        <a:effectLst/>
                        <a:latin typeface="Century Schoolbook" pitchFamily="18" charset="0"/>
                        <a:ea typeface="SimSun" pitchFamily="2" charset="-122"/>
                        <a:sym typeface="Century Schoolbook" pitchFamily="18" charset="0"/>
                      </a:endParaRPr>
                    </a:p>
                  </a:txBody>
                  <a:tcPr marT="45724" marB="45724" horzOverflow="overflow">
                    <a:lnL w="12700" cap="flat" cmpd="sng" algn="ctr">
                      <a:solidFill>
                        <a:schemeClr val="tx1"/>
                      </a:solidFill>
                      <a:prstDash val="solid"/>
                      <a:bevel/>
                      <a:headEnd type="none" w="med" len="med"/>
                      <a:tailEnd type="none" w="med" len="med"/>
                    </a:lnL>
                    <a:lnR w="12700" cap="flat" cmpd="sng" algn="ctr">
                      <a:solidFill>
                        <a:schemeClr val="tx1"/>
                      </a:solidFill>
                      <a:prstDash val="solid"/>
                      <a:bevel/>
                      <a:headEnd type="none" w="med" len="med"/>
                      <a:tailEnd type="none" w="med" len="med"/>
                    </a:lnR>
                    <a:lnT w="12700" cap="flat" cmpd="sng" algn="ctr">
                      <a:solidFill>
                        <a:schemeClr val="tx1"/>
                      </a:solidFill>
                      <a:prstDash val="solid"/>
                      <a:bevel/>
                      <a:headEnd type="none" w="med" len="med"/>
                      <a:tailEnd type="none" w="med" len="med"/>
                    </a:lnT>
                    <a:lnB w="12700" cap="flat" cmpd="sng" algn="ctr">
                      <a:solidFill>
                        <a:schemeClr val="tx1"/>
                      </a:solidFill>
                      <a:prstDash val="solid"/>
                      <a:bevel/>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3901525455"/>
                  </a:ext>
                </a:extLst>
              </a:tr>
              <a:tr h="365159">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pt-BR" altLang="zh-CN" sz="1600" b="1" i="0" u="none" strike="noStrike" cap="none" normalizeH="0" baseline="0" dirty="0" smtClean="0">
                          <a:ln>
                            <a:noFill/>
                          </a:ln>
                          <a:solidFill>
                            <a:srgbClr val="FFFFFF"/>
                          </a:solidFill>
                          <a:effectLst/>
                          <a:latin typeface="Century Schoolbook" pitchFamily="18" charset="0"/>
                          <a:ea typeface="SimSun" pitchFamily="2" charset="-122"/>
                          <a:sym typeface="Century Schoolbook" pitchFamily="18" charset="0"/>
                        </a:rPr>
                        <a:t>Fluxo principal</a:t>
                      </a:r>
                    </a:p>
                  </a:txBody>
                  <a:tcPr marT="45724" marB="45724" horzOverflow="overflow">
                    <a:lnL w="12700" cap="flat" cmpd="sng" algn="ctr">
                      <a:solidFill>
                        <a:schemeClr val="tx1"/>
                      </a:solidFill>
                      <a:prstDash val="solid"/>
                      <a:bevel/>
                      <a:headEnd type="none" w="med" len="med"/>
                      <a:tailEnd type="none" w="med" len="med"/>
                    </a:lnL>
                    <a:lnR w="12700" cap="flat" cmpd="sng" algn="ctr">
                      <a:solidFill>
                        <a:schemeClr val="tx1"/>
                      </a:solidFill>
                      <a:prstDash val="solid"/>
                      <a:bevel/>
                      <a:headEnd type="none" w="med" len="med"/>
                      <a:tailEnd type="none" w="med" len="med"/>
                    </a:lnR>
                    <a:lnT w="12700" cap="flat" cmpd="sng" algn="ctr">
                      <a:solidFill>
                        <a:schemeClr val="tx1"/>
                      </a:solidFill>
                      <a:prstDash val="solid"/>
                      <a:bevel/>
                      <a:headEnd type="none" w="med" len="med"/>
                      <a:tailEnd type="none" w="med" len="med"/>
                    </a:lnT>
                    <a:lnB w="12700" cap="flat" cmpd="sng" algn="ctr">
                      <a:solidFill>
                        <a:schemeClr val="tx1"/>
                      </a:solidFill>
                      <a:prstDash val="solid"/>
                      <a:bevel/>
                      <a:headEnd type="none" w="med" len="med"/>
                      <a:tailEnd type="none" w="med" len="med"/>
                    </a:lnB>
                    <a:lnTlToBr>
                      <a:noFill/>
                    </a:lnTlToBr>
                    <a:lnBlToTr>
                      <a:noFill/>
                    </a:lnBlToTr>
                    <a:solidFill>
                      <a:srgbClr val="202448"/>
                    </a:solidFill>
                  </a:tcPr>
                </a:tc>
                <a:tc hMerge="1">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pt-BR" altLang="zh-CN" sz="1600" b="1" i="0" u="none" strike="noStrike" cap="none" normalizeH="0" baseline="0" dirty="0" smtClean="0">
                        <a:ln>
                          <a:noFill/>
                        </a:ln>
                        <a:solidFill>
                          <a:srgbClr val="FFFFFF"/>
                        </a:solidFill>
                        <a:effectLst/>
                        <a:latin typeface="Century Schoolbook" pitchFamily="18" charset="0"/>
                        <a:ea typeface="SimSun" pitchFamily="2" charset="-122"/>
                        <a:sym typeface="Century Schoolbook" pitchFamily="18" charset="0"/>
                      </a:endParaRPr>
                    </a:p>
                  </a:txBody>
                  <a:tcPr horzOverflow="overflow">
                    <a:lnL w="12700" cap="flat" cmpd="sng" algn="ctr">
                      <a:solidFill>
                        <a:schemeClr val="tx1"/>
                      </a:solidFill>
                      <a:prstDash val="solid"/>
                      <a:bevel/>
                      <a:headEnd type="none" w="med" len="med"/>
                      <a:tailEnd type="none" w="med" len="med"/>
                    </a:lnL>
                    <a:lnR w="12700" cap="flat" cmpd="sng" algn="ctr">
                      <a:solidFill>
                        <a:schemeClr val="tx1"/>
                      </a:solidFill>
                      <a:prstDash val="solid"/>
                      <a:bevel/>
                      <a:headEnd type="none" w="med" len="med"/>
                      <a:tailEnd type="none" w="med" len="med"/>
                    </a:lnR>
                    <a:lnT w="12700" cap="flat" cmpd="sng" algn="ctr">
                      <a:solidFill>
                        <a:schemeClr val="tx1"/>
                      </a:solidFill>
                      <a:prstDash val="solid"/>
                      <a:bevel/>
                      <a:headEnd type="none" w="med" len="med"/>
                      <a:tailEnd type="none" w="med" len="med"/>
                    </a:lnT>
                    <a:lnB w="12700" cap="flat" cmpd="sng" algn="ctr">
                      <a:solidFill>
                        <a:schemeClr val="tx1"/>
                      </a:solidFill>
                      <a:prstDash val="solid"/>
                      <a:bevel/>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924556594"/>
                  </a:ext>
                </a:extLst>
              </a:tr>
              <a:tr h="36583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lang="pt-BR" sz="1800" b="1" kern="1200" dirty="0" smtClean="0">
                          <a:solidFill>
                            <a:schemeClr val="tx1"/>
                          </a:solidFill>
                          <a:effectLst/>
                          <a:latin typeface="+mn-lt"/>
                          <a:ea typeface="+mn-ea"/>
                          <a:cs typeface="+mn-cs"/>
                        </a:rPr>
                        <a:t>Ações dos Atores:</a:t>
                      </a:r>
                      <a:endParaRPr kumimoji="0" lang="pt-BR" altLang="zh-CN" sz="1600" b="1" i="0" u="none" strike="noStrike" cap="none" normalizeH="0" baseline="0" dirty="0" smtClean="0">
                        <a:ln>
                          <a:noFill/>
                        </a:ln>
                        <a:solidFill>
                          <a:srgbClr val="FFFFFF"/>
                        </a:solidFill>
                        <a:effectLst/>
                        <a:latin typeface="Century Schoolbook" pitchFamily="18" charset="0"/>
                        <a:ea typeface="SimSun" pitchFamily="2" charset="-122"/>
                        <a:sym typeface="Century Schoolbook" pitchFamily="18" charset="0"/>
                      </a:endParaRPr>
                    </a:p>
                  </a:txBody>
                  <a:tcPr marT="45724" marB="45724" horzOverflow="overflow">
                    <a:lnL w="12700" cap="flat" cmpd="sng" algn="ctr">
                      <a:solidFill>
                        <a:schemeClr val="tx1"/>
                      </a:solidFill>
                      <a:prstDash val="solid"/>
                      <a:bevel/>
                      <a:headEnd type="none" w="med" len="med"/>
                      <a:tailEnd type="none" w="med" len="med"/>
                    </a:lnL>
                    <a:lnR w="12700" cap="flat" cmpd="sng" algn="ctr">
                      <a:solidFill>
                        <a:schemeClr val="tx1"/>
                      </a:solidFill>
                      <a:prstDash val="solid"/>
                      <a:bevel/>
                      <a:headEnd type="none" w="med" len="med"/>
                      <a:tailEnd type="none" w="med" len="med"/>
                    </a:lnR>
                    <a:lnT w="12700" cap="flat" cmpd="sng" algn="ctr">
                      <a:solidFill>
                        <a:schemeClr val="tx1"/>
                      </a:solidFill>
                      <a:prstDash val="solid"/>
                      <a:bevel/>
                      <a:headEnd type="none" w="med" len="med"/>
                      <a:tailEnd type="none" w="med" len="med"/>
                    </a:lnT>
                    <a:lnB w="12700" cap="flat" cmpd="sng" algn="ctr">
                      <a:solidFill>
                        <a:schemeClr val="tx1"/>
                      </a:solidFill>
                      <a:prstDash val="solid"/>
                      <a:bevel/>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lang="pt-BR" sz="1800" b="1" kern="1200" dirty="0" smtClean="0">
                          <a:solidFill>
                            <a:schemeClr val="tx1"/>
                          </a:solidFill>
                          <a:effectLst/>
                          <a:latin typeface="+mn-lt"/>
                          <a:ea typeface="+mn-ea"/>
                          <a:cs typeface="+mn-cs"/>
                        </a:rPr>
                        <a:t>Ações do Sistema:</a:t>
                      </a:r>
                      <a:endParaRPr kumimoji="0" lang="pt-BR" altLang="zh-CN" sz="1600" b="1" i="0" u="none" strike="noStrike" cap="none" normalizeH="0" baseline="0" dirty="0" smtClean="0">
                        <a:ln>
                          <a:noFill/>
                        </a:ln>
                        <a:solidFill>
                          <a:srgbClr val="FFFFFF"/>
                        </a:solidFill>
                        <a:effectLst/>
                        <a:latin typeface="Century Schoolbook" pitchFamily="18" charset="0"/>
                        <a:ea typeface="SimSun" pitchFamily="2" charset="-122"/>
                        <a:sym typeface="Century Schoolbook" pitchFamily="18" charset="0"/>
                      </a:endParaRPr>
                    </a:p>
                  </a:txBody>
                  <a:tcPr marT="45724" marB="45724" horzOverflow="overflow">
                    <a:lnL w="12700" cap="flat" cmpd="sng" algn="ctr">
                      <a:solidFill>
                        <a:schemeClr val="tx1"/>
                      </a:solidFill>
                      <a:prstDash val="solid"/>
                      <a:bevel/>
                      <a:headEnd type="none" w="med" len="med"/>
                      <a:tailEnd type="none" w="med" len="med"/>
                    </a:lnL>
                    <a:lnR w="12700" cap="flat" cmpd="sng" algn="ctr">
                      <a:solidFill>
                        <a:schemeClr val="tx1"/>
                      </a:solidFill>
                      <a:prstDash val="solid"/>
                      <a:bevel/>
                      <a:headEnd type="none" w="med" len="med"/>
                      <a:tailEnd type="none" w="med" len="med"/>
                    </a:lnR>
                    <a:lnT w="12700" cap="flat" cmpd="sng" algn="ctr">
                      <a:solidFill>
                        <a:schemeClr val="tx1"/>
                      </a:solidFill>
                      <a:prstDash val="solid"/>
                      <a:bevel/>
                      <a:headEnd type="none" w="med" len="med"/>
                      <a:tailEnd type="none" w="med" len="med"/>
                    </a:lnT>
                    <a:lnB w="12700" cap="flat" cmpd="sng" algn="ctr">
                      <a:solidFill>
                        <a:schemeClr val="tx1"/>
                      </a:solidFill>
                      <a:prstDash val="solid"/>
                      <a:bevel/>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2880152411"/>
                  </a:ext>
                </a:extLst>
              </a:tr>
              <a:tr h="640211">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lang="pt-BR" sz="1800" kern="1200" dirty="0" smtClean="0">
                          <a:solidFill>
                            <a:schemeClr val="tx1"/>
                          </a:solidFill>
                          <a:effectLst/>
                          <a:latin typeface="+mn-lt"/>
                          <a:ea typeface="+mn-ea"/>
                          <a:cs typeface="+mn-cs"/>
                        </a:rPr>
                        <a:t>1. Seleciona uma PCD.</a:t>
                      </a:r>
                      <a:endParaRPr kumimoji="0" lang="pt-BR" altLang="zh-CN" sz="1600" b="1" i="0" u="none" strike="noStrike" cap="none" normalizeH="0" baseline="0" dirty="0" smtClean="0">
                        <a:ln>
                          <a:noFill/>
                        </a:ln>
                        <a:solidFill>
                          <a:srgbClr val="FFFFFF"/>
                        </a:solidFill>
                        <a:effectLst/>
                        <a:latin typeface="Century Schoolbook" pitchFamily="18" charset="0"/>
                        <a:ea typeface="SimSun" pitchFamily="2" charset="-122"/>
                        <a:sym typeface="Century Schoolbook" pitchFamily="18" charset="0"/>
                      </a:endParaRPr>
                    </a:p>
                  </a:txBody>
                  <a:tcPr marT="45724" marB="45724" horzOverflow="overflow">
                    <a:lnL w="12700" cap="flat" cmpd="sng" algn="ctr">
                      <a:solidFill>
                        <a:schemeClr val="tx1"/>
                      </a:solidFill>
                      <a:prstDash val="solid"/>
                      <a:bevel/>
                      <a:headEnd type="none" w="med" len="med"/>
                      <a:tailEnd type="none" w="med" len="med"/>
                    </a:lnL>
                    <a:lnR w="12700" cap="flat" cmpd="sng" algn="ctr">
                      <a:solidFill>
                        <a:schemeClr val="tx1"/>
                      </a:solidFill>
                      <a:prstDash val="solid"/>
                      <a:bevel/>
                      <a:headEnd type="none" w="med" len="med"/>
                      <a:tailEnd type="none" w="med" len="med"/>
                    </a:lnR>
                    <a:lnT w="12700" cap="flat" cmpd="sng" algn="ctr">
                      <a:solidFill>
                        <a:schemeClr val="tx1"/>
                      </a:solidFill>
                      <a:prstDash val="solid"/>
                      <a:bevel/>
                      <a:headEnd type="none" w="med" len="med"/>
                      <a:tailEnd type="none" w="med" len="med"/>
                    </a:lnT>
                    <a:lnB w="12700" cap="flat" cmpd="sng" algn="ctr">
                      <a:solidFill>
                        <a:schemeClr val="tx1"/>
                      </a:solidFill>
                      <a:prstDash val="solid"/>
                      <a:bevel/>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lang="pt-BR" sz="1800" kern="1200" dirty="0" smtClean="0">
                          <a:solidFill>
                            <a:schemeClr val="tx1"/>
                          </a:solidFill>
                          <a:effectLst/>
                          <a:latin typeface="+mn-lt"/>
                          <a:ea typeface="+mn-ea"/>
                          <a:cs typeface="+mn-cs"/>
                        </a:rPr>
                        <a:t>2. Exibir um sub-menu mostrando os sensores </a:t>
                      </a:r>
                      <a:endParaRPr kumimoji="0" lang="pt-BR" altLang="zh-CN" sz="1600" b="1" i="0" u="none" strike="noStrike" cap="none" normalizeH="0" baseline="0" dirty="0" smtClean="0">
                        <a:ln>
                          <a:noFill/>
                        </a:ln>
                        <a:solidFill>
                          <a:srgbClr val="FFFFFF"/>
                        </a:solidFill>
                        <a:effectLst/>
                        <a:latin typeface="Century Schoolbook" pitchFamily="18" charset="0"/>
                        <a:ea typeface="SimSun" pitchFamily="2" charset="-122"/>
                        <a:sym typeface="Century Schoolbook" pitchFamily="18" charset="0"/>
                      </a:endParaRPr>
                    </a:p>
                  </a:txBody>
                  <a:tcPr marT="45724" marB="45724" horzOverflow="overflow">
                    <a:lnL w="12700" cap="flat" cmpd="sng" algn="ctr">
                      <a:solidFill>
                        <a:schemeClr val="tx1"/>
                      </a:solidFill>
                      <a:prstDash val="solid"/>
                      <a:bevel/>
                      <a:headEnd type="none" w="med" len="med"/>
                      <a:tailEnd type="none" w="med" len="med"/>
                    </a:lnL>
                    <a:lnR w="12700" cap="flat" cmpd="sng" algn="ctr">
                      <a:solidFill>
                        <a:schemeClr val="tx1"/>
                      </a:solidFill>
                      <a:prstDash val="solid"/>
                      <a:bevel/>
                      <a:headEnd type="none" w="med" len="med"/>
                      <a:tailEnd type="none" w="med" len="med"/>
                    </a:lnR>
                    <a:lnT w="12700" cap="flat" cmpd="sng" algn="ctr">
                      <a:solidFill>
                        <a:schemeClr val="tx1"/>
                      </a:solidFill>
                      <a:prstDash val="solid"/>
                      <a:bevel/>
                      <a:headEnd type="none" w="med" len="med"/>
                      <a:tailEnd type="none" w="med" len="med"/>
                    </a:lnT>
                    <a:lnB w="12700" cap="flat" cmpd="sng" algn="ctr">
                      <a:solidFill>
                        <a:schemeClr val="tx1"/>
                      </a:solidFill>
                      <a:prstDash val="solid"/>
                      <a:bevel/>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2694668530"/>
                  </a:ext>
                </a:extLst>
              </a:tr>
              <a:tr h="1463356">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lang="pt-BR" sz="1800" kern="1200" dirty="0" smtClean="0">
                          <a:solidFill>
                            <a:schemeClr val="tx1"/>
                          </a:solidFill>
                          <a:effectLst/>
                          <a:latin typeface="+mn-lt"/>
                          <a:ea typeface="+mn-ea"/>
                          <a:cs typeface="+mn-cs"/>
                        </a:rPr>
                        <a:t>3. Seleciona um sensor</a:t>
                      </a:r>
                      <a:endParaRPr kumimoji="0" lang="pt-BR" altLang="zh-CN" sz="1600" b="1" i="0" u="none" strike="noStrike" cap="none" normalizeH="0" baseline="0" dirty="0" smtClean="0">
                        <a:ln>
                          <a:noFill/>
                        </a:ln>
                        <a:solidFill>
                          <a:srgbClr val="FFFFFF"/>
                        </a:solidFill>
                        <a:effectLst/>
                        <a:latin typeface="Century Schoolbook" pitchFamily="18" charset="0"/>
                        <a:ea typeface="SimSun" pitchFamily="2" charset="-122"/>
                        <a:sym typeface="Century Schoolbook" pitchFamily="18" charset="0"/>
                      </a:endParaRPr>
                    </a:p>
                  </a:txBody>
                  <a:tcPr marT="45724" marB="45724" horzOverflow="overflow">
                    <a:lnL w="12700" cap="flat" cmpd="sng" algn="ctr">
                      <a:solidFill>
                        <a:schemeClr val="tx1"/>
                      </a:solidFill>
                      <a:prstDash val="solid"/>
                      <a:bevel/>
                      <a:headEnd type="none" w="med" len="med"/>
                      <a:tailEnd type="none" w="med" len="med"/>
                    </a:lnL>
                    <a:lnR w="12700" cap="flat" cmpd="sng" algn="ctr">
                      <a:solidFill>
                        <a:schemeClr val="tx1"/>
                      </a:solidFill>
                      <a:prstDash val="solid"/>
                      <a:bevel/>
                      <a:headEnd type="none" w="med" len="med"/>
                      <a:tailEnd type="none" w="med" len="med"/>
                    </a:lnR>
                    <a:lnT w="12700" cap="flat" cmpd="sng" algn="ctr">
                      <a:solidFill>
                        <a:schemeClr val="tx1"/>
                      </a:solidFill>
                      <a:prstDash val="solid"/>
                      <a:bevel/>
                      <a:headEnd type="none" w="med" len="med"/>
                      <a:tailEnd type="none" w="med" len="med"/>
                    </a:lnT>
                    <a:lnB w="12700" cap="flat" cmpd="sng" algn="ctr">
                      <a:solidFill>
                        <a:schemeClr val="tx1"/>
                      </a:solidFill>
                      <a:prstDash val="solid"/>
                      <a:bevel/>
                      <a:headEnd type="none" w="med" len="med"/>
                      <a:tailEnd type="none" w="med" len="med"/>
                    </a:lnB>
                    <a:lnTlToBr>
                      <a:noFill/>
                    </a:lnTlToBr>
                    <a:lnBlToTr>
                      <a:noFill/>
                    </a:lnBlToTr>
                    <a:solidFill>
                      <a:schemeClr val="bg1"/>
                    </a:solidFill>
                  </a:tcPr>
                </a:tc>
                <a:tc>
                  <a:txBody>
                    <a:bodyPr/>
                    <a:lstStyle/>
                    <a:p>
                      <a:pPr algn="l" hangingPunct="0"/>
                      <a:r>
                        <a:rPr lang="pt-BR" sz="1800" kern="1200" dirty="0" smtClean="0">
                          <a:solidFill>
                            <a:schemeClr val="tx1"/>
                          </a:solidFill>
                          <a:effectLst/>
                          <a:latin typeface="+mn-lt"/>
                          <a:ea typeface="+mn-ea"/>
                          <a:cs typeface="+mn-cs"/>
                        </a:rPr>
                        <a:t>4. Mostrar opções de:</a:t>
                      </a:r>
                    </a:p>
                    <a:p>
                      <a:pPr algn="l" hangingPunct="0"/>
                      <a:r>
                        <a:rPr lang="pt-BR" sz="1800" kern="1200" dirty="0" smtClean="0">
                          <a:solidFill>
                            <a:schemeClr val="tx1"/>
                          </a:solidFill>
                          <a:effectLst/>
                          <a:latin typeface="+mn-lt"/>
                          <a:ea typeface="+mn-ea"/>
                          <a:cs typeface="+mn-cs"/>
                        </a:rPr>
                        <a:t>-Habilitar Sensor</a:t>
                      </a:r>
                    </a:p>
                    <a:p>
                      <a:pPr algn="l" hangingPunct="0"/>
                      <a:r>
                        <a:rPr lang="pt-BR" sz="1800" kern="1200" dirty="0" smtClean="0">
                          <a:solidFill>
                            <a:schemeClr val="tx1"/>
                          </a:solidFill>
                          <a:effectLst/>
                          <a:latin typeface="+mn-lt"/>
                          <a:ea typeface="+mn-ea"/>
                          <a:cs typeface="+mn-cs"/>
                        </a:rPr>
                        <a:t>-Desabilitar Sensor</a:t>
                      </a:r>
                    </a:p>
                    <a:p>
                      <a:pPr algn="l"/>
                      <a:r>
                        <a:rPr lang="pt-BR" sz="1800" kern="1200" dirty="0" smtClean="0">
                          <a:solidFill>
                            <a:schemeClr val="tx1"/>
                          </a:solidFill>
                          <a:effectLst/>
                          <a:latin typeface="+mn-lt"/>
                          <a:ea typeface="+mn-ea"/>
                          <a:cs typeface="+mn-cs"/>
                        </a:rPr>
                        <a:t>Obs: O estado atual da PCD será descartado nessa janela.</a:t>
                      </a:r>
                      <a:endParaRPr kumimoji="0" lang="pt-BR" altLang="zh-CN" sz="1600" b="1" i="0" u="none" strike="noStrike" cap="none" normalizeH="0" baseline="0" dirty="0" smtClean="0">
                        <a:ln>
                          <a:noFill/>
                        </a:ln>
                        <a:solidFill>
                          <a:srgbClr val="FFFFFF"/>
                        </a:solidFill>
                        <a:effectLst/>
                        <a:latin typeface="Century Schoolbook" pitchFamily="18" charset="0"/>
                        <a:ea typeface="SimSun" pitchFamily="2" charset="-122"/>
                        <a:sym typeface="Century Schoolbook" pitchFamily="18" charset="0"/>
                      </a:endParaRPr>
                    </a:p>
                  </a:txBody>
                  <a:tcPr marT="45724" marB="45724" horzOverflow="overflow">
                    <a:lnL w="12700" cap="flat" cmpd="sng" algn="ctr">
                      <a:solidFill>
                        <a:schemeClr val="tx1"/>
                      </a:solidFill>
                      <a:prstDash val="solid"/>
                      <a:bevel/>
                      <a:headEnd type="none" w="med" len="med"/>
                      <a:tailEnd type="none" w="med" len="med"/>
                    </a:lnL>
                    <a:lnR w="12700" cap="flat" cmpd="sng" algn="ctr">
                      <a:solidFill>
                        <a:schemeClr val="tx1"/>
                      </a:solidFill>
                      <a:prstDash val="solid"/>
                      <a:bevel/>
                      <a:headEnd type="none" w="med" len="med"/>
                      <a:tailEnd type="none" w="med" len="med"/>
                    </a:lnR>
                    <a:lnT w="12700" cap="flat" cmpd="sng" algn="ctr">
                      <a:solidFill>
                        <a:schemeClr val="tx1"/>
                      </a:solidFill>
                      <a:prstDash val="solid"/>
                      <a:bevel/>
                      <a:headEnd type="none" w="med" len="med"/>
                      <a:tailEnd type="none" w="med" len="med"/>
                    </a:lnT>
                    <a:lnB w="12700" cap="flat" cmpd="sng" algn="ctr">
                      <a:solidFill>
                        <a:schemeClr val="tx1"/>
                      </a:solidFill>
                      <a:prstDash val="solid"/>
                      <a:bevel/>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4288909710"/>
                  </a:ext>
                </a:extLst>
              </a:tr>
            </a:tbl>
          </a:graphicData>
        </a:graphic>
      </p:graphicFrame>
      <p:pic>
        <p:nvPicPr>
          <p:cNvPr id="28686" name="Imagem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47450" y="69850"/>
            <a:ext cx="800100"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762845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28686"/>
                                        </p:tgtEl>
                                        <p:attrNameLst>
                                          <p:attrName>r</p:attrName>
                                        </p:attrNameLst>
                                      </p:cBhvr>
                                    </p:animRot>
                                    <p:animRot by="-240000">
                                      <p:cBhvr>
                                        <p:cTn id="7" dur="200" fill="hold">
                                          <p:stCondLst>
                                            <p:cond delay="200"/>
                                          </p:stCondLst>
                                        </p:cTn>
                                        <p:tgtEl>
                                          <p:spTgt spid="28686"/>
                                        </p:tgtEl>
                                        <p:attrNameLst>
                                          <p:attrName>r</p:attrName>
                                        </p:attrNameLst>
                                      </p:cBhvr>
                                    </p:animRot>
                                    <p:animRot by="240000">
                                      <p:cBhvr>
                                        <p:cTn id="8" dur="200" fill="hold">
                                          <p:stCondLst>
                                            <p:cond delay="400"/>
                                          </p:stCondLst>
                                        </p:cTn>
                                        <p:tgtEl>
                                          <p:spTgt spid="28686"/>
                                        </p:tgtEl>
                                        <p:attrNameLst>
                                          <p:attrName>r</p:attrName>
                                        </p:attrNameLst>
                                      </p:cBhvr>
                                    </p:animRot>
                                    <p:animRot by="-240000">
                                      <p:cBhvr>
                                        <p:cTn id="9" dur="200" fill="hold">
                                          <p:stCondLst>
                                            <p:cond delay="600"/>
                                          </p:stCondLst>
                                        </p:cTn>
                                        <p:tgtEl>
                                          <p:spTgt spid="28686"/>
                                        </p:tgtEl>
                                        <p:attrNameLst>
                                          <p:attrName>r</p:attrName>
                                        </p:attrNameLst>
                                      </p:cBhvr>
                                    </p:animRot>
                                    <p:animRot by="120000">
                                      <p:cBhvr>
                                        <p:cTn id="10" dur="200" fill="hold">
                                          <p:stCondLst>
                                            <p:cond delay="800"/>
                                          </p:stCondLst>
                                        </p:cTn>
                                        <p:tgtEl>
                                          <p:spTgt spid="2868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ítulo 1"/>
          <p:cNvSpPr>
            <a:spLocks noGrp="1" noChangeArrowheads="1"/>
          </p:cNvSpPr>
          <p:nvPr>
            <p:ph type="title" idx="4294967295"/>
          </p:nvPr>
        </p:nvSpPr>
        <p:spPr>
          <a:xfrm>
            <a:off x="663575" y="149225"/>
            <a:ext cx="9693275" cy="1000125"/>
          </a:xfrm>
        </p:spPr>
        <p:txBody>
          <a:bodyPr/>
          <a:lstStyle/>
          <a:p>
            <a:pPr eaLnBrk="1" hangingPunct="1"/>
            <a:r>
              <a:rPr lang="pt-BR" altLang="zh-CN" smtClean="0"/>
              <a:t>Documentação do Caso de Uso 1 </a:t>
            </a:r>
          </a:p>
        </p:txBody>
      </p:sp>
      <p:graphicFrame>
        <p:nvGraphicFramePr>
          <p:cNvPr id="28675" name="Marcador de Posição de Conteúdo 3"/>
          <p:cNvGraphicFramePr>
            <a:graphicFrameLocks noGrp="1"/>
          </p:cNvGraphicFramePr>
          <p:nvPr/>
        </p:nvGraphicFramePr>
        <p:xfrm>
          <a:off x="663575" y="1463675"/>
          <a:ext cx="8456614" cy="4664075"/>
        </p:xfrm>
        <a:graphic>
          <a:graphicData uri="http://schemas.openxmlformats.org/drawingml/2006/table">
            <a:tbl>
              <a:tblPr/>
              <a:tblGrid>
                <a:gridCol w="4228307">
                  <a:extLst>
                    <a:ext uri="{9D8B030D-6E8A-4147-A177-3AD203B41FA5}">
                      <a16:colId xmlns:a16="http://schemas.microsoft.com/office/drawing/2014/main" val="20001"/>
                    </a:ext>
                  </a:extLst>
                </a:gridCol>
                <a:gridCol w="4228307">
                  <a:extLst>
                    <a:ext uri="{9D8B030D-6E8A-4147-A177-3AD203B41FA5}">
                      <a16:colId xmlns:a16="http://schemas.microsoft.com/office/drawing/2014/main" val="4028602809"/>
                    </a:ext>
                  </a:extLst>
                </a:gridCol>
              </a:tblGrid>
              <a:tr h="3658098">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lang="pt-BR" sz="1800" kern="1200" dirty="0" smtClean="0">
                          <a:solidFill>
                            <a:schemeClr val="tx1"/>
                          </a:solidFill>
                          <a:effectLst/>
                          <a:latin typeface="+mn-lt"/>
                          <a:ea typeface="+mn-ea"/>
                          <a:cs typeface="+mn-cs"/>
                        </a:rPr>
                        <a:t>5. Selecionar ‘Habilitar Sensor’</a:t>
                      </a:r>
                      <a:endParaRPr kumimoji="0" lang="pt-BR" altLang="zh-CN" sz="1600" b="1" i="0" u="none" strike="noStrike" cap="none" normalizeH="0" baseline="0" dirty="0" smtClean="0">
                        <a:ln>
                          <a:noFill/>
                        </a:ln>
                        <a:solidFill>
                          <a:srgbClr val="FFFFFF"/>
                        </a:solidFill>
                        <a:effectLst/>
                        <a:latin typeface="Century Schoolbook" pitchFamily="18" charset="0"/>
                        <a:ea typeface="SimSun" pitchFamily="2" charset="-122"/>
                        <a:sym typeface="Century Schoolbook" pitchFamily="18" charset="0"/>
                      </a:endParaRPr>
                    </a:p>
                  </a:txBody>
                  <a:tcPr marT="45726" marB="45726" horzOverflow="overflow">
                    <a:lnL w="12700" cap="flat" cmpd="sng" algn="ctr">
                      <a:solidFill>
                        <a:schemeClr val="tx1"/>
                      </a:solidFill>
                      <a:prstDash val="solid"/>
                      <a:bevel/>
                      <a:headEnd type="none" w="med" len="med"/>
                      <a:tailEnd type="none" w="med" len="med"/>
                    </a:lnL>
                    <a:lnR w="12700" cap="flat" cmpd="sng" algn="ctr">
                      <a:solidFill>
                        <a:schemeClr val="tx1"/>
                      </a:solidFill>
                      <a:prstDash val="solid"/>
                      <a:bevel/>
                      <a:headEnd type="none" w="med" len="med"/>
                      <a:tailEnd type="none" w="med" len="med"/>
                    </a:lnR>
                    <a:lnT w="12700" cap="flat" cmpd="sng" algn="ctr">
                      <a:solidFill>
                        <a:schemeClr val="tx1"/>
                      </a:solidFill>
                      <a:prstDash val="solid"/>
                      <a:bevel/>
                      <a:headEnd type="none" w="med" len="med"/>
                      <a:tailEnd type="none" w="med" len="med"/>
                    </a:lnT>
                    <a:lnB w="12700" cap="flat" cmpd="sng" algn="ctr">
                      <a:solidFill>
                        <a:schemeClr val="tx1"/>
                      </a:solidFill>
                      <a:prstDash val="solid"/>
                      <a:bevel/>
                      <a:headEnd type="none" w="med" len="med"/>
                      <a:tailEnd type="none" w="med" len="med"/>
                    </a:lnB>
                    <a:lnTlToBr>
                      <a:noFill/>
                    </a:lnTlToBr>
                    <a:lnBlToTr>
                      <a:noFill/>
                    </a:lnBlToTr>
                    <a:solidFill>
                      <a:schemeClr val="bg1"/>
                    </a:solidFill>
                  </a:tcPr>
                </a:tc>
                <a:tc>
                  <a:txBody>
                    <a:bodyPr/>
                    <a:lstStyle/>
                    <a:p>
                      <a:pPr algn="ctr" hangingPunct="0"/>
                      <a:r>
                        <a:rPr lang="pt-BR" sz="1800" kern="1200" dirty="0" smtClean="0">
                          <a:solidFill>
                            <a:schemeClr val="tx1"/>
                          </a:solidFill>
                          <a:effectLst/>
                          <a:latin typeface="+mn-lt"/>
                          <a:ea typeface="+mn-ea"/>
                          <a:cs typeface="+mn-cs"/>
                        </a:rPr>
                        <a:t>6. Mostrar um formulário requisitando:</a:t>
                      </a:r>
                    </a:p>
                    <a:p>
                      <a:pPr algn="ctr" hangingPunct="0"/>
                      <a:r>
                        <a:rPr lang="pt-BR" sz="1800" kern="1200" dirty="0" smtClean="0">
                          <a:solidFill>
                            <a:schemeClr val="tx1"/>
                          </a:solidFill>
                          <a:effectLst/>
                          <a:latin typeface="+mn-lt"/>
                          <a:ea typeface="+mn-ea"/>
                          <a:cs typeface="+mn-cs"/>
                        </a:rPr>
                        <a:t>- Motivo</a:t>
                      </a:r>
                    </a:p>
                    <a:p>
                      <a:pPr algn="ctr" hangingPunct="0"/>
                      <a:r>
                        <a:rPr lang="pt-BR" sz="1800" kern="1200" dirty="0" smtClean="0">
                          <a:solidFill>
                            <a:schemeClr val="tx1"/>
                          </a:solidFill>
                          <a:effectLst/>
                          <a:latin typeface="+mn-lt"/>
                          <a:ea typeface="+mn-ea"/>
                          <a:cs typeface="+mn-cs"/>
                        </a:rPr>
                        <a:t>Também serão pegas outras informações implícitas pelo próprio sistema:</a:t>
                      </a:r>
                    </a:p>
                    <a:p>
                      <a:pPr algn="ctr" hangingPunct="0"/>
                      <a:r>
                        <a:rPr lang="pt-BR" sz="1800" kern="1200" dirty="0" smtClean="0">
                          <a:solidFill>
                            <a:schemeClr val="tx1"/>
                          </a:solidFill>
                          <a:effectLst/>
                          <a:latin typeface="+mn-lt"/>
                          <a:ea typeface="+mn-ea"/>
                          <a:cs typeface="+mn-cs"/>
                        </a:rPr>
                        <a:t>- Usuário</a:t>
                      </a:r>
                    </a:p>
                    <a:p>
                      <a:pPr algn="ctr" hangingPunct="0"/>
                      <a:r>
                        <a:rPr lang="pt-BR" sz="1800" kern="1200" dirty="0" smtClean="0">
                          <a:solidFill>
                            <a:schemeClr val="tx1"/>
                          </a:solidFill>
                          <a:effectLst/>
                          <a:latin typeface="+mn-lt"/>
                          <a:ea typeface="+mn-ea"/>
                          <a:cs typeface="+mn-cs"/>
                        </a:rPr>
                        <a:t>- Horário e Data</a:t>
                      </a:r>
                    </a:p>
                    <a:p>
                      <a:pPr algn="ctr" hangingPunct="0"/>
                      <a:r>
                        <a:rPr lang="pt-BR" sz="1800" kern="1200" dirty="0" smtClean="0">
                          <a:solidFill>
                            <a:schemeClr val="tx1"/>
                          </a:solidFill>
                          <a:effectLst/>
                          <a:latin typeface="+mn-lt"/>
                          <a:ea typeface="+mn-ea"/>
                          <a:cs typeface="+mn-cs"/>
                        </a:rPr>
                        <a:t>- PCD</a:t>
                      </a:r>
                    </a:p>
                    <a:p>
                      <a:pPr algn="ctr" hangingPunct="0"/>
                      <a:r>
                        <a:rPr lang="pt-BR" sz="1800" kern="1200" dirty="0" smtClean="0">
                          <a:solidFill>
                            <a:schemeClr val="tx1"/>
                          </a:solidFill>
                          <a:effectLst/>
                          <a:latin typeface="+mn-lt"/>
                          <a:ea typeface="+mn-ea"/>
                          <a:cs typeface="+mn-cs"/>
                        </a:rPr>
                        <a:t>- Sensor</a:t>
                      </a:r>
                    </a:p>
                    <a:p>
                      <a:pPr algn="ctr" hangingPunct="0"/>
                      <a:r>
                        <a:rPr lang="pt-BR" sz="1800" kern="1200" dirty="0" smtClean="0">
                          <a:solidFill>
                            <a:schemeClr val="tx1"/>
                          </a:solidFill>
                          <a:effectLst/>
                          <a:latin typeface="+mn-lt"/>
                          <a:ea typeface="+mn-ea"/>
                          <a:cs typeface="+mn-cs"/>
                        </a:rPr>
                        <a:t> </a:t>
                      </a:r>
                    </a:p>
                    <a:p>
                      <a:pPr algn="ctr" hangingPunct="0"/>
                      <a:r>
                        <a:rPr lang="pt-BR" sz="1800" kern="1200" dirty="0" smtClean="0">
                          <a:solidFill>
                            <a:schemeClr val="tx1"/>
                          </a:solidFill>
                          <a:effectLst/>
                          <a:latin typeface="+mn-lt"/>
                          <a:ea typeface="+mn-ea"/>
                          <a:cs typeface="+mn-cs"/>
                        </a:rPr>
                        <a:t>O motivo não deve estar vázio, pois, ira garantir o log da ação.</a:t>
                      </a:r>
                      <a:endParaRPr lang="pt-BR" sz="1800" kern="1200" dirty="0">
                        <a:solidFill>
                          <a:schemeClr val="tx1"/>
                        </a:solidFill>
                        <a:effectLst/>
                        <a:latin typeface="+mn-lt"/>
                        <a:ea typeface="+mn-ea"/>
                        <a:cs typeface="+mn-cs"/>
                      </a:endParaRPr>
                    </a:p>
                  </a:txBody>
                  <a:tcPr marT="45726" marB="45726" horzOverflow="overflow">
                    <a:lnL w="12700" cap="flat" cmpd="sng" algn="ctr">
                      <a:solidFill>
                        <a:schemeClr val="tx1"/>
                      </a:solidFill>
                      <a:prstDash val="solid"/>
                      <a:bevel/>
                      <a:headEnd type="none" w="med" len="med"/>
                      <a:tailEnd type="none" w="med" len="med"/>
                    </a:lnL>
                    <a:lnR w="12700" cap="flat" cmpd="sng" algn="ctr">
                      <a:solidFill>
                        <a:schemeClr val="tx1"/>
                      </a:solidFill>
                      <a:prstDash val="solid"/>
                      <a:bevel/>
                      <a:headEnd type="none" w="med" len="med"/>
                      <a:tailEnd type="none" w="med" len="med"/>
                    </a:lnR>
                    <a:lnT w="12700" cap="flat" cmpd="sng" algn="ctr">
                      <a:solidFill>
                        <a:schemeClr val="tx1"/>
                      </a:solidFill>
                      <a:prstDash val="solid"/>
                      <a:bevel/>
                      <a:headEnd type="none" w="med" len="med"/>
                      <a:tailEnd type="none" w="med" len="med"/>
                    </a:lnT>
                    <a:lnB w="12700" cap="flat" cmpd="sng" algn="ctr">
                      <a:solidFill>
                        <a:schemeClr val="tx1"/>
                      </a:solidFill>
                      <a:prstDash val="solid"/>
                      <a:bevel/>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500388669"/>
                  </a:ext>
                </a:extLst>
              </a:tr>
              <a:tr h="640167">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lang="pt-BR" sz="1800" kern="1200" dirty="0" smtClean="0">
                          <a:solidFill>
                            <a:schemeClr val="tx1"/>
                          </a:solidFill>
                          <a:effectLst/>
                          <a:latin typeface="+mn-lt"/>
                          <a:ea typeface="+mn-ea"/>
                          <a:cs typeface="+mn-cs"/>
                        </a:rPr>
                        <a:t>7. Esperar pela confirmação visual de que a ação foi executada com êxito.</a:t>
                      </a:r>
                      <a:endParaRPr kumimoji="0" lang="pt-BR" altLang="zh-CN" sz="1600" b="1" i="0" u="none" strike="noStrike" cap="none" normalizeH="0" baseline="0" dirty="0" smtClean="0">
                        <a:ln>
                          <a:noFill/>
                        </a:ln>
                        <a:solidFill>
                          <a:srgbClr val="FFFFFF"/>
                        </a:solidFill>
                        <a:effectLst/>
                        <a:latin typeface="Century Schoolbook" pitchFamily="18" charset="0"/>
                        <a:ea typeface="SimSun" pitchFamily="2" charset="-122"/>
                        <a:sym typeface="Century Schoolbook" pitchFamily="18" charset="0"/>
                      </a:endParaRPr>
                    </a:p>
                  </a:txBody>
                  <a:tcPr marT="45726" marB="45726" horzOverflow="overflow">
                    <a:lnL w="12700" cap="flat" cmpd="sng" algn="ctr">
                      <a:solidFill>
                        <a:schemeClr val="tx1"/>
                      </a:solidFill>
                      <a:prstDash val="solid"/>
                      <a:bevel/>
                      <a:headEnd type="none" w="med" len="med"/>
                      <a:tailEnd type="none" w="med" len="med"/>
                    </a:lnL>
                    <a:lnR w="12700" cap="flat" cmpd="sng" algn="ctr">
                      <a:solidFill>
                        <a:schemeClr val="tx1"/>
                      </a:solidFill>
                      <a:prstDash val="solid"/>
                      <a:bevel/>
                      <a:headEnd type="none" w="med" len="med"/>
                      <a:tailEnd type="none" w="med" len="med"/>
                    </a:lnR>
                    <a:lnT w="12700" cap="flat" cmpd="sng" algn="ctr">
                      <a:solidFill>
                        <a:schemeClr val="tx1"/>
                      </a:solidFill>
                      <a:prstDash val="solid"/>
                      <a:bevel/>
                      <a:headEnd type="none" w="med" len="med"/>
                      <a:tailEnd type="none" w="med" len="med"/>
                    </a:lnT>
                    <a:lnB w="12700" cap="flat" cmpd="sng" algn="ctr">
                      <a:solidFill>
                        <a:schemeClr val="tx1"/>
                      </a:solidFill>
                      <a:prstDash val="solid"/>
                      <a:bevel/>
                      <a:headEnd type="none" w="med" len="med"/>
                      <a:tailEnd type="none" w="med" len="med"/>
                    </a:lnB>
                    <a:lnTlToBr>
                      <a:noFill/>
                    </a:lnTlToBr>
                    <a:lnBlToTr>
                      <a:noFill/>
                    </a:lnBlToTr>
                    <a:solidFill>
                      <a:schemeClr val="bg1"/>
                    </a:solidFill>
                  </a:tcPr>
                </a:tc>
                <a:tc>
                  <a:txBody>
                    <a:bodyPr/>
                    <a:lstStyle/>
                    <a:p>
                      <a:pPr algn="ctr" hangingPunct="0">
                        <a:lnSpc>
                          <a:spcPts val="1200"/>
                        </a:lnSpc>
                        <a:spcAft>
                          <a:spcPts val="0"/>
                        </a:spcAft>
                      </a:pPr>
                      <a:endParaRPr lang="pt-BR" sz="1800" kern="1200" dirty="0" smtClean="0">
                        <a:solidFill>
                          <a:schemeClr val="tx1"/>
                        </a:solidFill>
                        <a:effectLst/>
                        <a:latin typeface="+mn-lt"/>
                        <a:ea typeface="+mn-ea"/>
                        <a:cs typeface="+mn-cs"/>
                      </a:endParaRPr>
                    </a:p>
                    <a:p>
                      <a:pPr algn="ctr" hangingPunct="0">
                        <a:lnSpc>
                          <a:spcPts val="1200"/>
                        </a:lnSpc>
                        <a:spcAft>
                          <a:spcPts val="0"/>
                        </a:spcAft>
                      </a:pPr>
                      <a:r>
                        <a:rPr lang="pt-BR" sz="1800" kern="1200" dirty="0" smtClean="0">
                          <a:solidFill>
                            <a:schemeClr val="tx1"/>
                          </a:solidFill>
                          <a:effectLst/>
                          <a:latin typeface="+mn-lt"/>
                          <a:ea typeface="+mn-ea"/>
                          <a:cs typeface="+mn-cs"/>
                        </a:rPr>
                        <a:t>8</a:t>
                      </a:r>
                      <a:r>
                        <a:rPr lang="pt-BR" sz="1800" kern="1200" dirty="0">
                          <a:solidFill>
                            <a:schemeClr val="tx1"/>
                          </a:solidFill>
                          <a:effectLst/>
                          <a:latin typeface="+mn-lt"/>
                          <a:ea typeface="+mn-ea"/>
                          <a:cs typeface="+mn-cs"/>
                        </a:rPr>
                        <a:t>. Mostrar se a ação foi executada com sucesso.</a:t>
                      </a:r>
                    </a:p>
                  </a:txBody>
                  <a:tcPr marL="68580" marR="68580" marT="0" marB="0">
                    <a:lnL w="12700" cap="flat" cmpd="sng" algn="ctr">
                      <a:solidFill>
                        <a:schemeClr val="tx1"/>
                      </a:solidFill>
                      <a:prstDash val="solid"/>
                      <a:bevel/>
                      <a:headEnd type="none" w="med" len="med"/>
                      <a:tailEnd type="none" w="med" len="med"/>
                    </a:lnL>
                    <a:lnR w="12700" cap="flat" cmpd="sng" algn="ctr">
                      <a:solidFill>
                        <a:schemeClr val="tx1"/>
                      </a:solidFill>
                      <a:prstDash val="solid"/>
                      <a:bevel/>
                      <a:headEnd type="none" w="med" len="med"/>
                      <a:tailEnd type="none" w="med" len="med"/>
                    </a:lnR>
                    <a:lnT w="12700" cap="flat" cmpd="sng" algn="ctr">
                      <a:solidFill>
                        <a:schemeClr val="tx1"/>
                      </a:solidFill>
                      <a:prstDash val="solid"/>
                      <a:bevel/>
                      <a:headEnd type="none" w="med" len="med"/>
                      <a:tailEnd type="none" w="med" len="med"/>
                    </a:lnT>
                    <a:lnB w="12700" cap="flat" cmpd="sng" algn="ctr">
                      <a:solidFill>
                        <a:schemeClr val="tx1"/>
                      </a:solidFill>
                      <a:prstDash val="solid"/>
                      <a:bevel/>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4116544536"/>
                  </a:ext>
                </a:extLst>
              </a:tr>
              <a:tr h="36581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lang="pt-BR" sz="1800" kern="1200" dirty="0" smtClean="0">
                          <a:solidFill>
                            <a:schemeClr val="tx1"/>
                          </a:solidFill>
                          <a:effectLst/>
                          <a:latin typeface="+mn-lt"/>
                          <a:ea typeface="+mn-ea"/>
                          <a:cs typeface="+mn-cs"/>
                        </a:rPr>
                        <a:t>9. Fim do Caso de Uso</a:t>
                      </a:r>
                      <a:endParaRPr kumimoji="0" lang="pt-BR" altLang="zh-CN" sz="1600" b="1" i="0" u="none" strike="noStrike" cap="none" normalizeH="0" baseline="0" dirty="0" smtClean="0">
                        <a:ln>
                          <a:noFill/>
                        </a:ln>
                        <a:solidFill>
                          <a:srgbClr val="FFFFFF"/>
                        </a:solidFill>
                        <a:effectLst/>
                        <a:latin typeface="Century Schoolbook" pitchFamily="18" charset="0"/>
                        <a:ea typeface="SimSun" pitchFamily="2" charset="-122"/>
                        <a:sym typeface="Century Schoolbook" pitchFamily="18" charset="0"/>
                      </a:endParaRPr>
                    </a:p>
                  </a:txBody>
                  <a:tcPr marT="45726" marB="45726" horzOverflow="overflow">
                    <a:lnL w="12700" cap="flat" cmpd="sng" algn="ctr">
                      <a:solidFill>
                        <a:schemeClr val="tx1"/>
                      </a:solidFill>
                      <a:prstDash val="solid"/>
                      <a:bevel/>
                      <a:headEnd type="none" w="med" len="med"/>
                      <a:tailEnd type="none" w="med" len="med"/>
                    </a:lnL>
                    <a:lnR w="12700" cap="flat" cmpd="sng" algn="ctr">
                      <a:solidFill>
                        <a:schemeClr val="tx1"/>
                      </a:solidFill>
                      <a:prstDash val="solid"/>
                      <a:bevel/>
                      <a:headEnd type="none" w="med" len="med"/>
                      <a:tailEnd type="none" w="med" len="med"/>
                    </a:lnR>
                    <a:lnT w="12700" cap="flat" cmpd="sng" algn="ctr">
                      <a:solidFill>
                        <a:schemeClr val="tx1"/>
                      </a:solidFill>
                      <a:prstDash val="solid"/>
                      <a:bevel/>
                      <a:headEnd type="none" w="med" len="med"/>
                      <a:tailEnd type="none" w="med" len="med"/>
                    </a:lnT>
                    <a:lnB w="12700" cap="flat" cmpd="sng" algn="ctr">
                      <a:solidFill>
                        <a:schemeClr val="tx1"/>
                      </a:solidFill>
                      <a:prstDash val="solid"/>
                      <a:bevel/>
                      <a:headEnd type="none" w="med" len="med"/>
                      <a:tailEnd type="none" w="med" len="med"/>
                    </a:lnB>
                    <a:lnTlToBr>
                      <a:noFill/>
                    </a:lnTlToBr>
                    <a:lnBlToTr>
                      <a:noFill/>
                    </a:lnBlToTr>
                    <a:solidFill>
                      <a:schemeClr val="bg1"/>
                    </a:solidFill>
                  </a:tcPr>
                </a:tc>
                <a:tc>
                  <a:txBody>
                    <a:bodyPr/>
                    <a:lstStyle/>
                    <a:p>
                      <a:pPr algn="ctr" hangingPunct="0">
                        <a:lnSpc>
                          <a:spcPts val="1200"/>
                        </a:lnSpc>
                        <a:spcAft>
                          <a:spcPts val="0"/>
                        </a:spcAft>
                      </a:pPr>
                      <a:endParaRPr lang="pt-BR" sz="1800" kern="1200" dirty="0">
                        <a:solidFill>
                          <a:schemeClr val="tx1"/>
                        </a:solidFill>
                        <a:effectLst/>
                        <a:latin typeface="+mn-lt"/>
                        <a:ea typeface="+mn-ea"/>
                        <a:cs typeface="+mn-cs"/>
                      </a:endParaRPr>
                    </a:p>
                  </a:txBody>
                  <a:tcPr marL="68580" marR="68580" marT="0" marB="0">
                    <a:lnL w="12700" cap="flat" cmpd="sng" algn="ctr">
                      <a:solidFill>
                        <a:schemeClr val="tx1"/>
                      </a:solidFill>
                      <a:prstDash val="solid"/>
                      <a:bevel/>
                      <a:headEnd type="none" w="med" len="med"/>
                      <a:tailEnd type="none" w="med" len="med"/>
                    </a:lnL>
                    <a:lnR w="12700" cap="flat" cmpd="sng" algn="ctr">
                      <a:solidFill>
                        <a:schemeClr val="tx1"/>
                      </a:solidFill>
                      <a:prstDash val="solid"/>
                      <a:bevel/>
                      <a:headEnd type="none" w="med" len="med"/>
                      <a:tailEnd type="none" w="med" len="med"/>
                    </a:lnR>
                    <a:lnT w="12700" cap="flat" cmpd="sng" algn="ctr">
                      <a:solidFill>
                        <a:schemeClr val="tx1"/>
                      </a:solidFill>
                      <a:prstDash val="solid"/>
                      <a:bevel/>
                      <a:headEnd type="none" w="med" len="med"/>
                      <a:tailEnd type="none" w="med" len="med"/>
                    </a:lnT>
                    <a:lnB w="12700" cap="flat" cmpd="sng" algn="ctr">
                      <a:solidFill>
                        <a:schemeClr val="tx1"/>
                      </a:solidFill>
                      <a:prstDash val="solid"/>
                      <a:bevel/>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888771089"/>
                  </a:ext>
                </a:extLst>
              </a:tr>
            </a:tbl>
          </a:graphicData>
        </a:graphic>
      </p:graphicFrame>
      <p:pic>
        <p:nvPicPr>
          <p:cNvPr id="28686" name="Imagem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47450" y="69850"/>
            <a:ext cx="800100"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5530789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28686"/>
                                        </p:tgtEl>
                                        <p:attrNameLst>
                                          <p:attrName>r</p:attrName>
                                        </p:attrNameLst>
                                      </p:cBhvr>
                                    </p:animRot>
                                    <p:animRot by="-240000">
                                      <p:cBhvr>
                                        <p:cTn id="7" dur="200" fill="hold">
                                          <p:stCondLst>
                                            <p:cond delay="200"/>
                                          </p:stCondLst>
                                        </p:cTn>
                                        <p:tgtEl>
                                          <p:spTgt spid="28686"/>
                                        </p:tgtEl>
                                        <p:attrNameLst>
                                          <p:attrName>r</p:attrName>
                                        </p:attrNameLst>
                                      </p:cBhvr>
                                    </p:animRot>
                                    <p:animRot by="240000">
                                      <p:cBhvr>
                                        <p:cTn id="8" dur="200" fill="hold">
                                          <p:stCondLst>
                                            <p:cond delay="400"/>
                                          </p:stCondLst>
                                        </p:cTn>
                                        <p:tgtEl>
                                          <p:spTgt spid="28686"/>
                                        </p:tgtEl>
                                        <p:attrNameLst>
                                          <p:attrName>r</p:attrName>
                                        </p:attrNameLst>
                                      </p:cBhvr>
                                    </p:animRot>
                                    <p:animRot by="-240000">
                                      <p:cBhvr>
                                        <p:cTn id="9" dur="200" fill="hold">
                                          <p:stCondLst>
                                            <p:cond delay="600"/>
                                          </p:stCondLst>
                                        </p:cTn>
                                        <p:tgtEl>
                                          <p:spTgt spid="28686"/>
                                        </p:tgtEl>
                                        <p:attrNameLst>
                                          <p:attrName>r</p:attrName>
                                        </p:attrNameLst>
                                      </p:cBhvr>
                                    </p:animRot>
                                    <p:animRot by="120000">
                                      <p:cBhvr>
                                        <p:cTn id="10" dur="200" fill="hold">
                                          <p:stCondLst>
                                            <p:cond delay="800"/>
                                          </p:stCondLst>
                                        </p:cTn>
                                        <p:tgtEl>
                                          <p:spTgt spid="2868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ítulo 1"/>
          <p:cNvSpPr>
            <a:spLocks noGrp="1" noChangeArrowheads="1"/>
          </p:cNvSpPr>
          <p:nvPr>
            <p:ph type="title" idx="4294967295"/>
          </p:nvPr>
        </p:nvSpPr>
        <p:spPr>
          <a:xfrm>
            <a:off x="663575" y="149225"/>
            <a:ext cx="9693275" cy="1000125"/>
          </a:xfrm>
        </p:spPr>
        <p:txBody>
          <a:bodyPr/>
          <a:lstStyle/>
          <a:p>
            <a:pPr eaLnBrk="1" hangingPunct="1"/>
            <a:r>
              <a:rPr lang="pt-BR" altLang="zh-CN" smtClean="0"/>
              <a:t>Documentação do Caso de Uso 1 </a:t>
            </a:r>
          </a:p>
        </p:txBody>
      </p:sp>
      <p:graphicFrame>
        <p:nvGraphicFramePr>
          <p:cNvPr id="28675" name="Marcador de Posição de Conteúdo 3"/>
          <p:cNvGraphicFramePr>
            <a:graphicFrameLocks noGrp="1"/>
          </p:cNvGraphicFramePr>
          <p:nvPr/>
        </p:nvGraphicFramePr>
        <p:xfrm>
          <a:off x="663575" y="1490663"/>
          <a:ext cx="8456614" cy="3200400"/>
        </p:xfrm>
        <a:graphic>
          <a:graphicData uri="http://schemas.openxmlformats.org/drawingml/2006/table">
            <a:tbl>
              <a:tblPr/>
              <a:tblGrid>
                <a:gridCol w="4228307">
                  <a:extLst>
                    <a:ext uri="{9D8B030D-6E8A-4147-A177-3AD203B41FA5}">
                      <a16:colId xmlns:a16="http://schemas.microsoft.com/office/drawing/2014/main" val="20001"/>
                    </a:ext>
                  </a:extLst>
                </a:gridCol>
                <a:gridCol w="4228307">
                  <a:extLst>
                    <a:ext uri="{9D8B030D-6E8A-4147-A177-3AD203B41FA5}">
                      <a16:colId xmlns:a16="http://schemas.microsoft.com/office/drawing/2014/main" val="4028602809"/>
                    </a:ext>
                  </a:extLst>
                </a:gridCol>
              </a:tblGrid>
              <a:tr h="365125">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lang="pt-BR" sz="1800" b="1" kern="1200" dirty="0" smtClean="0">
                          <a:solidFill>
                            <a:schemeClr val="bg1"/>
                          </a:solidFill>
                          <a:effectLst/>
                          <a:latin typeface="+mn-lt"/>
                          <a:ea typeface="+mn-ea"/>
                          <a:cs typeface="+mn-cs"/>
                        </a:rPr>
                        <a:t>Fluxo Alternativo A – Desabilitar Sensor</a:t>
                      </a:r>
                      <a:endParaRPr kumimoji="0" lang="pt-BR" altLang="zh-CN" sz="1600" b="1" i="0" u="none" strike="noStrike" cap="none" normalizeH="0" baseline="0" dirty="0" smtClean="0">
                        <a:ln>
                          <a:noFill/>
                        </a:ln>
                        <a:solidFill>
                          <a:schemeClr val="bg1"/>
                        </a:solidFill>
                        <a:effectLst/>
                        <a:latin typeface="Century Schoolbook" pitchFamily="18" charset="0"/>
                        <a:ea typeface="SimSun" pitchFamily="2" charset="-122"/>
                        <a:sym typeface="Century Schoolbook" pitchFamily="18" charset="0"/>
                      </a:endParaRPr>
                    </a:p>
                  </a:txBody>
                  <a:tcPr horzOverflow="overflow">
                    <a:lnL w="12700" cap="flat" cmpd="sng" algn="ctr">
                      <a:solidFill>
                        <a:schemeClr val="tx1"/>
                      </a:solidFill>
                      <a:prstDash val="solid"/>
                      <a:bevel/>
                      <a:headEnd type="none" w="med" len="med"/>
                      <a:tailEnd type="none" w="med" len="med"/>
                    </a:lnL>
                    <a:lnR w="12700" cap="flat" cmpd="sng" algn="ctr">
                      <a:solidFill>
                        <a:schemeClr val="tx1"/>
                      </a:solidFill>
                      <a:prstDash val="solid"/>
                      <a:bevel/>
                      <a:headEnd type="none" w="med" len="med"/>
                      <a:tailEnd type="none" w="med" len="med"/>
                    </a:lnR>
                    <a:lnT w="12700" cap="flat" cmpd="sng" algn="ctr">
                      <a:solidFill>
                        <a:schemeClr val="tx1"/>
                      </a:solidFill>
                      <a:prstDash val="solid"/>
                      <a:bevel/>
                      <a:headEnd type="none" w="med" len="med"/>
                      <a:tailEnd type="none" w="med" len="med"/>
                    </a:lnT>
                    <a:lnB w="12700" cap="flat" cmpd="sng" algn="ctr">
                      <a:solidFill>
                        <a:schemeClr val="tx1"/>
                      </a:solidFill>
                      <a:prstDash val="solid"/>
                      <a:bevel/>
                      <a:headEnd type="none" w="med" len="med"/>
                      <a:tailEnd type="none" w="med" len="med"/>
                    </a:lnB>
                    <a:lnTlToBr>
                      <a:noFill/>
                    </a:lnTlToBr>
                    <a:lnBlToTr>
                      <a:noFill/>
                    </a:lnBlToTr>
                    <a:solidFill>
                      <a:srgbClr val="202448"/>
                    </a:solidFill>
                  </a:tcPr>
                </a:tc>
                <a:tc hMerge="1">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pt-BR" altLang="zh-CN" sz="1600" b="1" i="0" u="none" strike="noStrike" cap="none" normalizeH="0" baseline="0" dirty="0" smtClean="0">
                        <a:ln>
                          <a:noFill/>
                        </a:ln>
                        <a:solidFill>
                          <a:srgbClr val="FFFFFF"/>
                        </a:solidFill>
                        <a:effectLst/>
                        <a:latin typeface="Century Schoolbook" pitchFamily="18" charset="0"/>
                        <a:ea typeface="SimSun" pitchFamily="2" charset="-122"/>
                        <a:sym typeface="Century Schoolbook" pitchFamily="18" charset="0"/>
                      </a:endParaRPr>
                    </a:p>
                  </a:txBody>
                  <a:tcPr horzOverflow="overflow">
                    <a:lnL w="12700" cap="flat" cmpd="sng" algn="ctr">
                      <a:solidFill>
                        <a:schemeClr val="tx1"/>
                      </a:solidFill>
                      <a:prstDash val="solid"/>
                      <a:bevel/>
                      <a:headEnd type="none" w="med" len="med"/>
                      <a:tailEnd type="none" w="med" len="med"/>
                    </a:lnL>
                    <a:lnR w="12700" cap="flat" cmpd="sng" algn="ctr">
                      <a:solidFill>
                        <a:schemeClr val="tx1"/>
                      </a:solidFill>
                      <a:prstDash val="solid"/>
                      <a:bevel/>
                      <a:headEnd type="none" w="med" len="med"/>
                      <a:tailEnd type="none" w="med" len="med"/>
                    </a:lnR>
                    <a:lnT w="12700" cap="flat" cmpd="sng" algn="ctr">
                      <a:solidFill>
                        <a:schemeClr val="tx1"/>
                      </a:solidFill>
                      <a:prstDash val="solid"/>
                      <a:bevel/>
                      <a:headEnd type="none" w="med" len="med"/>
                      <a:tailEnd type="none" w="med" len="med"/>
                    </a:lnT>
                    <a:lnB w="12700" cap="flat" cmpd="sng" algn="ctr">
                      <a:solidFill>
                        <a:schemeClr val="tx1"/>
                      </a:solidFill>
                      <a:prstDash val="solid"/>
                      <a:bevel/>
                      <a:headEnd type="none" w="med" len="med"/>
                      <a:tailEnd type="none" w="med" len="med"/>
                    </a:lnB>
                    <a:lnTlToBr>
                      <a:noFill/>
                    </a:lnTlToBr>
                    <a:lnBlToTr>
                      <a:noFill/>
                    </a:lnBlToTr>
                    <a:solidFill>
                      <a:srgbClr val="1D2843"/>
                    </a:solidFill>
                  </a:tcPr>
                </a:tc>
                <a:extLst>
                  <a:ext uri="{0D108BD9-81ED-4DB2-BD59-A6C34878D82A}">
                    <a16:rowId xmlns:a16="http://schemas.microsoft.com/office/drawing/2014/main" val="10000"/>
                  </a:ext>
                </a:extLst>
              </a:tr>
              <a:tr h="36512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lang="pt-BR" sz="1800" kern="1200" dirty="0" smtClean="0">
                          <a:solidFill>
                            <a:schemeClr val="tx1"/>
                          </a:solidFill>
                          <a:effectLst/>
                          <a:latin typeface="+mn-lt"/>
                          <a:ea typeface="+mn-ea"/>
                          <a:cs typeface="+mn-cs"/>
                        </a:rPr>
                        <a:t>5. Selecionar ‘Desabilitar Sensor’</a:t>
                      </a:r>
                      <a:endParaRPr kumimoji="0" lang="pt-BR" altLang="zh-CN" sz="1600" b="1" i="0" u="none" strike="noStrike" cap="none" normalizeH="0" baseline="0" dirty="0" smtClean="0">
                        <a:ln>
                          <a:noFill/>
                        </a:ln>
                        <a:solidFill>
                          <a:srgbClr val="FFFFFF"/>
                        </a:solidFill>
                        <a:effectLst/>
                        <a:latin typeface="Century Schoolbook" pitchFamily="18" charset="0"/>
                        <a:ea typeface="SimSun" pitchFamily="2" charset="-122"/>
                        <a:sym typeface="Century Schoolbook" pitchFamily="18" charset="0"/>
                      </a:endParaRPr>
                    </a:p>
                  </a:txBody>
                  <a:tcPr horzOverflow="overflow">
                    <a:lnL w="12700" cap="flat" cmpd="sng" algn="ctr">
                      <a:solidFill>
                        <a:schemeClr val="tx1"/>
                      </a:solidFill>
                      <a:prstDash val="solid"/>
                      <a:bevel/>
                      <a:headEnd type="none" w="med" len="med"/>
                      <a:tailEnd type="none" w="med" len="med"/>
                    </a:lnL>
                    <a:lnR w="12700" cap="flat" cmpd="sng" algn="ctr">
                      <a:solidFill>
                        <a:schemeClr val="tx1"/>
                      </a:solidFill>
                      <a:prstDash val="solid"/>
                      <a:bevel/>
                      <a:headEnd type="none" w="med" len="med"/>
                      <a:tailEnd type="none" w="med" len="med"/>
                    </a:lnR>
                    <a:lnT w="12700" cap="flat" cmpd="sng" algn="ctr">
                      <a:solidFill>
                        <a:schemeClr val="tx1"/>
                      </a:solidFill>
                      <a:prstDash val="solid"/>
                      <a:bevel/>
                      <a:headEnd type="none" w="med" len="med"/>
                      <a:tailEnd type="none" w="med" len="med"/>
                    </a:lnT>
                    <a:lnB w="12700" cap="flat" cmpd="sng" algn="ctr">
                      <a:solidFill>
                        <a:schemeClr val="tx1"/>
                      </a:solidFill>
                      <a:prstDash val="solid"/>
                      <a:bevel/>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lang="pt-BR" sz="1800" kern="1200" dirty="0" smtClean="0">
                          <a:solidFill>
                            <a:schemeClr val="tx1"/>
                          </a:solidFill>
                          <a:effectLst/>
                          <a:latin typeface="+mn-lt"/>
                          <a:ea typeface="+mn-ea"/>
                          <a:cs typeface="+mn-cs"/>
                        </a:rPr>
                        <a:t>6. Retornar ao passo 6 do fluxo principal.</a:t>
                      </a:r>
                      <a:endParaRPr kumimoji="0" lang="pt-BR" altLang="zh-CN" sz="1600" b="1" i="0" u="none" strike="noStrike" cap="none" normalizeH="0" baseline="0" dirty="0" smtClean="0">
                        <a:ln>
                          <a:noFill/>
                        </a:ln>
                        <a:solidFill>
                          <a:srgbClr val="FFFFFF"/>
                        </a:solidFill>
                        <a:effectLst/>
                        <a:latin typeface="Century Schoolbook" pitchFamily="18" charset="0"/>
                        <a:ea typeface="SimSun" pitchFamily="2" charset="-122"/>
                        <a:sym typeface="Century Schoolbook" pitchFamily="18" charset="0"/>
                      </a:endParaRPr>
                    </a:p>
                  </a:txBody>
                  <a:tcPr horzOverflow="overflow">
                    <a:lnL w="12700" cap="flat" cmpd="sng" algn="ctr">
                      <a:solidFill>
                        <a:schemeClr val="tx1"/>
                      </a:solidFill>
                      <a:prstDash val="solid"/>
                      <a:bevel/>
                      <a:headEnd type="none" w="med" len="med"/>
                      <a:tailEnd type="none" w="med" len="med"/>
                    </a:lnL>
                    <a:lnR w="12700" cap="flat" cmpd="sng" algn="ctr">
                      <a:solidFill>
                        <a:schemeClr val="tx1"/>
                      </a:solidFill>
                      <a:prstDash val="solid"/>
                      <a:bevel/>
                      <a:headEnd type="none" w="med" len="med"/>
                      <a:tailEnd type="none" w="med" len="med"/>
                    </a:lnR>
                    <a:lnT w="12700" cap="flat" cmpd="sng" algn="ctr">
                      <a:solidFill>
                        <a:schemeClr val="tx1"/>
                      </a:solidFill>
                      <a:prstDash val="solid"/>
                      <a:bevel/>
                      <a:headEnd type="none" w="med" len="med"/>
                      <a:tailEnd type="none" w="med" len="med"/>
                    </a:lnT>
                    <a:lnB w="12700" cap="flat" cmpd="sng" algn="ctr">
                      <a:solidFill>
                        <a:schemeClr val="tx1"/>
                      </a:solidFill>
                      <a:prstDash val="solid"/>
                      <a:bevel/>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500388669"/>
                  </a:ext>
                </a:extLst>
              </a:tr>
              <a:tr h="365125">
                <a:tc gridSpan="2">
                  <a:txBody>
                    <a:bodyPr/>
                    <a:lstStyle/>
                    <a:p>
                      <a:pPr algn="ctr" hangingPunct="0">
                        <a:lnSpc>
                          <a:spcPts val="1200"/>
                        </a:lnSpc>
                        <a:spcAft>
                          <a:spcPts val="0"/>
                        </a:spcAft>
                        <a:tabLst>
                          <a:tab pos="2637155" algn="ctr"/>
                          <a:tab pos="4235450" algn="l"/>
                        </a:tabLst>
                      </a:pPr>
                      <a:endParaRPr lang="pt-BR" sz="1000" b="1" dirty="0" smtClean="0">
                        <a:solidFill>
                          <a:srgbClr val="FFFFFF"/>
                        </a:solidFill>
                        <a:effectLst/>
                        <a:latin typeface="Times New Roman" panose="02020603050405020304" pitchFamily="18" charset="0"/>
                        <a:ea typeface="Times New Roman" panose="02020603050405020304" pitchFamily="18" charset="0"/>
                      </a:endParaRPr>
                    </a:p>
                    <a:p>
                      <a:pPr algn="ctr" hangingPunct="0">
                        <a:lnSpc>
                          <a:spcPts val="1200"/>
                        </a:lnSpc>
                        <a:spcAft>
                          <a:spcPts val="0"/>
                        </a:spcAft>
                        <a:tabLst>
                          <a:tab pos="2637155" algn="ctr"/>
                          <a:tab pos="4235450" algn="l"/>
                        </a:tabLst>
                      </a:pPr>
                      <a:r>
                        <a:rPr lang="pt-BR" sz="1000" b="1" dirty="0">
                          <a:solidFill>
                            <a:srgbClr val="FFFFFF"/>
                          </a:solidFill>
                          <a:effectLst/>
                          <a:latin typeface="Times New Roman" panose="02020603050405020304" pitchFamily="18" charset="0"/>
                          <a:ea typeface="Times New Roman" panose="02020603050405020304" pitchFamily="18" charset="0"/>
                        </a:rPr>
                        <a:t>	</a:t>
                      </a:r>
                      <a:r>
                        <a:rPr lang="pt-BR" sz="1800" b="1" kern="1200" dirty="0">
                          <a:solidFill>
                            <a:schemeClr val="bg1"/>
                          </a:solidFill>
                          <a:effectLst/>
                          <a:latin typeface="+mn-lt"/>
                          <a:ea typeface="+mn-ea"/>
                          <a:cs typeface="+mn-cs"/>
                        </a:rPr>
                        <a:t>Fluxo Alternativo B –Erro ao Executar a Ação	 </a:t>
                      </a:r>
                    </a:p>
                    <a:p>
                      <a:pPr algn="ctr" hangingPunct="0">
                        <a:lnSpc>
                          <a:spcPts val="1200"/>
                        </a:lnSpc>
                        <a:spcAft>
                          <a:spcPts val="0"/>
                        </a:spcAft>
                        <a:tabLst>
                          <a:tab pos="2637155" algn="ctr"/>
                          <a:tab pos="4235450" algn="l"/>
                        </a:tabLst>
                      </a:pPr>
                      <a:r>
                        <a:rPr lang="pt-BR" sz="1800" b="1" kern="1200" dirty="0">
                          <a:solidFill>
                            <a:schemeClr val="bg1"/>
                          </a:solidFill>
                          <a:effectLst/>
                          <a:latin typeface="+mn-lt"/>
                          <a:ea typeface="+mn-ea"/>
                          <a:cs typeface="+mn-cs"/>
                        </a:rPr>
                        <a:t>		 </a:t>
                      </a:r>
                    </a:p>
                  </a:txBody>
                  <a:tcPr marL="68580" marR="68580" marT="0" marB="0">
                    <a:lnL w="12700" cap="flat" cmpd="sng" algn="ctr">
                      <a:solidFill>
                        <a:schemeClr val="tx1"/>
                      </a:solidFill>
                      <a:prstDash val="solid"/>
                      <a:bevel/>
                      <a:headEnd type="none" w="med" len="med"/>
                      <a:tailEnd type="none" w="med" len="med"/>
                    </a:lnL>
                    <a:lnR w="12700" cap="flat" cmpd="sng" algn="ctr">
                      <a:solidFill>
                        <a:schemeClr val="tx1"/>
                      </a:solidFill>
                      <a:prstDash val="solid"/>
                      <a:bevel/>
                      <a:headEnd type="none" w="med" len="med"/>
                      <a:tailEnd type="none" w="med" len="med"/>
                    </a:lnR>
                    <a:lnT w="12700" cap="flat" cmpd="sng" algn="ctr">
                      <a:solidFill>
                        <a:schemeClr val="tx1"/>
                      </a:solidFill>
                      <a:prstDash val="solid"/>
                      <a:bevel/>
                      <a:headEnd type="none" w="med" len="med"/>
                      <a:tailEnd type="none" w="med" len="med"/>
                    </a:lnT>
                    <a:lnB w="12700" cap="flat" cmpd="sng" algn="ctr">
                      <a:solidFill>
                        <a:schemeClr val="tx1"/>
                      </a:solidFill>
                      <a:prstDash val="solid"/>
                      <a:bevel/>
                      <a:headEnd type="none" w="med" len="med"/>
                      <a:tailEnd type="none" w="med" len="med"/>
                    </a:lnB>
                    <a:lnTlToBr>
                      <a:noFill/>
                    </a:lnTlToBr>
                    <a:lnBlToTr>
                      <a:noFill/>
                    </a:lnBlToTr>
                    <a:solidFill>
                      <a:srgbClr val="202448"/>
                    </a:solidFill>
                  </a:tcPr>
                </a:tc>
                <a:tc hMerge="1">
                  <a:txBody>
                    <a:bodyPr/>
                    <a:lstStyle/>
                    <a:p>
                      <a:pPr hangingPunct="0">
                        <a:lnSpc>
                          <a:spcPts val="1200"/>
                        </a:lnSpc>
                        <a:spcAft>
                          <a:spcPts val="0"/>
                        </a:spcAft>
                        <a:tabLst>
                          <a:tab pos="2637155" algn="ctr"/>
                          <a:tab pos="4235450" algn="l"/>
                        </a:tabLst>
                      </a:pPr>
                      <a:endParaRPr lang="pt-BR" sz="1000" dirty="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chemeClr val="tx1"/>
                      </a:solidFill>
                      <a:prstDash val="solid"/>
                      <a:bevel/>
                      <a:headEnd type="none" w="med" len="med"/>
                      <a:tailEnd type="none" w="med" len="med"/>
                    </a:lnL>
                    <a:lnR w="12700" cap="flat" cmpd="sng" algn="ctr">
                      <a:solidFill>
                        <a:schemeClr val="tx1"/>
                      </a:solidFill>
                      <a:prstDash val="solid"/>
                      <a:bevel/>
                      <a:headEnd type="none" w="med" len="med"/>
                      <a:tailEnd type="none" w="med" len="med"/>
                    </a:lnR>
                    <a:lnT w="12700" cap="flat" cmpd="sng" algn="ctr">
                      <a:solidFill>
                        <a:schemeClr val="tx1"/>
                      </a:solidFill>
                      <a:prstDash val="solid"/>
                      <a:bevel/>
                      <a:headEnd type="none" w="med" len="med"/>
                      <a:tailEnd type="none" w="med" len="med"/>
                    </a:lnT>
                    <a:lnB w="12700" cap="flat" cmpd="sng" algn="ctr">
                      <a:solidFill>
                        <a:schemeClr val="tx1"/>
                      </a:solidFill>
                      <a:prstDash val="solid"/>
                      <a:bevel/>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924556594"/>
                  </a:ext>
                </a:extLst>
              </a:tr>
              <a:tr h="36512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pt-BR" altLang="zh-CN" sz="1600" b="1" i="0" u="none" strike="noStrike" cap="none" normalizeH="0" baseline="0" dirty="0" smtClean="0">
                        <a:ln>
                          <a:noFill/>
                        </a:ln>
                        <a:solidFill>
                          <a:srgbClr val="FFFFFF"/>
                        </a:solidFill>
                        <a:effectLst/>
                        <a:latin typeface="Century Schoolbook" pitchFamily="18" charset="0"/>
                        <a:ea typeface="SimSun" pitchFamily="2" charset="-122"/>
                        <a:sym typeface="Century Schoolbook" pitchFamily="18" charset="0"/>
                      </a:endParaRPr>
                    </a:p>
                  </a:txBody>
                  <a:tcPr horzOverflow="overflow">
                    <a:lnL w="12700" cap="flat" cmpd="sng" algn="ctr">
                      <a:solidFill>
                        <a:schemeClr val="tx1"/>
                      </a:solidFill>
                      <a:prstDash val="solid"/>
                      <a:bevel/>
                      <a:headEnd type="none" w="med" len="med"/>
                      <a:tailEnd type="none" w="med" len="med"/>
                    </a:lnL>
                    <a:lnR w="12700" cap="flat" cmpd="sng" algn="ctr">
                      <a:solidFill>
                        <a:schemeClr val="tx1"/>
                      </a:solidFill>
                      <a:prstDash val="solid"/>
                      <a:bevel/>
                      <a:headEnd type="none" w="med" len="med"/>
                      <a:tailEnd type="none" w="med" len="med"/>
                    </a:lnR>
                    <a:lnT w="12700" cap="flat" cmpd="sng" algn="ctr">
                      <a:solidFill>
                        <a:schemeClr val="tx1"/>
                      </a:solidFill>
                      <a:prstDash val="solid"/>
                      <a:bevel/>
                      <a:headEnd type="none" w="med" len="med"/>
                      <a:tailEnd type="none" w="med" len="med"/>
                    </a:lnT>
                    <a:lnB w="12700" cap="flat" cmpd="sng" algn="ctr">
                      <a:solidFill>
                        <a:schemeClr val="tx1"/>
                      </a:solidFill>
                      <a:prstDash val="solid"/>
                      <a:bevel/>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lang="pt-BR" sz="1800" kern="1200" dirty="0" smtClean="0">
                          <a:solidFill>
                            <a:schemeClr val="tx1"/>
                          </a:solidFill>
                          <a:effectLst/>
                          <a:latin typeface="+mn-lt"/>
                          <a:ea typeface="+mn-ea"/>
                          <a:cs typeface="+mn-cs"/>
                        </a:rPr>
                        <a:t>7. Fazer log do erro.</a:t>
                      </a:r>
                      <a:endParaRPr kumimoji="0" lang="pt-BR" altLang="zh-CN" sz="1600" b="1" i="0" u="none" strike="noStrike" cap="none" normalizeH="0" baseline="0" dirty="0" smtClean="0">
                        <a:ln>
                          <a:noFill/>
                        </a:ln>
                        <a:solidFill>
                          <a:srgbClr val="FFFFFF"/>
                        </a:solidFill>
                        <a:effectLst/>
                        <a:latin typeface="Century Schoolbook" pitchFamily="18" charset="0"/>
                        <a:ea typeface="SimSun" pitchFamily="2" charset="-122"/>
                        <a:sym typeface="Century Schoolbook" pitchFamily="18" charset="0"/>
                      </a:endParaRPr>
                    </a:p>
                  </a:txBody>
                  <a:tcPr horzOverflow="overflow">
                    <a:lnL w="12700" cap="flat" cmpd="sng" algn="ctr">
                      <a:solidFill>
                        <a:schemeClr val="tx1"/>
                      </a:solidFill>
                      <a:prstDash val="solid"/>
                      <a:bevel/>
                      <a:headEnd type="none" w="med" len="med"/>
                      <a:tailEnd type="none" w="med" len="med"/>
                    </a:lnL>
                    <a:lnR w="12700" cap="flat" cmpd="sng" algn="ctr">
                      <a:solidFill>
                        <a:schemeClr val="tx1"/>
                      </a:solidFill>
                      <a:prstDash val="solid"/>
                      <a:bevel/>
                      <a:headEnd type="none" w="med" len="med"/>
                      <a:tailEnd type="none" w="med" len="med"/>
                    </a:lnR>
                    <a:lnT w="12700" cap="flat" cmpd="sng" algn="ctr">
                      <a:solidFill>
                        <a:schemeClr val="tx1"/>
                      </a:solidFill>
                      <a:prstDash val="solid"/>
                      <a:bevel/>
                      <a:headEnd type="none" w="med" len="med"/>
                      <a:tailEnd type="none" w="med" len="med"/>
                    </a:lnT>
                    <a:lnB w="12700" cap="flat" cmpd="sng" algn="ctr">
                      <a:solidFill>
                        <a:schemeClr val="tx1"/>
                      </a:solidFill>
                      <a:prstDash val="solid"/>
                      <a:bevel/>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2880152411"/>
                  </a:ext>
                </a:extLst>
              </a:tr>
              <a:tr h="36512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pt-BR" altLang="zh-CN" sz="1600" b="1" i="0" u="none" strike="noStrike" cap="none" normalizeH="0" baseline="0" dirty="0" smtClean="0">
                        <a:ln>
                          <a:noFill/>
                        </a:ln>
                        <a:solidFill>
                          <a:srgbClr val="FFFFFF"/>
                        </a:solidFill>
                        <a:effectLst/>
                        <a:latin typeface="Century Schoolbook" pitchFamily="18" charset="0"/>
                        <a:ea typeface="SimSun" pitchFamily="2" charset="-122"/>
                        <a:sym typeface="Century Schoolbook" pitchFamily="18" charset="0"/>
                      </a:endParaRPr>
                    </a:p>
                  </a:txBody>
                  <a:tcPr horzOverflow="overflow">
                    <a:lnL w="12700" cap="flat" cmpd="sng" algn="ctr">
                      <a:solidFill>
                        <a:schemeClr val="tx1"/>
                      </a:solidFill>
                      <a:prstDash val="solid"/>
                      <a:bevel/>
                      <a:headEnd type="none" w="med" len="med"/>
                      <a:tailEnd type="none" w="med" len="med"/>
                    </a:lnL>
                    <a:lnR w="12700" cap="flat" cmpd="sng" algn="ctr">
                      <a:solidFill>
                        <a:schemeClr val="tx1"/>
                      </a:solidFill>
                      <a:prstDash val="solid"/>
                      <a:bevel/>
                      <a:headEnd type="none" w="med" len="med"/>
                      <a:tailEnd type="none" w="med" len="med"/>
                    </a:lnR>
                    <a:lnT w="12700" cap="flat" cmpd="sng" algn="ctr">
                      <a:solidFill>
                        <a:schemeClr val="tx1"/>
                      </a:solidFill>
                      <a:prstDash val="solid"/>
                      <a:bevel/>
                      <a:headEnd type="none" w="med" len="med"/>
                      <a:tailEnd type="none" w="med" len="med"/>
                    </a:lnT>
                    <a:lnB w="12700" cap="flat" cmpd="sng" algn="ctr">
                      <a:solidFill>
                        <a:schemeClr val="tx1"/>
                      </a:solidFill>
                      <a:prstDash val="solid"/>
                      <a:bevel/>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lang="pt-BR" sz="1800" kern="1200" dirty="0" smtClean="0">
                          <a:solidFill>
                            <a:schemeClr val="tx1"/>
                          </a:solidFill>
                          <a:effectLst/>
                          <a:latin typeface="+mn-lt"/>
                          <a:ea typeface="+mn-ea"/>
                          <a:cs typeface="+mn-cs"/>
                        </a:rPr>
                        <a:t>8. Mostrar na janela de erro o código do erro e uma descrição.</a:t>
                      </a:r>
                      <a:endParaRPr kumimoji="0" lang="pt-BR" altLang="zh-CN" sz="1600" b="1" i="0" u="none" strike="noStrike" cap="none" normalizeH="0" baseline="0" dirty="0" smtClean="0">
                        <a:ln>
                          <a:noFill/>
                        </a:ln>
                        <a:solidFill>
                          <a:srgbClr val="FFFFFF"/>
                        </a:solidFill>
                        <a:effectLst/>
                        <a:latin typeface="Century Schoolbook" pitchFamily="18" charset="0"/>
                        <a:ea typeface="SimSun" pitchFamily="2" charset="-122"/>
                        <a:sym typeface="Century Schoolbook" pitchFamily="18" charset="0"/>
                      </a:endParaRPr>
                    </a:p>
                  </a:txBody>
                  <a:tcPr horzOverflow="overflow">
                    <a:lnL w="12700" cap="flat" cmpd="sng" algn="ctr">
                      <a:solidFill>
                        <a:schemeClr val="tx1"/>
                      </a:solidFill>
                      <a:prstDash val="solid"/>
                      <a:bevel/>
                      <a:headEnd type="none" w="med" len="med"/>
                      <a:tailEnd type="none" w="med" len="med"/>
                    </a:lnL>
                    <a:lnR w="12700" cap="flat" cmpd="sng" algn="ctr">
                      <a:solidFill>
                        <a:schemeClr val="tx1"/>
                      </a:solidFill>
                      <a:prstDash val="solid"/>
                      <a:bevel/>
                      <a:headEnd type="none" w="med" len="med"/>
                      <a:tailEnd type="none" w="med" len="med"/>
                    </a:lnR>
                    <a:lnT w="12700" cap="flat" cmpd="sng" algn="ctr">
                      <a:solidFill>
                        <a:schemeClr val="tx1"/>
                      </a:solidFill>
                      <a:prstDash val="solid"/>
                      <a:bevel/>
                      <a:headEnd type="none" w="med" len="med"/>
                      <a:tailEnd type="none" w="med" len="med"/>
                    </a:lnT>
                    <a:lnB w="12700" cap="flat" cmpd="sng" algn="ctr">
                      <a:solidFill>
                        <a:schemeClr val="tx1"/>
                      </a:solidFill>
                      <a:prstDash val="solid"/>
                      <a:bevel/>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2694668530"/>
                  </a:ext>
                </a:extLst>
              </a:tr>
              <a:tr h="36512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lang="pt-BR" sz="1800" kern="1200" dirty="0" smtClean="0">
                          <a:solidFill>
                            <a:schemeClr val="tx1"/>
                          </a:solidFill>
                          <a:effectLst/>
                          <a:latin typeface="+mn-lt"/>
                          <a:ea typeface="+mn-ea"/>
                          <a:cs typeface="+mn-cs"/>
                        </a:rPr>
                        <a:t>9. Visualizar a janela de erro.</a:t>
                      </a:r>
                      <a:endParaRPr kumimoji="0" lang="pt-BR" altLang="zh-CN" sz="1600" b="1" i="0" u="none" strike="noStrike" cap="none" normalizeH="0" baseline="0" dirty="0" smtClean="0">
                        <a:ln>
                          <a:noFill/>
                        </a:ln>
                        <a:solidFill>
                          <a:srgbClr val="FFFFFF"/>
                        </a:solidFill>
                        <a:effectLst/>
                        <a:latin typeface="Century Schoolbook" pitchFamily="18" charset="0"/>
                        <a:ea typeface="SimSun" pitchFamily="2" charset="-122"/>
                        <a:sym typeface="Century Schoolbook" pitchFamily="18" charset="0"/>
                      </a:endParaRPr>
                    </a:p>
                  </a:txBody>
                  <a:tcPr horzOverflow="overflow">
                    <a:lnL w="12700" cap="flat" cmpd="sng" algn="ctr">
                      <a:solidFill>
                        <a:schemeClr val="tx1"/>
                      </a:solidFill>
                      <a:prstDash val="solid"/>
                      <a:bevel/>
                      <a:headEnd type="none" w="med" len="med"/>
                      <a:tailEnd type="none" w="med" len="med"/>
                    </a:lnL>
                    <a:lnR w="12700" cap="flat" cmpd="sng" algn="ctr">
                      <a:solidFill>
                        <a:schemeClr val="tx1"/>
                      </a:solidFill>
                      <a:prstDash val="solid"/>
                      <a:bevel/>
                      <a:headEnd type="none" w="med" len="med"/>
                      <a:tailEnd type="none" w="med" len="med"/>
                    </a:lnR>
                    <a:lnT w="12700" cap="flat" cmpd="sng" algn="ctr">
                      <a:solidFill>
                        <a:schemeClr val="tx1"/>
                      </a:solidFill>
                      <a:prstDash val="solid"/>
                      <a:bevel/>
                      <a:headEnd type="none" w="med" len="med"/>
                      <a:tailEnd type="none" w="med" len="med"/>
                    </a:lnT>
                    <a:lnB w="12700" cap="flat" cmpd="sng" algn="ctr">
                      <a:solidFill>
                        <a:schemeClr val="tx1"/>
                      </a:solidFill>
                      <a:prstDash val="solid"/>
                      <a:bevel/>
                      <a:headEnd type="none" w="med" len="med"/>
                      <a:tailEnd type="none" w="med" len="med"/>
                    </a:lnB>
                    <a:lnTlToBr>
                      <a:noFill/>
                    </a:lnTlToBr>
                    <a:lnBlToTr>
                      <a:noFill/>
                    </a:lnBlToTr>
                    <a:solidFill>
                      <a:schemeClr val="bg1"/>
                    </a:solidFill>
                  </a:tcPr>
                </a:tc>
                <a:tc>
                  <a:txBody>
                    <a:bodyPr/>
                    <a:lstStyle/>
                    <a:p>
                      <a:pPr hangingPunct="0"/>
                      <a:endParaRPr kumimoji="0" lang="pt-BR" altLang="zh-CN" sz="1600" b="1" i="0" u="none" strike="noStrike" cap="none" normalizeH="0" baseline="0" dirty="0" smtClean="0">
                        <a:ln>
                          <a:noFill/>
                        </a:ln>
                        <a:solidFill>
                          <a:srgbClr val="FFFFFF"/>
                        </a:solidFill>
                        <a:effectLst/>
                        <a:latin typeface="Century Schoolbook" pitchFamily="18" charset="0"/>
                        <a:ea typeface="SimSun" pitchFamily="2" charset="-122"/>
                        <a:sym typeface="Century Schoolbook" pitchFamily="18" charset="0"/>
                      </a:endParaRPr>
                    </a:p>
                  </a:txBody>
                  <a:tcPr horzOverflow="overflow">
                    <a:lnL w="12700" cap="flat" cmpd="sng" algn="ctr">
                      <a:solidFill>
                        <a:schemeClr val="tx1"/>
                      </a:solidFill>
                      <a:prstDash val="solid"/>
                      <a:bevel/>
                      <a:headEnd type="none" w="med" len="med"/>
                      <a:tailEnd type="none" w="med" len="med"/>
                    </a:lnL>
                    <a:lnR w="12700" cap="flat" cmpd="sng" algn="ctr">
                      <a:solidFill>
                        <a:schemeClr val="tx1"/>
                      </a:solidFill>
                      <a:prstDash val="solid"/>
                      <a:bevel/>
                      <a:headEnd type="none" w="med" len="med"/>
                      <a:tailEnd type="none" w="med" len="med"/>
                    </a:lnR>
                    <a:lnT w="12700" cap="flat" cmpd="sng" algn="ctr">
                      <a:solidFill>
                        <a:schemeClr val="tx1"/>
                      </a:solidFill>
                      <a:prstDash val="solid"/>
                      <a:bevel/>
                      <a:headEnd type="none" w="med" len="med"/>
                      <a:tailEnd type="none" w="med" len="med"/>
                    </a:lnT>
                    <a:lnB w="12700" cap="flat" cmpd="sng" algn="ctr">
                      <a:solidFill>
                        <a:schemeClr val="tx1"/>
                      </a:solidFill>
                      <a:prstDash val="solid"/>
                      <a:bevel/>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4288909710"/>
                  </a:ext>
                </a:extLst>
              </a:tr>
              <a:tr h="36512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lang="pt-BR" sz="1800" kern="1200" dirty="0" smtClean="0">
                          <a:solidFill>
                            <a:schemeClr val="tx1"/>
                          </a:solidFill>
                          <a:effectLst/>
                          <a:latin typeface="+mn-lt"/>
                          <a:ea typeface="+mn-ea"/>
                          <a:cs typeface="+mn-cs"/>
                        </a:rPr>
                        <a:t>10. Fim do Caso de Uso.</a:t>
                      </a:r>
                      <a:endParaRPr kumimoji="0" lang="pt-BR" altLang="zh-CN" sz="1600" b="1" i="0" u="none" strike="noStrike" cap="none" normalizeH="0" baseline="0" dirty="0" smtClean="0">
                        <a:ln>
                          <a:noFill/>
                        </a:ln>
                        <a:solidFill>
                          <a:srgbClr val="FFFFFF"/>
                        </a:solidFill>
                        <a:effectLst/>
                        <a:latin typeface="Century Schoolbook" pitchFamily="18" charset="0"/>
                        <a:ea typeface="SimSun" pitchFamily="2" charset="-122"/>
                        <a:sym typeface="Century Schoolbook" pitchFamily="18" charset="0"/>
                      </a:endParaRPr>
                    </a:p>
                  </a:txBody>
                  <a:tcPr horzOverflow="overflow">
                    <a:lnL w="12700" cap="flat" cmpd="sng" algn="ctr">
                      <a:solidFill>
                        <a:schemeClr val="tx1"/>
                      </a:solidFill>
                      <a:prstDash val="solid"/>
                      <a:bevel/>
                      <a:headEnd type="none" w="med" len="med"/>
                      <a:tailEnd type="none" w="med" len="med"/>
                    </a:lnL>
                    <a:lnR w="12700" cap="flat" cmpd="sng" algn="ctr">
                      <a:solidFill>
                        <a:schemeClr val="tx1"/>
                      </a:solidFill>
                      <a:prstDash val="solid"/>
                      <a:bevel/>
                      <a:headEnd type="none" w="med" len="med"/>
                      <a:tailEnd type="none" w="med" len="med"/>
                    </a:lnR>
                    <a:lnT w="12700" cap="flat" cmpd="sng" algn="ctr">
                      <a:solidFill>
                        <a:schemeClr val="tx1"/>
                      </a:solidFill>
                      <a:prstDash val="solid"/>
                      <a:bevel/>
                      <a:headEnd type="none" w="med" len="med"/>
                      <a:tailEnd type="none" w="med" len="med"/>
                    </a:lnT>
                    <a:lnB w="12700" cap="flat" cmpd="sng" algn="ctr">
                      <a:solidFill>
                        <a:schemeClr val="tx1"/>
                      </a:solidFill>
                      <a:prstDash val="solid"/>
                      <a:bevel/>
                      <a:headEnd type="none" w="med" len="med"/>
                      <a:tailEnd type="none" w="med" len="med"/>
                    </a:lnB>
                    <a:lnTlToBr>
                      <a:noFill/>
                    </a:lnTlToBr>
                    <a:lnBlToTr>
                      <a:noFill/>
                    </a:lnBlToTr>
                    <a:solidFill>
                      <a:schemeClr val="bg1"/>
                    </a:solidFill>
                  </a:tcPr>
                </a:tc>
                <a:tc>
                  <a:txBody>
                    <a:bodyPr/>
                    <a:lstStyle/>
                    <a:p>
                      <a:pPr hangingPunct="0"/>
                      <a:endParaRPr kumimoji="0" lang="pt-BR" altLang="zh-CN" sz="1600" b="1" i="0" u="none" strike="noStrike" cap="none" normalizeH="0" baseline="0" dirty="0" smtClean="0">
                        <a:ln>
                          <a:noFill/>
                        </a:ln>
                        <a:solidFill>
                          <a:srgbClr val="FFFFFF"/>
                        </a:solidFill>
                        <a:effectLst/>
                        <a:latin typeface="Century Schoolbook" pitchFamily="18" charset="0"/>
                        <a:ea typeface="SimSun" pitchFamily="2" charset="-122"/>
                        <a:sym typeface="Century Schoolbook" pitchFamily="18" charset="0"/>
                      </a:endParaRPr>
                    </a:p>
                  </a:txBody>
                  <a:tcPr horzOverflow="overflow">
                    <a:lnL w="12700" cap="flat" cmpd="sng" algn="ctr">
                      <a:solidFill>
                        <a:schemeClr val="tx1"/>
                      </a:solidFill>
                      <a:prstDash val="solid"/>
                      <a:bevel/>
                      <a:headEnd type="none" w="med" len="med"/>
                      <a:tailEnd type="none" w="med" len="med"/>
                    </a:lnL>
                    <a:lnR w="12700" cap="flat" cmpd="sng" algn="ctr">
                      <a:solidFill>
                        <a:schemeClr val="tx1"/>
                      </a:solidFill>
                      <a:prstDash val="solid"/>
                      <a:bevel/>
                      <a:headEnd type="none" w="med" len="med"/>
                      <a:tailEnd type="none" w="med" len="med"/>
                    </a:lnR>
                    <a:lnT w="12700" cap="flat" cmpd="sng" algn="ctr">
                      <a:solidFill>
                        <a:schemeClr val="tx1"/>
                      </a:solidFill>
                      <a:prstDash val="solid"/>
                      <a:bevel/>
                      <a:headEnd type="none" w="med" len="med"/>
                      <a:tailEnd type="none" w="med" len="med"/>
                    </a:lnT>
                    <a:lnB w="12700" cap="flat" cmpd="sng" algn="ctr">
                      <a:solidFill>
                        <a:schemeClr val="tx1"/>
                      </a:solidFill>
                      <a:prstDash val="solid"/>
                      <a:bevel/>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2984560742"/>
                  </a:ext>
                </a:extLst>
              </a:tr>
            </a:tbl>
          </a:graphicData>
        </a:graphic>
      </p:graphicFrame>
      <p:pic>
        <p:nvPicPr>
          <p:cNvPr id="28686" name="Imagem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47450" y="69850"/>
            <a:ext cx="800100"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7461647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28686"/>
                                        </p:tgtEl>
                                        <p:attrNameLst>
                                          <p:attrName>r</p:attrName>
                                        </p:attrNameLst>
                                      </p:cBhvr>
                                    </p:animRot>
                                    <p:animRot by="-240000">
                                      <p:cBhvr>
                                        <p:cTn id="7" dur="200" fill="hold">
                                          <p:stCondLst>
                                            <p:cond delay="200"/>
                                          </p:stCondLst>
                                        </p:cTn>
                                        <p:tgtEl>
                                          <p:spTgt spid="28686"/>
                                        </p:tgtEl>
                                        <p:attrNameLst>
                                          <p:attrName>r</p:attrName>
                                        </p:attrNameLst>
                                      </p:cBhvr>
                                    </p:animRot>
                                    <p:animRot by="240000">
                                      <p:cBhvr>
                                        <p:cTn id="8" dur="200" fill="hold">
                                          <p:stCondLst>
                                            <p:cond delay="400"/>
                                          </p:stCondLst>
                                        </p:cTn>
                                        <p:tgtEl>
                                          <p:spTgt spid="28686"/>
                                        </p:tgtEl>
                                        <p:attrNameLst>
                                          <p:attrName>r</p:attrName>
                                        </p:attrNameLst>
                                      </p:cBhvr>
                                    </p:animRot>
                                    <p:animRot by="-240000">
                                      <p:cBhvr>
                                        <p:cTn id="9" dur="200" fill="hold">
                                          <p:stCondLst>
                                            <p:cond delay="600"/>
                                          </p:stCondLst>
                                        </p:cTn>
                                        <p:tgtEl>
                                          <p:spTgt spid="28686"/>
                                        </p:tgtEl>
                                        <p:attrNameLst>
                                          <p:attrName>r</p:attrName>
                                        </p:attrNameLst>
                                      </p:cBhvr>
                                    </p:animRot>
                                    <p:animRot by="120000">
                                      <p:cBhvr>
                                        <p:cTn id="10" dur="200" fill="hold">
                                          <p:stCondLst>
                                            <p:cond delay="800"/>
                                          </p:stCondLst>
                                        </p:cTn>
                                        <p:tgtEl>
                                          <p:spTgt spid="2868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ítulo 1"/>
          <p:cNvSpPr>
            <a:spLocks noGrp="1" noChangeArrowheads="1"/>
          </p:cNvSpPr>
          <p:nvPr>
            <p:ph type="title" idx="4294967295"/>
          </p:nvPr>
        </p:nvSpPr>
        <p:spPr/>
        <p:txBody>
          <a:bodyPr/>
          <a:lstStyle/>
          <a:p>
            <a:pPr eaLnBrk="1" hangingPunct="1"/>
            <a:r>
              <a:rPr lang="pt-BR" altLang="zh-CN" smtClean="0"/>
              <a:t>Protótipo Relativo ao Caso de Uso1</a:t>
            </a:r>
          </a:p>
        </p:txBody>
      </p:sp>
      <p:pic>
        <p:nvPicPr>
          <p:cNvPr id="43011" name="Espaço Reservado para Conteúdo 4" descr="Sem título.png"/>
          <p:cNvPicPr>
            <a:picLocks noGrp="1" noChangeAspect="1"/>
          </p:cNvPicPr>
          <p:nvPr>
            <p:ph idx="4294967295"/>
          </p:nvPr>
        </p:nvPicPr>
        <p:blipFill>
          <a:blip r:embed="rId2">
            <a:extLst>
              <a:ext uri="{28A0092B-C50C-407E-A947-70E740481C1C}">
                <a14:useLocalDpi xmlns:a14="http://schemas.microsoft.com/office/drawing/2010/main" val="0"/>
              </a:ext>
            </a:extLst>
          </a:blip>
          <a:srcRect/>
          <a:stretch>
            <a:fillRect/>
          </a:stretch>
        </p:blipFill>
        <p:spPr>
          <a:xfrm>
            <a:off x="1438275" y="1854200"/>
            <a:ext cx="8647113" cy="4865688"/>
          </a:xfrm>
        </p:spPr>
      </p:pic>
      <p:pic>
        <p:nvPicPr>
          <p:cNvPr id="43012" name="Imagem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47450" y="69850"/>
            <a:ext cx="800100"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21756443"/>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ítulo 1"/>
          <p:cNvSpPr>
            <a:spLocks noGrp="1" noChangeArrowheads="1"/>
          </p:cNvSpPr>
          <p:nvPr>
            <p:ph type="title" idx="4294967295"/>
          </p:nvPr>
        </p:nvSpPr>
        <p:spPr>
          <a:xfrm>
            <a:off x="663575" y="149225"/>
            <a:ext cx="9693275" cy="1000125"/>
          </a:xfrm>
        </p:spPr>
        <p:txBody>
          <a:bodyPr/>
          <a:lstStyle/>
          <a:p>
            <a:pPr eaLnBrk="1" hangingPunct="1"/>
            <a:r>
              <a:rPr lang="pt-BR" altLang="zh-CN" smtClean="0"/>
              <a:t>   Documentação do Caso de Uso 2 </a:t>
            </a:r>
          </a:p>
        </p:txBody>
      </p:sp>
      <p:graphicFrame>
        <p:nvGraphicFramePr>
          <p:cNvPr id="28675" name="Marcador de Posição de Conteúdo 3"/>
          <p:cNvGraphicFramePr>
            <a:graphicFrameLocks noGrp="1"/>
          </p:cNvGraphicFramePr>
          <p:nvPr/>
        </p:nvGraphicFramePr>
        <p:xfrm>
          <a:off x="1281113" y="1393825"/>
          <a:ext cx="8456612" cy="5037821"/>
        </p:xfrm>
        <a:graphic>
          <a:graphicData uri="http://schemas.openxmlformats.org/drawingml/2006/table">
            <a:tbl>
              <a:tblPr/>
              <a:tblGrid>
                <a:gridCol w="4228306">
                  <a:extLst>
                    <a:ext uri="{9D8B030D-6E8A-4147-A177-3AD203B41FA5}">
                      <a16:colId xmlns:a16="http://schemas.microsoft.com/office/drawing/2014/main" val="20001"/>
                    </a:ext>
                  </a:extLst>
                </a:gridCol>
                <a:gridCol w="4228306">
                  <a:extLst>
                    <a:ext uri="{9D8B030D-6E8A-4147-A177-3AD203B41FA5}">
                      <a16:colId xmlns:a16="http://schemas.microsoft.com/office/drawing/2014/main" val="4028602809"/>
                    </a:ext>
                  </a:extLst>
                </a:gridCol>
              </a:tblGrid>
              <a:tr h="389618">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lang="pt-BR" sz="1900" b="1" kern="1200" dirty="0" smtClean="0">
                          <a:solidFill>
                            <a:schemeClr val="bg1"/>
                          </a:solidFill>
                          <a:effectLst/>
                          <a:latin typeface="+mn-lt"/>
                          <a:ea typeface="+mn-ea"/>
                          <a:cs typeface="+mn-cs"/>
                        </a:rPr>
                        <a:t>Nome do Caso de Uso: Exportar Aquivo de Medições</a:t>
                      </a:r>
                      <a:endParaRPr kumimoji="0" lang="pt-BR" altLang="zh-CN" sz="1700" b="1" i="0" u="none" strike="noStrike" cap="none" normalizeH="0" baseline="0" dirty="0" smtClean="0">
                        <a:ln>
                          <a:noFill/>
                        </a:ln>
                        <a:solidFill>
                          <a:schemeClr val="bg1"/>
                        </a:solidFill>
                        <a:effectLst/>
                        <a:latin typeface="Century Schoolbook" pitchFamily="18" charset="0"/>
                        <a:ea typeface="SimSun" pitchFamily="2" charset="-122"/>
                        <a:sym typeface="Century Schoolbook" pitchFamily="18" charset="0"/>
                      </a:endParaRPr>
                    </a:p>
                  </a:txBody>
                  <a:tcPr marT="48702" marB="48702" horzOverflow="overflow">
                    <a:lnL w="12700" cap="flat" cmpd="sng" algn="ctr">
                      <a:solidFill>
                        <a:schemeClr val="tx1"/>
                      </a:solidFill>
                      <a:prstDash val="solid"/>
                      <a:bevel/>
                      <a:headEnd type="none" w="med" len="med"/>
                      <a:tailEnd type="none" w="med" len="med"/>
                    </a:lnL>
                    <a:lnR w="12700" cap="flat" cmpd="sng" algn="ctr">
                      <a:solidFill>
                        <a:schemeClr val="tx1"/>
                      </a:solidFill>
                      <a:prstDash val="solid"/>
                      <a:bevel/>
                      <a:headEnd type="none" w="med" len="med"/>
                      <a:tailEnd type="none" w="med" len="med"/>
                    </a:lnR>
                    <a:lnT w="12700" cap="flat" cmpd="sng" algn="ctr">
                      <a:solidFill>
                        <a:schemeClr val="tx1"/>
                      </a:solidFill>
                      <a:prstDash val="solid"/>
                      <a:bevel/>
                      <a:headEnd type="none" w="med" len="med"/>
                      <a:tailEnd type="none" w="med" len="med"/>
                    </a:lnT>
                    <a:lnB w="12700" cap="flat" cmpd="sng" algn="ctr">
                      <a:solidFill>
                        <a:schemeClr val="tx1"/>
                      </a:solidFill>
                      <a:prstDash val="solid"/>
                      <a:bevel/>
                      <a:headEnd type="none" w="med" len="med"/>
                      <a:tailEnd type="none" w="med" len="med"/>
                    </a:lnB>
                    <a:lnTlToBr>
                      <a:noFill/>
                    </a:lnTlToBr>
                    <a:lnBlToTr>
                      <a:noFill/>
                    </a:lnBlToTr>
                    <a:solidFill>
                      <a:srgbClr val="202448"/>
                    </a:solidFill>
                  </a:tcPr>
                </a:tc>
                <a:tc hMerge="1">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pt-BR" altLang="zh-CN" sz="1600" b="1" i="0" u="none" strike="noStrike" cap="none" normalizeH="0" baseline="0" dirty="0" smtClean="0">
                        <a:ln>
                          <a:noFill/>
                        </a:ln>
                        <a:solidFill>
                          <a:srgbClr val="FFFFFF"/>
                        </a:solidFill>
                        <a:effectLst/>
                        <a:latin typeface="Century Schoolbook" pitchFamily="18" charset="0"/>
                        <a:ea typeface="SimSun" pitchFamily="2" charset="-122"/>
                        <a:sym typeface="Century Schoolbook" pitchFamily="18" charset="0"/>
                      </a:endParaRPr>
                    </a:p>
                  </a:txBody>
                  <a:tcPr horzOverflow="overflow">
                    <a:lnL w="12700" cap="flat" cmpd="sng" algn="ctr">
                      <a:solidFill>
                        <a:schemeClr val="tx1"/>
                      </a:solidFill>
                      <a:prstDash val="solid"/>
                      <a:bevel/>
                      <a:headEnd type="none" w="med" len="med"/>
                      <a:tailEnd type="none" w="med" len="med"/>
                    </a:lnL>
                    <a:lnR w="12700" cap="flat" cmpd="sng" algn="ctr">
                      <a:solidFill>
                        <a:schemeClr val="tx1"/>
                      </a:solidFill>
                      <a:prstDash val="solid"/>
                      <a:bevel/>
                      <a:headEnd type="none" w="med" len="med"/>
                      <a:tailEnd type="none" w="med" len="med"/>
                    </a:lnR>
                    <a:lnT w="12700" cap="flat" cmpd="sng" algn="ctr">
                      <a:solidFill>
                        <a:schemeClr val="tx1"/>
                      </a:solidFill>
                      <a:prstDash val="solid"/>
                      <a:bevel/>
                      <a:headEnd type="none" w="med" len="med"/>
                      <a:tailEnd type="none" w="med" len="med"/>
                    </a:lnT>
                    <a:lnB w="12700" cap="flat" cmpd="sng" algn="ctr">
                      <a:solidFill>
                        <a:schemeClr val="tx1"/>
                      </a:solidFill>
                      <a:prstDash val="solid"/>
                      <a:bevel/>
                      <a:headEnd type="none" w="med" len="med"/>
                      <a:tailEnd type="none" w="med" len="med"/>
                    </a:lnB>
                    <a:lnTlToBr>
                      <a:noFill/>
                    </a:lnTlToBr>
                    <a:lnBlToTr>
                      <a:noFill/>
                    </a:lnBlToTr>
                    <a:solidFill>
                      <a:srgbClr val="1D2843"/>
                    </a:solidFill>
                  </a:tcPr>
                </a:tc>
                <a:extLst>
                  <a:ext uri="{0D108BD9-81ED-4DB2-BD59-A6C34878D82A}">
                    <a16:rowId xmlns:a16="http://schemas.microsoft.com/office/drawing/2014/main" val="10000"/>
                  </a:ext>
                </a:extLst>
              </a:tr>
              <a:tr h="974044">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lang="pt-BR" sz="1900" b="1" kern="1200" dirty="0" smtClean="0">
                          <a:solidFill>
                            <a:schemeClr val="tx1"/>
                          </a:solidFill>
                          <a:effectLst/>
                          <a:latin typeface="+mn-lt"/>
                          <a:ea typeface="+mn-ea"/>
                          <a:cs typeface="+mn-cs"/>
                        </a:rPr>
                        <a:t>Breve Descrição: </a:t>
                      </a:r>
                      <a:endParaRPr kumimoji="0" lang="pt-BR" altLang="zh-CN" sz="1700" b="1" i="0" u="none" strike="noStrike" cap="none" normalizeH="0" baseline="0" dirty="0" smtClean="0">
                        <a:ln>
                          <a:noFill/>
                        </a:ln>
                        <a:solidFill>
                          <a:srgbClr val="FFFFFF"/>
                        </a:solidFill>
                        <a:effectLst/>
                        <a:latin typeface="Century Schoolbook" pitchFamily="18" charset="0"/>
                        <a:ea typeface="SimSun" pitchFamily="2" charset="-122"/>
                        <a:sym typeface="Century Schoolbook" pitchFamily="18" charset="0"/>
                      </a:endParaRPr>
                    </a:p>
                  </a:txBody>
                  <a:tcPr marT="48702" marB="48702" horzOverflow="overflow">
                    <a:lnL w="12700" cap="flat" cmpd="sng" algn="ctr">
                      <a:solidFill>
                        <a:schemeClr val="tx1"/>
                      </a:solidFill>
                      <a:prstDash val="solid"/>
                      <a:bevel/>
                      <a:headEnd type="none" w="med" len="med"/>
                      <a:tailEnd type="none" w="med" len="med"/>
                    </a:lnL>
                    <a:lnR w="12700" cap="flat" cmpd="sng" algn="ctr">
                      <a:solidFill>
                        <a:schemeClr val="tx1"/>
                      </a:solidFill>
                      <a:prstDash val="solid"/>
                      <a:bevel/>
                      <a:headEnd type="none" w="med" len="med"/>
                      <a:tailEnd type="none" w="med" len="med"/>
                    </a:lnR>
                    <a:lnT w="12700" cap="flat" cmpd="sng" algn="ctr">
                      <a:solidFill>
                        <a:schemeClr val="tx1"/>
                      </a:solidFill>
                      <a:prstDash val="solid"/>
                      <a:bevel/>
                      <a:headEnd type="none" w="med" len="med"/>
                      <a:tailEnd type="none" w="med" len="med"/>
                    </a:lnT>
                    <a:lnB w="12700" cap="flat" cmpd="sng" algn="ctr">
                      <a:solidFill>
                        <a:schemeClr val="tx1"/>
                      </a:solidFill>
                      <a:prstDash val="solid"/>
                      <a:bevel/>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lang="pt-BR" sz="1900" kern="1200" dirty="0" smtClean="0">
                          <a:solidFill>
                            <a:schemeClr val="tx1"/>
                          </a:solidFill>
                          <a:effectLst/>
                          <a:latin typeface="+mn-lt"/>
                          <a:ea typeface="+mn-ea"/>
                          <a:cs typeface="+mn-cs"/>
                        </a:rPr>
                        <a:t>Este Caso de Uso deve ocorrer sempre que o usuário requisitar o donwload em arquivo .txt dos dados da pcd.</a:t>
                      </a:r>
                      <a:endParaRPr kumimoji="0" lang="pt-BR" altLang="zh-CN" sz="1700" b="1" i="0" u="none" strike="noStrike" cap="none" normalizeH="0" baseline="0" dirty="0" smtClean="0">
                        <a:ln>
                          <a:noFill/>
                        </a:ln>
                        <a:solidFill>
                          <a:srgbClr val="FFFFFF"/>
                        </a:solidFill>
                        <a:effectLst/>
                        <a:latin typeface="Century Schoolbook" pitchFamily="18" charset="0"/>
                        <a:ea typeface="SimSun" pitchFamily="2" charset="-122"/>
                        <a:sym typeface="Century Schoolbook" pitchFamily="18" charset="0"/>
                      </a:endParaRPr>
                    </a:p>
                  </a:txBody>
                  <a:tcPr marT="48702" marB="48702" horzOverflow="overflow">
                    <a:lnL w="12700" cap="flat" cmpd="sng" algn="ctr">
                      <a:solidFill>
                        <a:schemeClr val="tx1"/>
                      </a:solidFill>
                      <a:prstDash val="solid"/>
                      <a:bevel/>
                      <a:headEnd type="none" w="med" len="med"/>
                      <a:tailEnd type="none" w="med" len="med"/>
                    </a:lnL>
                    <a:lnR w="12700" cap="flat" cmpd="sng" algn="ctr">
                      <a:solidFill>
                        <a:schemeClr val="tx1"/>
                      </a:solidFill>
                      <a:prstDash val="solid"/>
                      <a:bevel/>
                      <a:headEnd type="none" w="med" len="med"/>
                      <a:tailEnd type="none" w="med" len="med"/>
                    </a:lnR>
                    <a:lnT w="12700" cap="flat" cmpd="sng" algn="ctr">
                      <a:solidFill>
                        <a:schemeClr val="tx1"/>
                      </a:solidFill>
                      <a:prstDash val="solid"/>
                      <a:bevel/>
                      <a:headEnd type="none" w="med" len="med"/>
                      <a:tailEnd type="none" w="med" len="med"/>
                    </a:lnT>
                    <a:lnB w="12700" cap="flat" cmpd="sng" algn="ctr">
                      <a:solidFill>
                        <a:schemeClr val="tx1"/>
                      </a:solidFill>
                      <a:prstDash val="solid"/>
                      <a:bevel/>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500388669"/>
                  </a:ext>
                </a:extLst>
              </a:tr>
              <a:tr h="389618">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lang="pt-BR" sz="1900" b="1" kern="1200" dirty="0" smtClean="0">
                          <a:solidFill>
                            <a:schemeClr val="tx1"/>
                          </a:solidFill>
                          <a:effectLst/>
                          <a:latin typeface="+mn-lt"/>
                          <a:ea typeface="+mn-ea"/>
                          <a:cs typeface="+mn-cs"/>
                        </a:rPr>
                        <a:t>Ator Principal:</a:t>
                      </a:r>
                      <a:endParaRPr kumimoji="0" lang="pt-BR" altLang="zh-CN" sz="1700" b="1" i="0" u="none" strike="noStrike" cap="none" normalizeH="0" baseline="0" dirty="0" smtClean="0">
                        <a:ln>
                          <a:noFill/>
                        </a:ln>
                        <a:solidFill>
                          <a:srgbClr val="FFFFFF"/>
                        </a:solidFill>
                        <a:effectLst/>
                        <a:latin typeface="Century Schoolbook" pitchFamily="18" charset="0"/>
                        <a:ea typeface="SimSun" pitchFamily="2" charset="-122"/>
                        <a:sym typeface="Century Schoolbook" pitchFamily="18" charset="0"/>
                      </a:endParaRPr>
                    </a:p>
                  </a:txBody>
                  <a:tcPr marT="48702" marB="48702" horzOverflow="overflow">
                    <a:lnL w="12700" cap="flat" cmpd="sng" algn="ctr">
                      <a:solidFill>
                        <a:schemeClr val="tx1"/>
                      </a:solidFill>
                      <a:prstDash val="solid"/>
                      <a:bevel/>
                      <a:headEnd type="none" w="med" len="med"/>
                      <a:tailEnd type="none" w="med" len="med"/>
                    </a:lnL>
                    <a:lnR w="12700" cap="flat" cmpd="sng" algn="ctr">
                      <a:solidFill>
                        <a:schemeClr val="tx1"/>
                      </a:solidFill>
                      <a:prstDash val="solid"/>
                      <a:bevel/>
                      <a:headEnd type="none" w="med" len="med"/>
                      <a:tailEnd type="none" w="med" len="med"/>
                    </a:lnR>
                    <a:lnT w="12700" cap="flat" cmpd="sng" algn="ctr">
                      <a:solidFill>
                        <a:schemeClr val="tx1"/>
                      </a:solidFill>
                      <a:prstDash val="solid"/>
                      <a:bevel/>
                      <a:headEnd type="none" w="med" len="med"/>
                      <a:tailEnd type="none" w="med" len="med"/>
                    </a:lnT>
                    <a:lnB w="12700" cap="flat" cmpd="sng" algn="ctr">
                      <a:solidFill>
                        <a:schemeClr val="tx1"/>
                      </a:solidFill>
                      <a:prstDash val="solid"/>
                      <a:bevel/>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lang="pt-BR" sz="1900" kern="1200" dirty="0" smtClean="0">
                          <a:solidFill>
                            <a:schemeClr val="tx1"/>
                          </a:solidFill>
                          <a:effectLst/>
                          <a:latin typeface="+mn-lt"/>
                          <a:ea typeface="+mn-ea"/>
                          <a:cs typeface="+mn-cs"/>
                        </a:rPr>
                        <a:t>Usuário.</a:t>
                      </a:r>
                      <a:endParaRPr kumimoji="0" lang="pt-BR" altLang="zh-CN" sz="1700" b="1" i="0" u="none" strike="noStrike" cap="none" normalizeH="0" baseline="0" dirty="0" smtClean="0">
                        <a:ln>
                          <a:noFill/>
                        </a:ln>
                        <a:solidFill>
                          <a:srgbClr val="FFFFFF"/>
                        </a:solidFill>
                        <a:effectLst/>
                        <a:latin typeface="Century Schoolbook" pitchFamily="18" charset="0"/>
                        <a:ea typeface="SimSun" pitchFamily="2" charset="-122"/>
                        <a:sym typeface="Century Schoolbook" pitchFamily="18" charset="0"/>
                      </a:endParaRPr>
                    </a:p>
                  </a:txBody>
                  <a:tcPr marT="48702" marB="48702" horzOverflow="overflow">
                    <a:lnL w="12700" cap="flat" cmpd="sng" algn="ctr">
                      <a:solidFill>
                        <a:schemeClr val="tx1"/>
                      </a:solidFill>
                      <a:prstDash val="solid"/>
                      <a:bevel/>
                      <a:headEnd type="none" w="med" len="med"/>
                      <a:tailEnd type="none" w="med" len="med"/>
                    </a:lnL>
                    <a:lnR w="12700" cap="flat" cmpd="sng" algn="ctr">
                      <a:solidFill>
                        <a:schemeClr val="tx1"/>
                      </a:solidFill>
                      <a:prstDash val="solid"/>
                      <a:bevel/>
                      <a:headEnd type="none" w="med" len="med"/>
                      <a:tailEnd type="none" w="med" len="med"/>
                    </a:lnR>
                    <a:lnT w="12700" cap="flat" cmpd="sng" algn="ctr">
                      <a:solidFill>
                        <a:schemeClr val="tx1"/>
                      </a:solidFill>
                      <a:prstDash val="solid"/>
                      <a:bevel/>
                      <a:headEnd type="none" w="med" len="med"/>
                      <a:tailEnd type="none" w="med" len="med"/>
                    </a:lnT>
                    <a:lnB w="12700" cap="flat" cmpd="sng" algn="ctr">
                      <a:solidFill>
                        <a:schemeClr val="tx1"/>
                      </a:solidFill>
                      <a:prstDash val="solid"/>
                      <a:bevel/>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4246515132"/>
                  </a:ext>
                </a:extLst>
              </a:tr>
              <a:tr h="389618">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lang="pt-BR" sz="1900" b="1" kern="1200" dirty="0" smtClean="0">
                          <a:solidFill>
                            <a:schemeClr val="tx1"/>
                          </a:solidFill>
                          <a:effectLst/>
                          <a:latin typeface="+mn-lt"/>
                          <a:ea typeface="+mn-ea"/>
                          <a:cs typeface="+mn-cs"/>
                        </a:rPr>
                        <a:t>Pré-Condição:</a:t>
                      </a:r>
                      <a:endParaRPr kumimoji="0" lang="pt-BR" altLang="zh-CN" sz="1700" b="1" i="0" u="none" strike="noStrike" cap="none" normalizeH="0" baseline="0" dirty="0" smtClean="0">
                        <a:ln>
                          <a:noFill/>
                        </a:ln>
                        <a:solidFill>
                          <a:srgbClr val="FFFFFF"/>
                        </a:solidFill>
                        <a:effectLst/>
                        <a:latin typeface="Century Schoolbook" pitchFamily="18" charset="0"/>
                        <a:ea typeface="SimSun" pitchFamily="2" charset="-122"/>
                        <a:sym typeface="Century Schoolbook" pitchFamily="18" charset="0"/>
                      </a:endParaRPr>
                    </a:p>
                  </a:txBody>
                  <a:tcPr marT="48702" marB="48702" horzOverflow="overflow">
                    <a:lnL w="12700" cap="flat" cmpd="sng" algn="ctr">
                      <a:solidFill>
                        <a:schemeClr val="tx1"/>
                      </a:solidFill>
                      <a:prstDash val="solid"/>
                      <a:bevel/>
                      <a:headEnd type="none" w="med" len="med"/>
                      <a:tailEnd type="none" w="med" len="med"/>
                    </a:lnL>
                    <a:lnR w="12700" cap="flat" cmpd="sng" algn="ctr">
                      <a:solidFill>
                        <a:schemeClr val="tx1"/>
                      </a:solidFill>
                      <a:prstDash val="solid"/>
                      <a:bevel/>
                      <a:headEnd type="none" w="med" len="med"/>
                      <a:tailEnd type="none" w="med" len="med"/>
                    </a:lnR>
                    <a:lnT w="12700" cap="flat" cmpd="sng" algn="ctr">
                      <a:solidFill>
                        <a:schemeClr val="tx1"/>
                      </a:solidFill>
                      <a:prstDash val="solid"/>
                      <a:bevel/>
                      <a:headEnd type="none" w="med" len="med"/>
                      <a:tailEnd type="none" w="med" len="med"/>
                    </a:lnT>
                    <a:lnB w="12700" cap="flat" cmpd="sng" algn="ctr">
                      <a:solidFill>
                        <a:schemeClr val="tx1"/>
                      </a:solidFill>
                      <a:prstDash val="solid"/>
                      <a:bevel/>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lang="pt-BR" sz="1900" kern="1200" dirty="0" smtClean="0">
                          <a:solidFill>
                            <a:schemeClr val="tx1"/>
                          </a:solidFill>
                          <a:effectLst/>
                          <a:latin typeface="+mn-lt"/>
                          <a:ea typeface="+mn-ea"/>
                          <a:cs typeface="+mn-cs"/>
                        </a:rPr>
                        <a:t>Usuário deve estar logado.</a:t>
                      </a:r>
                      <a:endParaRPr kumimoji="0" lang="pt-BR" altLang="zh-CN" sz="1700" b="1" i="0" u="none" strike="noStrike" cap="none" normalizeH="0" baseline="0" dirty="0" smtClean="0">
                        <a:ln>
                          <a:noFill/>
                        </a:ln>
                        <a:solidFill>
                          <a:srgbClr val="FFFFFF"/>
                        </a:solidFill>
                        <a:effectLst/>
                        <a:latin typeface="Century Schoolbook" pitchFamily="18" charset="0"/>
                        <a:ea typeface="SimSun" pitchFamily="2" charset="-122"/>
                        <a:sym typeface="Century Schoolbook" pitchFamily="18" charset="0"/>
                      </a:endParaRPr>
                    </a:p>
                  </a:txBody>
                  <a:tcPr marT="48702" marB="48702" horzOverflow="overflow">
                    <a:lnL w="12700" cap="flat" cmpd="sng" algn="ctr">
                      <a:solidFill>
                        <a:schemeClr val="tx1"/>
                      </a:solidFill>
                      <a:prstDash val="solid"/>
                      <a:bevel/>
                      <a:headEnd type="none" w="med" len="med"/>
                      <a:tailEnd type="none" w="med" len="med"/>
                    </a:lnL>
                    <a:lnR w="12700" cap="flat" cmpd="sng" algn="ctr">
                      <a:solidFill>
                        <a:schemeClr val="tx1"/>
                      </a:solidFill>
                      <a:prstDash val="solid"/>
                      <a:bevel/>
                      <a:headEnd type="none" w="med" len="med"/>
                      <a:tailEnd type="none" w="med" len="med"/>
                    </a:lnR>
                    <a:lnT w="12700" cap="flat" cmpd="sng" algn="ctr">
                      <a:solidFill>
                        <a:schemeClr val="tx1"/>
                      </a:solidFill>
                      <a:prstDash val="solid"/>
                      <a:bevel/>
                      <a:headEnd type="none" w="med" len="med"/>
                      <a:tailEnd type="none" w="med" len="med"/>
                    </a:lnT>
                    <a:lnB w="12700" cap="flat" cmpd="sng" algn="ctr">
                      <a:solidFill>
                        <a:schemeClr val="tx1"/>
                      </a:solidFill>
                      <a:prstDash val="solid"/>
                      <a:bevel/>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4151912573"/>
                  </a:ext>
                </a:extLst>
              </a:tr>
              <a:tr h="388941">
                <a:tc gridSpan="2">
                  <a:txBody>
                    <a:bodyPr/>
                    <a:lstStyle/>
                    <a:p>
                      <a:pPr algn="ctr" hangingPunct="0">
                        <a:lnSpc>
                          <a:spcPts val="1200"/>
                        </a:lnSpc>
                        <a:spcAft>
                          <a:spcPts val="0"/>
                        </a:spcAft>
                        <a:tabLst>
                          <a:tab pos="2637155" algn="ctr"/>
                          <a:tab pos="4235450" algn="l"/>
                        </a:tabLst>
                      </a:pPr>
                      <a:endParaRPr lang="pt-BR" sz="1100" b="1" dirty="0" smtClean="0">
                        <a:solidFill>
                          <a:srgbClr val="FFFFFF"/>
                        </a:solidFill>
                        <a:effectLst/>
                        <a:latin typeface="Times New Roman" panose="02020603050405020304" pitchFamily="18" charset="0"/>
                        <a:ea typeface="Times New Roman" panose="02020603050405020304" pitchFamily="18" charset="0"/>
                      </a:endParaRPr>
                    </a:p>
                    <a:p>
                      <a:pPr algn="ctr" hangingPunct="0">
                        <a:lnSpc>
                          <a:spcPts val="1200"/>
                        </a:lnSpc>
                        <a:spcAft>
                          <a:spcPts val="0"/>
                        </a:spcAft>
                        <a:tabLst>
                          <a:tab pos="2637155" algn="ctr"/>
                          <a:tab pos="4235450" algn="l"/>
                        </a:tabLst>
                      </a:pPr>
                      <a:r>
                        <a:rPr lang="pt-BR" sz="1900" b="1" kern="1200" dirty="0" smtClean="0">
                          <a:solidFill>
                            <a:schemeClr val="bg1"/>
                          </a:solidFill>
                          <a:effectLst/>
                          <a:latin typeface="+mn-lt"/>
                          <a:ea typeface="+mn-ea"/>
                          <a:cs typeface="+mn-cs"/>
                        </a:rPr>
                        <a:t>Fluxo Principal</a:t>
                      </a:r>
                      <a:r>
                        <a:rPr lang="pt-BR" sz="1900" b="1" kern="1200" dirty="0">
                          <a:solidFill>
                            <a:schemeClr val="bg1"/>
                          </a:solidFill>
                          <a:effectLst/>
                          <a:latin typeface="+mn-lt"/>
                          <a:ea typeface="+mn-ea"/>
                          <a:cs typeface="+mn-cs"/>
                        </a:rPr>
                        <a:t>	 </a:t>
                      </a:r>
                    </a:p>
                  </a:txBody>
                  <a:tcPr marL="68580" marR="68580" marT="0" marB="0">
                    <a:lnL w="12700" cap="flat" cmpd="sng" algn="ctr">
                      <a:solidFill>
                        <a:schemeClr val="tx1"/>
                      </a:solidFill>
                      <a:prstDash val="solid"/>
                      <a:bevel/>
                      <a:headEnd type="none" w="med" len="med"/>
                      <a:tailEnd type="none" w="med" len="med"/>
                    </a:lnL>
                    <a:lnR w="12700" cap="flat" cmpd="sng" algn="ctr">
                      <a:solidFill>
                        <a:schemeClr val="tx1"/>
                      </a:solidFill>
                      <a:prstDash val="solid"/>
                      <a:bevel/>
                      <a:headEnd type="none" w="med" len="med"/>
                      <a:tailEnd type="none" w="med" len="med"/>
                    </a:lnR>
                    <a:lnT w="12700" cap="flat" cmpd="sng" algn="ctr">
                      <a:solidFill>
                        <a:schemeClr val="tx1"/>
                      </a:solidFill>
                      <a:prstDash val="solid"/>
                      <a:bevel/>
                      <a:headEnd type="none" w="med" len="med"/>
                      <a:tailEnd type="none" w="med" len="med"/>
                    </a:lnT>
                    <a:lnB w="12700" cap="flat" cmpd="sng" algn="ctr">
                      <a:solidFill>
                        <a:schemeClr val="tx1"/>
                      </a:solidFill>
                      <a:prstDash val="solid"/>
                      <a:bevel/>
                      <a:headEnd type="none" w="med" len="med"/>
                      <a:tailEnd type="none" w="med" len="med"/>
                    </a:lnB>
                    <a:lnTlToBr>
                      <a:noFill/>
                    </a:lnTlToBr>
                    <a:lnBlToTr>
                      <a:noFill/>
                    </a:lnBlToTr>
                    <a:solidFill>
                      <a:srgbClr val="202448"/>
                    </a:solidFill>
                  </a:tcPr>
                </a:tc>
                <a:tc hMerge="1">
                  <a:txBody>
                    <a:bodyPr/>
                    <a:lstStyle/>
                    <a:p>
                      <a:pPr hangingPunct="0">
                        <a:lnSpc>
                          <a:spcPts val="1200"/>
                        </a:lnSpc>
                        <a:spcAft>
                          <a:spcPts val="0"/>
                        </a:spcAft>
                        <a:tabLst>
                          <a:tab pos="2637155" algn="ctr"/>
                          <a:tab pos="4235450" algn="l"/>
                        </a:tabLst>
                      </a:pPr>
                      <a:endParaRPr lang="pt-BR" sz="1000" dirty="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chemeClr val="tx1"/>
                      </a:solidFill>
                      <a:prstDash val="solid"/>
                      <a:bevel/>
                      <a:headEnd type="none" w="med" len="med"/>
                      <a:tailEnd type="none" w="med" len="med"/>
                    </a:lnL>
                    <a:lnR w="12700" cap="flat" cmpd="sng" algn="ctr">
                      <a:solidFill>
                        <a:schemeClr val="tx1"/>
                      </a:solidFill>
                      <a:prstDash val="solid"/>
                      <a:bevel/>
                      <a:headEnd type="none" w="med" len="med"/>
                      <a:tailEnd type="none" w="med" len="med"/>
                    </a:lnR>
                    <a:lnT w="12700" cap="flat" cmpd="sng" algn="ctr">
                      <a:solidFill>
                        <a:schemeClr val="tx1"/>
                      </a:solidFill>
                      <a:prstDash val="solid"/>
                      <a:bevel/>
                      <a:headEnd type="none" w="med" len="med"/>
                      <a:tailEnd type="none" w="med" len="med"/>
                    </a:lnT>
                    <a:lnB w="12700" cap="flat" cmpd="sng" algn="ctr">
                      <a:solidFill>
                        <a:schemeClr val="tx1"/>
                      </a:solidFill>
                      <a:prstDash val="solid"/>
                      <a:bevel/>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924556594"/>
                  </a:ext>
                </a:extLst>
              </a:tr>
              <a:tr h="389618">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lang="pt-BR" sz="1900" b="1" kern="1200" dirty="0" smtClean="0">
                          <a:solidFill>
                            <a:schemeClr val="tx1"/>
                          </a:solidFill>
                          <a:effectLst/>
                          <a:latin typeface="+mn-lt"/>
                          <a:ea typeface="+mn-ea"/>
                          <a:cs typeface="+mn-cs"/>
                        </a:rPr>
                        <a:t>Ações dos Atores:</a:t>
                      </a:r>
                      <a:endParaRPr kumimoji="0" lang="pt-BR" altLang="zh-CN" sz="1700" b="1" i="0" u="none" strike="noStrike" cap="none" normalizeH="0" baseline="0" dirty="0" smtClean="0">
                        <a:ln>
                          <a:noFill/>
                        </a:ln>
                        <a:solidFill>
                          <a:srgbClr val="FFFFFF"/>
                        </a:solidFill>
                        <a:effectLst/>
                        <a:latin typeface="Century Schoolbook" pitchFamily="18" charset="0"/>
                        <a:ea typeface="SimSun" pitchFamily="2" charset="-122"/>
                        <a:sym typeface="Century Schoolbook" pitchFamily="18" charset="0"/>
                      </a:endParaRPr>
                    </a:p>
                  </a:txBody>
                  <a:tcPr marT="48702" marB="48702" horzOverflow="overflow">
                    <a:lnL w="12700" cap="flat" cmpd="sng" algn="ctr">
                      <a:solidFill>
                        <a:schemeClr val="tx1"/>
                      </a:solidFill>
                      <a:prstDash val="solid"/>
                      <a:bevel/>
                      <a:headEnd type="none" w="med" len="med"/>
                      <a:tailEnd type="none" w="med" len="med"/>
                    </a:lnL>
                    <a:lnR w="12700" cap="flat" cmpd="sng" algn="ctr">
                      <a:solidFill>
                        <a:schemeClr val="tx1"/>
                      </a:solidFill>
                      <a:prstDash val="solid"/>
                      <a:bevel/>
                      <a:headEnd type="none" w="med" len="med"/>
                      <a:tailEnd type="none" w="med" len="med"/>
                    </a:lnR>
                    <a:lnT w="12700" cap="flat" cmpd="sng" algn="ctr">
                      <a:solidFill>
                        <a:schemeClr val="tx1"/>
                      </a:solidFill>
                      <a:prstDash val="solid"/>
                      <a:bevel/>
                      <a:headEnd type="none" w="med" len="med"/>
                      <a:tailEnd type="none" w="med" len="med"/>
                    </a:lnT>
                    <a:lnB w="12700" cap="flat" cmpd="sng" algn="ctr">
                      <a:solidFill>
                        <a:schemeClr val="tx1"/>
                      </a:solidFill>
                      <a:prstDash val="solid"/>
                      <a:bevel/>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lang="pt-BR" sz="1900" b="1" kern="1200" dirty="0" smtClean="0">
                          <a:solidFill>
                            <a:schemeClr val="tx1"/>
                          </a:solidFill>
                          <a:effectLst/>
                          <a:latin typeface="+mn-lt"/>
                          <a:ea typeface="+mn-ea"/>
                          <a:cs typeface="+mn-cs"/>
                        </a:rPr>
                        <a:t>Ações do Sistema:</a:t>
                      </a:r>
                      <a:endParaRPr kumimoji="0" lang="pt-BR" altLang="zh-CN" sz="1700" b="1" i="0" u="none" strike="noStrike" cap="none" normalizeH="0" baseline="0" dirty="0" smtClean="0">
                        <a:ln>
                          <a:noFill/>
                        </a:ln>
                        <a:solidFill>
                          <a:srgbClr val="FFFFFF"/>
                        </a:solidFill>
                        <a:effectLst/>
                        <a:latin typeface="Century Schoolbook" pitchFamily="18" charset="0"/>
                        <a:ea typeface="SimSun" pitchFamily="2" charset="-122"/>
                        <a:sym typeface="Century Schoolbook" pitchFamily="18" charset="0"/>
                      </a:endParaRPr>
                    </a:p>
                  </a:txBody>
                  <a:tcPr marT="48702" marB="48702" horzOverflow="overflow">
                    <a:lnL w="12700" cap="flat" cmpd="sng" algn="ctr">
                      <a:solidFill>
                        <a:schemeClr val="tx1"/>
                      </a:solidFill>
                      <a:prstDash val="solid"/>
                      <a:bevel/>
                      <a:headEnd type="none" w="med" len="med"/>
                      <a:tailEnd type="none" w="med" len="med"/>
                    </a:lnL>
                    <a:lnR w="12700" cap="flat" cmpd="sng" algn="ctr">
                      <a:solidFill>
                        <a:schemeClr val="tx1"/>
                      </a:solidFill>
                      <a:prstDash val="solid"/>
                      <a:bevel/>
                      <a:headEnd type="none" w="med" len="med"/>
                      <a:tailEnd type="none" w="med" len="med"/>
                    </a:lnR>
                    <a:lnT w="12700" cap="flat" cmpd="sng" algn="ctr">
                      <a:solidFill>
                        <a:schemeClr val="tx1"/>
                      </a:solidFill>
                      <a:prstDash val="solid"/>
                      <a:bevel/>
                      <a:headEnd type="none" w="med" len="med"/>
                      <a:tailEnd type="none" w="med" len="med"/>
                    </a:lnT>
                    <a:lnB w="12700" cap="flat" cmpd="sng" algn="ctr">
                      <a:solidFill>
                        <a:schemeClr val="tx1"/>
                      </a:solidFill>
                      <a:prstDash val="solid"/>
                      <a:bevel/>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2880152411"/>
                  </a:ext>
                </a:extLst>
              </a:tr>
              <a:tr h="155847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lang="pt-BR" sz="1900" kern="1200" dirty="0" smtClean="0">
                          <a:solidFill>
                            <a:schemeClr val="tx1"/>
                          </a:solidFill>
                          <a:effectLst/>
                          <a:latin typeface="+mn-lt"/>
                          <a:ea typeface="+mn-ea"/>
                          <a:cs typeface="+mn-cs"/>
                        </a:rPr>
                        <a:t>1. Selecionar uma PCD</a:t>
                      </a:r>
                      <a:endParaRPr kumimoji="0" lang="pt-BR" altLang="zh-CN" sz="1700" b="1" i="0" u="none" strike="noStrike" cap="none" normalizeH="0" baseline="0" dirty="0" smtClean="0">
                        <a:ln>
                          <a:noFill/>
                        </a:ln>
                        <a:solidFill>
                          <a:srgbClr val="FFFFFF"/>
                        </a:solidFill>
                        <a:effectLst/>
                        <a:latin typeface="Century Schoolbook" pitchFamily="18" charset="0"/>
                        <a:ea typeface="SimSun" pitchFamily="2" charset="-122"/>
                        <a:sym typeface="Century Schoolbook" pitchFamily="18" charset="0"/>
                      </a:endParaRPr>
                    </a:p>
                  </a:txBody>
                  <a:tcPr marT="48702" marB="48702" horzOverflow="overflow">
                    <a:lnL w="12700" cap="flat" cmpd="sng" algn="ctr">
                      <a:solidFill>
                        <a:schemeClr val="tx1"/>
                      </a:solidFill>
                      <a:prstDash val="solid"/>
                      <a:bevel/>
                      <a:headEnd type="none" w="med" len="med"/>
                      <a:tailEnd type="none" w="med" len="med"/>
                    </a:lnL>
                    <a:lnR w="12700" cap="flat" cmpd="sng" algn="ctr">
                      <a:solidFill>
                        <a:schemeClr val="tx1"/>
                      </a:solidFill>
                      <a:prstDash val="solid"/>
                      <a:bevel/>
                      <a:headEnd type="none" w="med" len="med"/>
                      <a:tailEnd type="none" w="med" len="med"/>
                    </a:lnR>
                    <a:lnT w="12700" cap="flat" cmpd="sng" algn="ctr">
                      <a:solidFill>
                        <a:schemeClr val="tx1"/>
                      </a:solidFill>
                      <a:prstDash val="solid"/>
                      <a:bevel/>
                      <a:headEnd type="none" w="med" len="med"/>
                      <a:tailEnd type="none" w="med" len="med"/>
                    </a:lnT>
                    <a:lnB w="12700" cap="flat" cmpd="sng" algn="ctr">
                      <a:solidFill>
                        <a:schemeClr val="tx1"/>
                      </a:solidFill>
                      <a:prstDash val="solid"/>
                      <a:bevel/>
                      <a:headEnd type="none" w="med" len="med"/>
                      <a:tailEnd type="none" w="med" len="med"/>
                    </a:lnB>
                    <a:lnTlToBr>
                      <a:noFill/>
                    </a:lnTlToBr>
                    <a:lnBlToTr>
                      <a:noFill/>
                    </a:lnBlToTr>
                    <a:solidFill>
                      <a:schemeClr val="bg1"/>
                    </a:solidFill>
                  </a:tcPr>
                </a:tc>
                <a:tc>
                  <a:txBody>
                    <a:bodyPr/>
                    <a:lstStyle/>
                    <a:p>
                      <a:pPr hangingPunct="0"/>
                      <a:r>
                        <a:rPr lang="pt-BR" sz="1900" kern="1200" dirty="0" smtClean="0">
                          <a:solidFill>
                            <a:schemeClr val="tx1"/>
                          </a:solidFill>
                          <a:effectLst/>
                          <a:latin typeface="+mn-lt"/>
                          <a:ea typeface="+mn-ea"/>
                          <a:cs typeface="+mn-cs"/>
                        </a:rPr>
                        <a:t>2. Mostrar um formulário requisitando o perído de medições a ser utilizado.</a:t>
                      </a:r>
                    </a:p>
                    <a:p>
                      <a:pPr hangingPunct="0"/>
                      <a:r>
                        <a:rPr lang="pt-BR" sz="1900" kern="1200" dirty="0" smtClean="0">
                          <a:solidFill>
                            <a:schemeClr val="tx1"/>
                          </a:solidFill>
                          <a:effectLst/>
                          <a:latin typeface="+mn-lt"/>
                          <a:ea typeface="+mn-ea"/>
                          <a:cs typeface="+mn-cs"/>
                        </a:rPr>
                        <a:t>- Data de Inicio e Data de Término (Somente dd/mm/aaaa)</a:t>
                      </a:r>
                    </a:p>
                    <a:p>
                      <a:pPr hangingPunct="0"/>
                      <a:r>
                        <a:rPr lang="pt-BR" sz="1900" kern="1200" dirty="0" smtClean="0">
                          <a:solidFill>
                            <a:schemeClr val="tx1"/>
                          </a:solidFill>
                          <a:effectLst/>
                          <a:latin typeface="+mn-lt"/>
                          <a:ea typeface="+mn-ea"/>
                          <a:cs typeface="+mn-cs"/>
                        </a:rPr>
                        <a:t>Essa informação deve ser preenchida.</a:t>
                      </a:r>
                      <a:endParaRPr lang="pt-BR" sz="1900" kern="1200" dirty="0">
                        <a:solidFill>
                          <a:schemeClr val="tx1"/>
                        </a:solidFill>
                        <a:effectLst/>
                        <a:latin typeface="+mn-lt"/>
                        <a:ea typeface="+mn-ea"/>
                        <a:cs typeface="+mn-cs"/>
                      </a:endParaRPr>
                    </a:p>
                  </a:txBody>
                  <a:tcPr marT="48702" marB="48702" horzOverflow="overflow">
                    <a:lnL w="12700" cap="flat" cmpd="sng" algn="ctr">
                      <a:solidFill>
                        <a:schemeClr val="tx1"/>
                      </a:solidFill>
                      <a:prstDash val="solid"/>
                      <a:bevel/>
                      <a:headEnd type="none" w="med" len="med"/>
                      <a:tailEnd type="none" w="med" len="med"/>
                    </a:lnL>
                    <a:lnR w="12700" cap="flat" cmpd="sng" algn="ctr">
                      <a:solidFill>
                        <a:schemeClr val="tx1"/>
                      </a:solidFill>
                      <a:prstDash val="solid"/>
                      <a:bevel/>
                      <a:headEnd type="none" w="med" len="med"/>
                      <a:tailEnd type="none" w="med" len="med"/>
                    </a:lnR>
                    <a:lnT w="12700" cap="flat" cmpd="sng" algn="ctr">
                      <a:solidFill>
                        <a:schemeClr val="tx1"/>
                      </a:solidFill>
                      <a:prstDash val="solid"/>
                      <a:bevel/>
                      <a:headEnd type="none" w="med" len="med"/>
                      <a:tailEnd type="none" w="med" len="med"/>
                    </a:lnT>
                    <a:lnB w="12700" cap="flat" cmpd="sng" algn="ctr">
                      <a:solidFill>
                        <a:schemeClr val="tx1"/>
                      </a:solidFill>
                      <a:prstDash val="solid"/>
                      <a:bevel/>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2694668530"/>
                  </a:ext>
                </a:extLst>
              </a:tr>
            </a:tbl>
          </a:graphicData>
        </a:graphic>
      </p:graphicFrame>
      <p:pic>
        <p:nvPicPr>
          <p:cNvPr id="28686" name="Imagem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47450" y="69850"/>
            <a:ext cx="800100"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3247692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28686"/>
                                        </p:tgtEl>
                                        <p:attrNameLst>
                                          <p:attrName>r</p:attrName>
                                        </p:attrNameLst>
                                      </p:cBhvr>
                                    </p:animRot>
                                    <p:animRot by="-240000">
                                      <p:cBhvr>
                                        <p:cTn id="7" dur="200" fill="hold">
                                          <p:stCondLst>
                                            <p:cond delay="200"/>
                                          </p:stCondLst>
                                        </p:cTn>
                                        <p:tgtEl>
                                          <p:spTgt spid="28686"/>
                                        </p:tgtEl>
                                        <p:attrNameLst>
                                          <p:attrName>r</p:attrName>
                                        </p:attrNameLst>
                                      </p:cBhvr>
                                    </p:animRot>
                                    <p:animRot by="240000">
                                      <p:cBhvr>
                                        <p:cTn id="8" dur="200" fill="hold">
                                          <p:stCondLst>
                                            <p:cond delay="400"/>
                                          </p:stCondLst>
                                        </p:cTn>
                                        <p:tgtEl>
                                          <p:spTgt spid="28686"/>
                                        </p:tgtEl>
                                        <p:attrNameLst>
                                          <p:attrName>r</p:attrName>
                                        </p:attrNameLst>
                                      </p:cBhvr>
                                    </p:animRot>
                                    <p:animRot by="-240000">
                                      <p:cBhvr>
                                        <p:cTn id="9" dur="200" fill="hold">
                                          <p:stCondLst>
                                            <p:cond delay="600"/>
                                          </p:stCondLst>
                                        </p:cTn>
                                        <p:tgtEl>
                                          <p:spTgt spid="28686"/>
                                        </p:tgtEl>
                                        <p:attrNameLst>
                                          <p:attrName>r</p:attrName>
                                        </p:attrNameLst>
                                      </p:cBhvr>
                                    </p:animRot>
                                    <p:animRot by="120000">
                                      <p:cBhvr>
                                        <p:cTn id="10" dur="200" fill="hold">
                                          <p:stCondLst>
                                            <p:cond delay="800"/>
                                          </p:stCondLst>
                                        </p:cTn>
                                        <p:tgtEl>
                                          <p:spTgt spid="2868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ítulo 1"/>
          <p:cNvSpPr>
            <a:spLocks noGrp="1" noChangeArrowheads="1"/>
          </p:cNvSpPr>
          <p:nvPr>
            <p:ph type="title" idx="4294967295"/>
          </p:nvPr>
        </p:nvSpPr>
        <p:spPr>
          <a:xfrm>
            <a:off x="663575" y="149225"/>
            <a:ext cx="9693275" cy="1000125"/>
          </a:xfrm>
        </p:spPr>
        <p:txBody>
          <a:bodyPr/>
          <a:lstStyle/>
          <a:p>
            <a:pPr eaLnBrk="1" hangingPunct="1"/>
            <a:r>
              <a:rPr lang="pt-BR" altLang="zh-CN" smtClean="0"/>
              <a:t>  Documentação do Caso de Uso 2</a:t>
            </a:r>
          </a:p>
        </p:txBody>
      </p:sp>
      <p:graphicFrame>
        <p:nvGraphicFramePr>
          <p:cNvPr id="28675" name="Marcador de Posição de Conteúdo 3"/>
          <p:cNvGraphicFramePr>
            <a:graphicFrameLocks noGrp="1"/>
          </p:cNvGraphicFramePr>
          <p:nvPr/>
        </p:nvGraphicFramePr>
        <p:xfrm>
          <a:off x="1281113" y="1449388"/>
          <a:ext cx="8456612" cy="3292475"/>
        </p:xfrm>
        <a:graphic>
          <a:graphicData uri="http://schemas.openxmlformats.org/drawingml/2006/table">
            <a:tbl>
              <a:tblPr/>
              <a:tblGrid>
                <a:gridCol w="4228306">
                  <a:extLst>
                    <a:ext uri="{9D8B030D-6E8A-4147-A177-3AD203B41FA5}">
                      <a16:colId xmlns:a16="http://schemas.microsoft.com/office/drawing/2014/main" val="20001"/>
                    </a:ext>
                  </a:extLst>
                </a:gridCol>
                <a:gridCol w="4228306">
                  <a:extLst>
                    <a:ext uri="{9D8B030D-6E8A-4147-A177-3AD203B41FA5}">
                      <a16:colId xmlns:a16="http://schemas.microsoft.com/office/drawing/2014/main" val="4028602809"/>
                    </a:ext>
                  </a:extLst>
                </a:gridCol>
              </a:tblGrid>
              <a:tr h="2560813">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lang="pt-BR" sz="1800" kern="1200" dirty="0" smtClean="0">
                          <a:solidFill>
                            <a:schemeClr val="tx1"/>
                          </a:solidFill>
                          <a:effectLst/>
                          <a:latin typeface="+mn-lt"/>
                          <a:ea typeface="+mn-ea"/>
                          <a:cs typeface="+mn-cs"/>
                        </a:rPr>
                        <a:t>3. Usuário preenche os campos.</a:t>
                      </a:r>
                      <a:endParaRPr kumimoji="0" lang="pt-BR" altLang="zh-CN" sz="1600" b="1" i="0" u="none" strike="noStrike" cap="none" normalizeH="0" baseline="0" dirty="0" smtClean="0">
                        <a:ln>
                          <a:noFill/>
                        </a:ln>
                        <a:solidFill>
                          <a:srgbClr val="FFFFFF"/>
                        </a:solidFill>
                        <a:effectLst/>
                        <a:latin typeface="Century Schoolbook" pitchFamily="18" charset="0"/>
                        <a:ea typeface="SimSun" pitchFamily="2" charset="-122"/>
                        <a:sym typeface="Century Schoolbook" pitchFamily="18" charset="0"/>
                      </a:endParaRPr>
                    </a:p>
                  </a:txBody>
                  <a:tcPr marT="45729" marB="45729" horzOverflow="overflow">
                    <a:lnL w="12700" cap="flat" cmpd="sng" algn="ctr">
                      <a:solidFill>
                        <a:schemeClr val="tx1"/>
                      </a:solidFill>
                      <a:prstDash val="solid"/>
                      <a:bevel/>
                      <a:headEnd type="none" w="med" len="med"/>
                      <a:tailEnd type="none" w="med" len="med"/>
                    </a:lnL>
                    <a:lnR w="12700" cap="flat" cmpd="sng" algn="ctr">
                      <a:solidFill>
                        <a:schemeClr val="tx1"/>
                      </a:solidFill>
                      <a:prstDash val="solid"/>
                      <a:bevel/>
                      <a:headEnd type="none" w="med" len="med"/>
                      <a:tailEnd type="none" w="med" len="med"/>
                    </a:lnR>
                    <a:lnT w="12700" cap="flat" cmpd="sng" algn="ctr">
                      <a:solidFill>
                        <a:schemeClr val="tx1"/>
                      </a:solidFill>
                      <a:prstDash val="solid"/>
                      <a:bevel/>
                      <a:headEnd type="none" w="med" len="med"/>
                      <a:tailEnd type="none" w="med" len="med"/>
                    </a:lnT>
                    <a:lnB w="12700" cap="flat" cmpd="sng" algn="ctr">
                      <a:solidFill>
                        <a:schemeClr val="tx1"/>
                      </a:solidFill>
                      <a:prstDash val="solid"/>
                      <a:bevel/>
                      <a:headEnd type="none" w="med" len="med"/>
                      <a:tailEnd type="none" w="med" len="med"/>
                    </a:lnB>
                    <a:lnTlToBr>
                      <a:noFill/>
                    </a:lnTlToBr>
                    <a:lnBlToTr>
                      <a:noFill/>
                    </a:lnBlToTr>
                    <a:solidFill>
                      <a:schemeClr val="bg1"/>
                    </a:solidFill>
                  </a:tcPr>
                </a:tc>
                <a:tc>
                  <a:txBody>
                    <a:bodyPr/>
                    <a:lstStyle/>
                    <a:p>
                      <a:pPr hangingPunct="0"/>
                      <a:r>
                        <a:rPr lang="pt-BR" sz="1800" kern="1200" dirty="0" smtClean="0">
                          <a:solidFill>
                            <a:schemeClr val="tx1"/>
                          </a:solidFill>
                          <a:effectLst/>
                          <a:latin typeface="+mn-lt"/>
                          <a:ea typeface="+mn-ea"/>
                          <a:cs typeface="+mn-cs"/>
                        </a:rPr>
                        <a:t>4. Gera um arquivo .txt, com base no período, e dispõe para o download.</a:t>
                      </a:r>
                    </a:p>
                    <a:p>
                      <a:pPr hangingPunct="0"/>
                      <a:r>
                        <a:rPr lang="pt-BR" sz="1800" kern="1200" dirty="0" smtClean="0">
                          <a:solidFill>
                            <a:schemeClr val="tx1"/>
                          </a:solidFill>
                          <a:effectLst/>
                          <a:latin typeface="+mn-lt"/>
                          <a:ea typeface="+mn-ea"/>
                          <a:cs typeface="+mn-cs"/>
                        </a:rPr>
                        <a:t>Obs: Esse arquivo vai seguir o padão de:</a:t>
                      </a:r>
                    </a:p>
                    <a:p>
                      <a:pPr hangingPunct="0"/>
                      <a:r>
                        <a:rPr lang="pt-BR" sz="1800" kern="1200" dirty="0" smtClean="0">
                          <a:solidFill>
                            <a:schemeClr val="tx1"/>
                          </a:solidFill>
                          <a:effectLst/>
                          <a:latin typeface="+mn-lt"/>
                          <a:ea typeface="+mn-ea"/>
                          <a:cs typeface="+mn-cs"/>
                        </a:rPr>
                        <a:t>aaaa/mm/dd; local da medição(latitude e longitude); dados referentes aos sensores.</a:t>
                      </a:r>
                    </a:p>
                    <a:p>
                      <a:r>
                        <a:rPr lang="pt-BR" sz="1800" kern="1200" dirty="0" smtClean="0">
                          <a:solidFill>
                            <a:schemeClr val="tx1"/>
                          </a:solidFill>
                          <a:effectLst/>
                          <a:latin typeface="+mn-lt"/>
                          <a:ea typeface="+mn-ea"/>
                          <a:cs typeface="+mn-cs"/>
                        </a:rPr>
                        <a:t>Sabendo também que o caracter delimitador será o ‘,’ (vírgula).</a:t>
                      </a:r>
                      <a:endParaRPr lang="pt-BR" sz="1800" kern="1200" dirty="0">
                        <a:solidFill>
                          <a:schemeClr val="tx1"/>
                        </a:solidFill>
                        <a:effectLst/>
                        <a:latin typeface="+mn-lt"/>
                        <a:ea typeface="+mn-ea"/>
                        <a:cs typeface="+mn-cs"/>
                      </a:endParaRPr>
                    </a:p>
                  </a:txBody>
                  <a:tcPr marT="45729" marB="45729" horzOverflow="overflow">
                    <a:lnL w="12700" cap="flat" cmpd="sng" algn="ctr">
                      <a:solidFill>
                        <a:schemeClr val="tx1"/>
                      </a:solidFill>
                      <a:prstDash val="solid"/>
                      <a:bevel/>
                      <a:headEnd type="none" w="med" len="med"/>
                      <a:tailEnd type="none" w="med" len="med"/>
                    </a:lnL>
                    <a:lnR w="12700" cap="flat" cmpd="sng" algn="ctr">
                      <a:solidFill>
                        <a:schemeClr val="tx1"/>
                      </a:solidFill>
                      <a:prstDash val="solid"/>
                      <a:bevel/>
                      <a:headEnd type="none" w="med" len="med"/>
                      <a:tailEnd type="none" w="med" len="med"/>
                    </a:lnR>
                    <a:lnT w="12700" cap="flat" cmpd="sng" algn="ctr">
                      <a:solidFill>
                        <a:schemeClr val="tx1"/>
                      </a:solidFill>
                      <a:prstDash val="solid"/>
                      <a:bevel/>
                      <a:headEnd type="none" w="med" len="med"/>
                      <a:tailEnd type="none" w="med" len="med"/>
                    </a:lnT>
                    <a:lnB w="12700" cap="flat" cmpd="sng" algn="ctr">
                      <a:solidFill>
                        <a:schemeClr val="tx1"/>
                      </a:solidFill>
                      <a:prstDash val="solid"/>
                      <a:bevel/>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500388669"/>
                  </a:ext>
                </a:extLst>
              </a:tr>
              <a:tr h="365831">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lang="pt-BR" sz="1800" kern="1200" dirty="0" smtClean="0">
                          <a:solidFill>
                            <a:schemeClr val="tx1"/>
                          </a:solidFill>
                          <a:effectLst/>
                          <a:latin typeface="+mn-lt"/>
                          <a:ea typeface="+mn-ea"/>
                          <a:cs typeface="+mn-cs"/>
                        </a:rPr>
                        <a:t>5. Usuário baixa o arquivo</a:t>
                      </a:r>
                      <a:endParaRPr kumimoji="0" lang="pt-BR" altLang="zh-CN" sz="1600" b="1" i="0" u="none" strike="noStrike" cap="none" normalizeH="0" baseline="0" dirty="0" smtClean="0">
                        <a:ln>
                          <a:noFill/>
                        </a:ln>
                        <a:solidFill>
                          <a:srgbClr val="FFFFFF"/>
                        </a:solidFill>
                        <a:effectLst/>
                        <a:latin typeface="Century Schoolbook" pitchFamily="18" charset="0"/>
                        <a:ea typeface="SimSun" pitchFamily="2" charset="-122"/>
                        <a:sym typeface="Century Schoolbook" pitchFamily="18" charset="0"/>
                      </a:endParaRPr>
                    </a:p>
                  </a:txBody>
                  <a:tcPr marT="45729" marB="45729" horzOverflow="overflow">
                    <a:lnL w="12700" cap="flat" cmpd="sng" algn="ctr">
                      <a:solidFill>
                        <a:schemeClr val="tx1"/>
                      </a:solidFill>
                      <a:prstDash val="solid"/>
                      <a:bevel/>
                      <a:headEnd type="none" w="med" len="med"/>
                      <a:tailEnd type="none" w="med" len="med"/>
                    </a:lnL>
                    <a:lnR w="12700" cap="flat" cmpd="sng" algn="ctr">
                      <a:solidFill>
                        <a:schemeClr val="tx1"/>
                      </a:solidFill>
                      <a:prstDash val="solid"/>
                      <a:bevel/>
                      <a:headEnd type="none" w="med" len="med"/>
                      <a:tailEnd type="none" w="med" len="med"/>
                    </a:lnR>
                    <a:lnT w="12700" cap="flat" cmpd="sng" algn="ctr">
                      <a:solidFill>
                        <a:schemeClr val="tx1"/>
                      </a:solidFill>
                      <a:prstDash val="solid"/>
                      <a:bevel/>
                      <a:headEnd type="none" w="med" len="med"/>
                      <a:tailEnd type="none" w="med" len="med"/>
                    </a:lnT>
                    <a:lnB w="12700" cap="flat" cmpd="sng" algn="ctr">
                      <a:solidFill>
                        <a:schemeClr val="tx1"/>
                      </a:solidFill>
                      <a:prstDash val="solid"/>
                      <a:bevel/>
                      <a:headEnd type="none" w="med" len="med"/>
                      <a:tailEnd type="none" w="med" len="med"/>
                    </a:lnB>
                    <a:lnTlToBr>
                      <a:noFill/>
                    </a:lnTlToBr>
                    <a:lnBlToTr>
                      <a:noFill/>
                    </a:lnBlToTr>
                    <a:solidFill>
                      <a:schemeClr val="bg1"/>
                    </a:solidFill>
                  </a:tcPr>
                </a:tc>
                <a:tc>
                  <a:txBody>
                    <a:bodyPr/>
                    <a:lstStyle/>
                    <a:p>
                      <a:pPr algn="just" hangingPunct="0">
                        <a:lnSpc>
                          <a:spcPts val="1200"/>
                        </a:lnSpc>
                        <a:spcAft>
                          <a:spcPts val="0"/>
                        </a:spcAft>
                      </a:pPr>
                      <a:endParaRPr lang="pt-BR" sz="1800" kern="1200" dirty="0" smtClean="0">
                        <a:solidFill>
                          <a:schemeClr val="tx1"/>
                        </a:solidFill>
                        <a:effectLst/>
                        <a:latin typeface="+mn-lt"/>
                        <a:ea typeface="+mn-ea"/>
                        <a:cs typeface="+mn-cs"/>
                      </a:endParaRPr>
                    </a:p>
                  </a:txBody>
                  <a:tcPr marL="68580" marR="68580" marT="0" marB="0">
                    <a:lnL w="12700" cap="flat" cmpd="sng" algn="ctr">
                      <a:solidFill>
                        <a:schemeClr val="tx1"/>
                      </a:solidFill>
                      <a:prstDash val="solid"/>
                      <a:bevel/>
                      <a:headEnd type="none" w="med" len="med"/>
                      <a:tailEnd type="none" w="med" len="med"/>
                    </a:lnL>
                    <a:lnR w="12700" cap="flat" cmpd="sng" algn="ctr">
                      <a:solidFill>
                        <a:schemeClr val="tx1"/>
                      </a:solidFill>
                      <a:prstDash val="solid"/>
                      <a:bevel/>
                      <a:headEnd type="none" w="med" len="med"/>
                      <a:tailEnd type="none" w="med" len="med"/>
                    </a:lnR>
                    <a:lnT w="12700" cap="flat" cmpd="sng" algn="ctr">
                      <a:solidFill>
                        <a:schemeClr val="tx1"/>
                      </a:solidFill>
                      <a:prstDash val="solid"/>
                      <a:bevel/>
                      <a:headEnd type="none" w="med" len="med"/>
                      <a:tailEnd type="none" w="med" len="med"/>
                    </a:lnT>
                    <a:lnB w="12700" cap="flat" cmpd="sng" algn="ctr">
                      <a:solidFill>
                        <a:schemeClr val="tx1"/>
                      </a:solidFill>
                      <a:prstDash val="solid"/>
                      <a:bevel/>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4116544536"/>
                  </a:ext>
                </a:extLst>
              </a:tr>
              <a:tr h="365831">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lang="pt-BR" sz="1800" kern="1200" dirty="0" smtClean="0">
                          <a:solidFill>
                            <a:schemeClr val="tx1"/>
                          </a:solidFill>
                          <a:effectLst/>
                          <a:latin typeface="+mn-lt"/>
                          <a:ea typeface="+mn-ea"/>
                          <a:cs typeface="+mn-cs"/>
                        </a:rPr>
                        <a:t>9. Fim do Caso de Uso</a:t>
                      </a:r>
                      <a:endParaRPr kumimoji="0" lang="pt-BR" altLang="zh-CN" sz="1600" b="1" i="0" u="none" strike="noStrike" cap="none" normalizeH="0" baseline="0" dirty="0" smtClean="0">
                        <a:ln>
                          <a:noFill/>
                        </a:ln>
                        <a:solidFill>
                          <a:srgbClr val="FFFFFF"/>
                        </a:solidFill>
                        <a:effectLst/>
                        <a:latin typeface="Century Schoolbook" pitchFamily="18" charset="0"/>
                        <a:ea typeface="SimSun" pitchFamily="2" charset="-122"/>
                        <a:sym typeface="Century Schoolbook" pitchFamily="18" charset="0"/>
                      </a:endParaRPr>
                    </a:p>
                  </a:txBody>
                  <a:tcPr marT="45729" marB="45729" horzOverflow="overflow">
                    <a:lnL w="12700" cap="flat" cmpd="sng" algn="ctr">
                      <a:solidFill>
                        <a:schemeClr val="tx1"/>
                      </a:solidFill>
                      <a:prstDash val="solid"/>
                      <a:bevel/>
                      <a:headEnd type="none" w="med" len="med"/>
                      <a:tailEnd type="none" w="med" len="med"/>
                    </a:lnL>
                    <a:lnR w="12700" cap="flat" cmpd="sng" algn="ctr">
                      <a:solidFill>
                        <a:schemeClr val="tx1"/>
                      </a:solidFill>
                      <a:prstDash val="solid"/>
                      <a:bevel/>
                      <a:headEnd type="none" w="med" len="med"/>
                      <a:tailEnd type="none" w="med" len="med"/>
                    </a:lnR>
                    <a:lnT w="12700" cap="flat" cmpd="sng" algn="ctr">
                      <a:solidFill>
                        <a:schemeClr val="tx1"/>
                      </a:solidFill>
                      <a:prstDash val="solid"/>
                      <a:bevel/>
                      <a:headEnd type="none" w="med" len="med"/>
                      <a:tailEnd type="none" w="med" len="med"/>
                    </a:lnT>
                    <a:lnB w="12700" cap="flat" cmpd="sng" algn="ctr">
                      <a:solidFill>
                        <a:schemeClr val="tx1"/>
                      </a:solidFill>
                      <a:prstDash val="solid"/>
                      <a:bevel/>
                      <a:headEnd type="none" w="med" len="med"/>
                      <a:tailEnd type="none" w="med" len="med"/>
                    </a:lnB>
                    <a:lnTlToBr>
                      <a:noFill/>
                    </a:lnTlToBr>
                    <a:lnBlToTr>
                      <a:noFill/>
                    </a:lnBlToTr>
                    <a:solidFill>
                      <a:schemeClr val="bg1"/>
                    </a:solidFill>
                  </a:tcPr>
                </a:tc>
                <a:tc>
                  <a:txBody>
                    <a:bodyPr/>
                    <a:lstStyle/>
                    <a:p>
                      <a:pPr algn="just" hangingPunct="0">
                        <a:lnSpc>
                          <a:spcPts val="1200"/>
                        </a:lnSpc>
                        <a:spcAft>
                          <a:spcPts val="0"/>
                        </a:spcAft>
                      </a:pPr>
                      <a:endParaRPr lang="pt-BR" sz="1800" kern="1200" dirty="0">
                        <a:solidFill>
                          <a:schemeClr val="tx1"/>
                        </a:solidFill>
                        <a:effectLst/>
                        <a:latin typeface="+mn-lt"/>
                        <a:ea typeface="+mn-ea"/>
                        <a:cs typeface="+mn-cs"/>
                      </a:endParaRPr>
                    </a:p>
                  </a:txBody>
                  <a:tcPr marL="68580" marR="68580" marT="0" marB="0">
                    <a:lnL w="12700" cap="flat" cmpd="sng" algn="ctr">
                      <a:solidFill>
                        <a:schemeClr val="tx1"/>
                      </a:solidFill>
                      <a:prstDash val="solid"/>
                      <a:bevel/>
                      <a:headEnd type="none" w="med" len="med"/>
                      <a:tailEnd type="none" w="med" len="med"/>
                    </a:lnL>
                    <a:lnR w="12700" cap="flat" cmpd="sng" algn="ctr">
                      <a:solidFill>
                        <a:schemeClr val="tx1"/>
                      </a:solidFill>
                      <a:prstDash val="solid"/>
                      <a:bevel/>
                      <a:headEnd type="none" w="med" len="med"/>
                      <a:tailEnd type="none" w="med" len="med"/>
                    </a:lnR>
                    <a:lnT w="12700" cap="flat" cmpd="sng" algn="ctr">
                      <a:solidFill>
                        <a:schemeClr val="tx1"/>
                      </a:solidFill>
                      <a:prstDash val="solid"/>
                      <a:bevel/>
                      <a:headEnd type="none" w="med" len="med"/>
                      <a:tailEnd type="none" w="med" len="med"/>
                    </a:lnT>
                    <a:lnB w="12700" cap="flat" cmpd="sng" algn="ctr">
                      <a:solidFill>
                        <a:schemeClr val="tx1"/>
                      </a:solidFill>
                      <a:prstDash val="solid"/>
                      <a:bevel/>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888771089"/>
                  </a:ext>
                </a:extLst>
              </a:tr>
            </a:tbl>
          </a:graphicData>
        </a:graphic>
      </p:graphicFrame>
      <p:pic>
        <p:nvPicPr>
          <p:cNvPr id="28686" name="Imagem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47450" y="69850"/>
            <a:ext cx="800100"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7532254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28686"/>
                                        </p:tgtEl>
                                        <p:attrNameLst>
                                          <p:attrName>r</p:attrName>
                                        </p:attrNameLst>
                                      </p:cBhvr>
                                    </p:animRot>
                                    <p:animRot by="-240000">
                                      <p:cBhvr>
                                        <p:cTn id="7" dur="200" fill="hold">
                                          <p:stCondLst>
                                            <p:cond delay="200"/>
                                          </p:stCondLst>
                                        </p:cTn>
                                        <p:tgtEl>
                                          <p:spTgt spid="28686"/>
                                        </p:tgtEl>
                                        <p:attrNameLst>
                                          <p:attrName>r</p:attrName>
                                        </p:attrNameLst>
                                      </p:cBhvr>
                                    </p:animRot>
                                    <p:animRot by="240000">
                                      <p:cBhvr>
                                        <p:cTn id="8" dur="200" fill="hold">
                                          <p:stCondLst>
                                            <p:cond delay="400"/>
                                          </p:stCondLst>
                                        </p:cTn>
                                        <p:tgtEl>
                                          <p:spTgt spid="28686"/>
                                        </p:tgtEl>
                                        <p:attrNameLst>
                                          <p:attrName>r</p:attrName>
                                        </p:attrNameLst>
                                      </p:cBhvr>
                                    </p:animRot>
                                    <p:animRot by="-240000">
                                      <p:cBhvr>
                                        <p:cTn id="9" dur="200" fill="hold">
                                          <p:stCondLst>
                                            <p:cond delay="600"/>
                                          </p:stCondLst>
                                        </p:cTn>
                                        <p:tgtEl>
                                          <p:spTgt spid="28686"/>
                                        </p:tgtEl>
                                        <p:attrNameLst>
                                          <p:attrName>r</p:attrName>
                                        </p:attrNameLst>
                                      </p:cBhvr>
                                    </p:animRot>
                                    <p:animRot by="120000">
                                      <p:cBhvr>
                                        <p:cTn id="10" dur="200" fill="hold">
                                          <p:stCondLst>
                                            <p:cond delay="800"/>
                                          </p:stCondLst>
                                        </p:cTn>
                                        <p:tgtEl>
                                          <p:spTgt spid="2868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262063" y="415834"/>
            <a:ext cx="9692640" cy="929322"/>
          </a:xfrm>
        </p:spPr>
        <p:txBody>
          <a:bodyPr/>
          <a:lstStyle/>
          <a:p>
            <a:r>
              <a:rPr lang="pt-BR" dirty="0"/>
              <a:t>Grupo 01 - Tarefas</a:t>
            </a:r>
          </a:p>
        </p:txBody>
      </p:sp>
      <p:pic>
        <p:nvPicPr>
          <p:cNvPr id="6" name="Imagem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sp>
        <p:nvSpPr>
          <p:cNvPr id="11" name="Marcador de Posição de Conteúdo 10"/>
          <p:cNvSpPr>
            <a:spLocks noGrp="1"/>
          </p:cNvSpPr>
          <p:nvPr>
            <p:ph idx="1"/>
          </p:nvPr>
        </p:nvSpPr>
        <p:spPr>
          <a:xfrm>
            <a:off x="1183494" y="2952207"/>
            <a:ext cx="8595360" cy="2389050"/>
          </a:xfrm>
        </p:spPr>
        <p:txBody>
          <a:bodyPr>
            <a:normAutofit/>
          </a:bodyPr>
          <a:lstStyle/>
          <a:p>
            <a:r>
              <a:rPr lang="en-US" dirty="0" err="1" smtClean="0"/>
              <a:t>Adaptação</a:t>
            </a:r>
            <a:r>
              <a:rPr lang="en-US" dirty="0" smtClean="0"/>
              <a:t> do </a:t>
            </a:r>
            <a:r>
              <a:rPr lang="en-US" dirty="0" err="1" smtClean="0"/>
              <a:t>estilo</a:t>
            </a:r>
            <a:r>
              <a:rPr lang="en-US" dirty="0" smtClean="0"/>
              <a:t> do Layout Freelancer </a:t>
            </a:r>
            <a:r>
              <a:rPr lang="en-US" dirty="0" err="1" smtClean="0"/>
              <a:t>para</a:t>
            </a:r>
            <a:r>
              <a:rPr lang="en-US" dirty="0" smtClean="0"/>
              <a:t> um </a:t>
            </a:r>
            <a:r>
              <a:rPr lang="en-US" dirty="0" err="1" smtClean="0"/>
              <a:t>padrão</a:t>
            </a:r>
            <a:r>
              <a:rPr lang="en-US" dirty="0" smtClean="0"/>
              <a:t> de cores </a:t>
            </a:r>
            <a:r>
              <a:rPr lang="en-US" dirty="0" err="1" smtClean="0"/>
              <a:t>condizente</a:t>
            </a:r>
            <a:r>
              <a:rPr lang="en-US" dirty="0" smtClean="0"/>
              <a:t> com o </a:t>
            </a:r>
            <a:r>
              <a:rPr lang="en-US" dirty="0" err="1" smtClean="0"/>
              <a:t>projeto</a:t>
            </a:r>
            <a:r>
              <a:rPr lang="en-US" dirty="0" smtClean="0"/>
              <a:t>;</a:t>
            </a:r>
          </a:p>
          <a:p>
            <a:r>
              <a:rPr lang="en-US" dirty="0" err="1" smtClean="0"/>
              <a:t>Elaboração</a:t>
            </a:r>
            <a:r>
              <a:rPr lang="en-US" dirty="0" smtClean="0"/>
              <a:t> de logo;</a:t>
            </a:r>
          </a:p>
          <a:p>
            <a:r>
              <a:rPr lang="en-US" dirty="0" err="1" smtClean="0"/>
              <a:t>Implementação</a:t>
            </a:r>
            <a:r>
              <a:rPr lang="en-US" dirty="0" smtClean="0"/>
              <a:t> de </a:t>
            </a:r>
            <a:r>
              <a:rPr lang="en-US" dirty="0" err="1" smtClean="0"/>
              <a:t>janela</a:t>
            </a:r>
            <a:r>
              <a:rPr lang="en-US" dirty="0" smtClean="0"/>
              <a:t> modal </a:t>
            </a:r>
            <a:r>
              <a:rPr lang="en-US" dirty="0" err="1" smtClean="0"/>
              <a:t>para</a:t>
            </a:r>
            <a:r>
              <a:rPr lang="en-US" dirty="0" smtClean="0"/>
              <a:t> login com </a:t>
            </a:r>
            <a:r>
              <a:rPr lang="en-US" dirty="0" err="1" smtClean="0"/>
              <a:t>animação</a:t>
            </a:r>
            <a:r>
              <a:rPr lang="en-US" dirty="0" smtClean="0"/>
              <a:t>;</a:t>
            </a:r>
          </a:p>
          <a:p>
            <a:r>
              <a:rPr lang="en-US" dirty="0" err="1" smtClean="0"/>
              <a:t>Implementação</a:t>
            </a:r>
            <a:r>
              <a:rPr lang="en-US" dirty="0" smtClean="0"/>
              <a:t> de </a:t>
            </a:r>
            <a:r>
              <a:rPr lang="en-US" dirty="0" err="1" smtClean="0"/>
              <a:t>sessões</a:t>
            </a:r>
            <a:r>
              <a:rPr lang="en-US" dirty="0" smtClean="0"/>
              <a:t> e </a:t>
            </a:r>
            <a:r>
              <a:rPr lang="en-US" dirty="0" err="1" smtClean="0"/>
              <a:t>demais</a:t>
            </a:r>
            <a:r>
              <a:rPr lang="en-US" dirty="0" smtClean="0"/>
              <a:t> </a:t>
            </a:r>
            <a:r>
              <a:rPr lang="en-US" dirty="0" err="1" smtClean="0"/>
              <a:t>mudanças</a:t>
            </a:r>
            <a:r>
              <a:rPr lang="en-US" dirty="0" smtClean="0"/>
              <a:t> </a:t>
            </a:r>
            <a:r>
              <a:rPr lang="en-US" dirty="0" err="1" smtClean="0"/>
              <a:t>da</a:t>
            </a:r>
            <a:r>
              <a:rPr lang="en-US" dirty="0" smtClean="0"/>
              <a:t> </a:t>
            </a:r>
            <a:r>
              <a:rPr lang="en-US" dirty="0" err="1" smtClean="0"/>
              <a:t>pagina</a:t>
            </a:r>
            <a:r>
              <a:rPr lang="en-US" dirty="0" smtClean="0"/>
              <a:t> </a:t>
            </a:r>
            <a:r>
              <a:rPr lang="en-US" dirty="0" err="1" smtClean="0"/>
              <a:t>inicial</a:t>
            </a:r>
            <a:r>
              <a:rPr lang="en-US" dirty="0" smtClean="0"/>
              <a:t>. </a:t>
            </a:r>
            <a:endParaRPr lang="pt-BR" dirty="0"/>
          </a:p>
        </p:txBody>
      </p:sp>
    </p:spTree>
    <p:extLst>
      <p:ext uri="{BB962C8B-B14F-4D97-AF65-F5344CB8AC3E}">
        <p14:creationId xmlns:p14="http://schemas.microsoft.com/office/powerpoint/2010/main" val="1146098876"/>
      </p:ext>
    </p:extLst>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ítulo 1"/>
          <p:cNvSpPr>
            <a:spLocks noGrp="1" noChangeArrowheads="1"/>
          </p:cNvSpPr>
          <p:nvPr>
            <p:ph type="title" idx="4294967295"/>
          </p:nvPr>
        </p:nvSpPr>
        <p:spPr/>
        <p:txBody>
          <a:bodyPr/>
          <a:lstStyle/>
          <a:p>
            <a:pPr eaLnBrk="1" hangingPunct="1"/>
            <a:r>
              <a:rPr lang="pt-BR" altLang="zh-CN" smtClean="0"/>
              <a:t>Protótipo Relativo ao Caso de Uso 2</a:t>
            </a:r>
          </a:p>
        </p:txBody>
      </p:sp>
      <p:pic>
        <p:nvPicPr>
          <p:cNvPr id="46083" name="Imagem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47450" y="69850"/>
            <a:ext cx="800100"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084" name="Imagem 6" descr="Sem título.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011363" y="1843088"/>
            <a:ext cx="7372350" cy="4827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35514000"/>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ítulo 1"/>
          <p:cNvSpPr>
            <a:spLocks noGrp="1" noChangeArrowheads="1"/>
          </p:cNvSpPr>
          <p:nvPr>
            <p:ph type="title" idx="4294967295"/>
          </p:nvPr>
        </p:nvSpPr>
        <p:spPr>
          <a:xfrm>
            <a:off x="1262063" y="66675"/>
            <a:ext cx="9691687" cy="698500"/>
          </a:xfrm>
        </p:spPr>
        <p:txBody>
          <a:bodyPr/>
          <a:lstStyle/>
          <a:p>
            <a:pPr eaLnBrk="1" hangingPunct="1"/>
            <a:r>
              <a:rPr lang="pt-BR" altLang="zh-CN" smtClean="0"/>
              <a:t>Previsão de Documentação</a:t>
            </a:r>
          </a:p>
        </p:txBody>
      </p:sp>
      <p:graphicFrame>
        <p:nvGraphicFramePr>
          <p:cNvPr id="3" name="Espaço Reservado para Conteúdo 2"/>
          <p:cNvGraphicFramePr>
            <a:graphicFrameLocks noGrp="1"/>
          </p:cNvGraphicFramePr>
          <p:nvPr>
            <p:ph idx="4294967295"/>
          </p:nvPr>
        </p:nvGraphicFramePr>
        <p:xfrm>
          <a:off x="1262063" y="903288"/>
          <a:ext cx="9691688" cy="4759326"/>
        </p:xfrm>
        <a:graphic>
          <a:graphicData uri="http://schemas.openxmlformats.org/drawingml/2006/table">
            <a:tbl>
              <a:tblPr firstRow="1" bandRow="1">
                <a:tableStyleId>{5C22544A-7EE6-4342-B048-85BDC9FD1C3A}</a:tableStyleId>
              </a:tblPr>
              <a:tblGrid>
                <a:gridCol w="2422922">
                  <a:extLst>
                    <a:ext uri="{9D8B030D-6E8A-4147-A177-3AD203B41FA5}">
                      <a16:colId xmlns:a16="http://schemas.microsoft.com/office/drawing/2014/main" val="20000"/>
                    </a:ext>
                  </a:extLst>
                </a:gridCol>
                <a:gridCol w="2422922">
                  <a:extLst>
                    <a:ext uri="{9D8B030D-6E8A-4147-A177-3AD203B41FA5}">
                      <a16:colId xmlns:a16="http://schemas.microsoft.com/office/drawing/2014/main" val="20001"/>
                    </a:ext>
                  </a:extLst>
                </a:gridCol>
                <a:gridCol w="2422922">
                  <a:extLst>
                    <a:ext uri="{9D8B030D-6E8A-4147-A177-3AD203B41FA5}">
                      <a16:colId xmlns:a16="http://schemas.microsoft.com/office/drawing/2014/main" val="20002"/>
                    </a:ext>
                  </a:extLst>
                </a:gridCol>
                <a:gridCol w="2422922">
                  <a:extLst>
                    <a:ext uri="{9D8B030D-6E8A-4147-A177-3AD203B41FA5}">
                      <a16:colId xmlns:a16="http://schemas.microsoft.com/office/drawing/2014/main" val="20003"/>
                    </a:ext>
                  </a:extLst>
                </a:gridCol>
              </a:tblGrid>
              <a:tr h="332470">
                <a:tc>
                  <a:txBody>
                    <a:bodyPr/>
                    <a:lstStyle/>
                    <a:p>
                      <a:pPr algn="ctr"/>
                      <a:r>
                        <a:rPr lang="pt-BR" sz="1600" dirty="0" smtClean="0"/>
                        <a:t>Caso</a:t>
                      </a:r>
                      <a:r>
                        <a:rPr lang="pt-BR" sz="1600" baseline="0" dirty="0" smtClean="0"/>
                        <a:t> de Uso</a:t>
                      </a:r>
                      <a:endParaRPr lang="pt-BR" sz="1600" dirty="0"/>
                    </a:p>
                  </a:txBody>
                  <a:tcPr marT="40989" marB="40989">
                    <a:solidFill>
                      <a:srgbClr val="202448"/>
                    </a:solidFill>
                  </a:tcPr>
                </a:tc>
                <a:tc>
                  <a:txBody>
                    <a:bodyPr/>
                    <a:lstStyle/>
                    <a:p>
                      <a:pPr algn="ctr"/>
                      <a:r>
                        <a:rPr lang="pt-BR" sz="1600" dirty="0" smtClean="0"/>
                        <a:t>Feito</a:t>
                      </a:r>
                      <a:endParaRPr lang="pt-BR" sz="1600" dirty="0"/>
                    </a:p>
                  </a:txBody>
                  <a:tcPr marT="40989" marB="40989">
                    <a:solidFill>
                      <a:srgbClr val="202448"/>
                    </a:solidFill>
                  </a:tcPr>
                </a:tc>
                <a:tc>
                  <a:txBody>
                    <a:bodyPr/>
                    <a:lstStyle/>
                    <a:p>
                      <a:pPr algn="ctr"/>
                      <a:r>
                        <a:rPr lang="pt-BR" sz="1600" dirty="0" smtClean="0"/>
                        <a:t>Não Feito</a:t>
                      </a:r>
                      <a:endParaRPr lang="pt-BR" sz="1600" dirty="0"/>
                    </a:p>
                  </a:txBody>
                  <a:tcPr marT="40989" marB="40989">
                    <a:solidFill>
                      <a:srgbClr val="202448"/>
                    </a:solidFill>
                  </a:tcPr>
                </a:tc>
                <a:tc>
                  <a:txBody>
                    <a:bodyPr/>
                    <a:lstStyle/>
                    <a:p>
                      <a:pPr algn="ctr"/>
                      <a:r>
                        <a:rPr lang="pt-BR" sz="1600" dirty="0" smtClean="0"/>
                        <a:t>Data Prevista</a:t>
                      </a:r>
                      <a:endParaRPr lang="pt-BR" sz="1600" dirty="0"/>
                    </a:p>
                  </a:txBody>
                  <a:tcPr marT="40989" marB="40989">
                    <a:solidFill>
                      <a:srgbClr val="202448"/>
                    </a:solidFill>
                  </a:tcPr>
                </a:tc>
                <a:extLst>
                  <a:ext uri="{0D108BD9-81ED-4DB2-BD59-A6C34878D82A}">
                    <a16:rowId xmlns:a16="http://schemas.microsoft.com/office/drawing/2014/main" val="10000"/>
                  </a:ext>
                </a:extLst>
              </a:tr>
              <a:tr h="819788">
                <a:tc>
                  <a:txBody>
                    <a:bodyPr/>
                    <a:lstStyle/>
                    <a:p>
                      <a:r>
                        <a:rPr lang="pt-BR" sz="1600" dirty="0" smtClean="0"/>
                        <a:t>Gerenciar Periodicidade da Transmissão</a:t>
                      </a:r>
                      <a:endParaRPr lang="pt-BR" sz="1600" dirty="0"/>
                    </a:p>
                  </a:txBody>
                  <a:tcPr marT="40989" marB="40989"/>
                </a:tc>
                <a:tc>
                  <a:txBody>
                    <a:bodyPr/>
                    <a:lstStyle/>
                    <a:p>
                      <a:pPr algn="ctr"/>
                      <a:endParaRPr lang="pt-BR" sz="1600" dirty="0"/>
                    </a:p>
                  </a:txBody>
                  <a:tcPr marT="40989" marB="40989"/>
                </a:tc>
                <a:tc>
                  <a:txBody>
                    <a:bodyPr/>
                    <a:lstStyle/>
                    <a:p>
                      <a:pPr algn="ctr"/>
                      <a:r>
                        <a:rPr lang="pt-BR" sz="1600" dirty="0" smtClean="0"/>
                        <a:t>X</a:t>
                      </a:r>
                      <a:endParaRPr lang="pt-BR" sz="1600" dirty="0"/>
                    </a:p>
                  </a:txBody>
                  <a:tcPr marT="40989" marB="40989"/>
                </a:tc>
                <a:tc>
                  <a:txBody>
                    <a:bodyPr/>
                    <a:lstStyle/>
                    <a:p>
                      <a:pPr algn="ctr"/>
                      <a:r>
                        <a:rPr lang="pt-BR" sz="1600" dirty="0" smtClean="0"/>
                        <a:t>29/04/2016</a:t>
                      </a:r>
                      <a:endParaRPr lang="pt-BR" sz="1600" dirty="0"/>
                    </a:p>
                  </a:txBody>
                  <a:tcPr marT="40989" marB="40989"/>
                </a:tc>
                <a:extLst>
                  <a:ext uri="{0D108BD9-81ED-4DB2-BD59-A6C34878D82A}">
                    <a16:rowId xmlns:a16="http://schemas.microsoft.com/office/drawing/2014/main" val="10001"/>
                  </a:ext>
                </a:extLst>
              </a:tr>
              <a:tr h="573852">
                <a:tc>
                  <a:txBody>
                    <a:bodyPr/>
                    <a:lstStyle/>
                    <a:p>
                      <a:r>
                        <a:rPr lang="pt-BR" sz="1600" dirty="0" smtClean="0"/>
                        <a:t>Cons. Periodicidade da Transmissão</a:t>
                      </a:r>
                      <a:endParaRPr lang="pt-BR" sz="1600" dirty="0"/>
                    </a:p>
                  </a:txBody>
                  <a:tcPr marT="40989" marB="40989"/>
                </a:tc>
                <a:tc>
                  <a:txBody>
                    <a:bodyPr/>
                    <a:lstStyle/>
                    <a:p>
                      <a:pPr algn="ctr"/>
                      <a:endParaRPr lang="pt-BR" sz="1600" dirty="0"/>
                    </a:p>
                  </a:txBody>
                  <a:tcPr marT="40989" marB="40989"/>
                </a:tc>
                <a:tc>
                  <a:txBody>
                    <a:bodyPr/>
                    <a:lstStyle/>
                    <a:p>
                      <a:pPr algn="ctr"/>
                      <a:r>
                        <a:rPr lang="pt-BR" sz="1600" dirty="0" smtClean="0"/>
                        <a:t>X</a:t>
                      </a:r>
                      <a:endParaRPr lang="pt-BR" sz="1600" dirty="0"/>
                    </a:p>
                  </a:txBody>
                  <a:tcPr marT="40989" marB="40989"/>
                </a:tc>
                <a:tc>
                  <a:txBody>
                    <a:bodyPr/>
                    <a:lstStyle/>
                    <a:p>
                      <a:pPr algn="ctr"/>
                      <a:r>
                        <a:rPr lang="pt-BR" sz="1600" dirty="0" smtClean="0"/>
                        <a:t>29/04/2016</a:t>
                      </a:r>
                      <a:endParaRPr lang="pt-BR" sz="1600" dirty="0"/>
                    </a:p>
                  </a:txBody>
                  <a:tcPr marT="40989" marB="40989"/>
                </a:tc>
                <a:extLst>
                  <a:ext uri="{0D108BD9-81ED-4DB2-BD59-A6C34878D82A}">
                    <a16:rowId xmlns:a16="http://schemas.microsoft.com/office/drawing/2014/main" val="10002"/>
                  </a:ext>
                </a:extLst>
              </a:tr>
              <a:tr h="573852">
                <a:tc>
                  <a:txBody>
                    <a:bodyPr/>
                    <a:lstStyle/>
                    <a:p>
                      <a:r>
                        <a:rPr lang="pt-BR" sz="1600" dirty="0" smtClean="0"/>
                        <a:t>Excl. Periodicidade da Transmissão</a:t>
                      </a:r>
                      <a:endParaRPr lang="pt-BR" sz="1600" dirty="0"/>
                    </a:p>
                  </a:txBody>
                  <a:tcPr marT="40989" marB="40989"/>
                </a:tc>
                <a:tc>
                  <a:txBody>
                    <a:bodyPr/>
                    <a:lstStyle/>
                    <a:p>
                      <a:pPr algn="ctr"/>
                      <a:endParaRPr lang="pt-BR" sz="1600"/>
                    </a:p>
                  </a:txBody>
                  <a:tcPr marT="40989" marB="40989"/>
                </a:tc>
                <a:tc>
                  <a:txBody>
                    <a:bodyPr/>
                    <a:lstStyle/>
                    <a:p>
                      <a:pPr algn="ctr"/>
                      <a:r>
                        <a:rPr lang="pt-BR" sz="1600" dirty="0" smtClean="0"/>
                        <a:t>X</a:t>
                      </a:r>
                      <a:endParaRPr lang="pt-BR" sz="1600" dirty="0"/>
                    </a:p>
                  </a:txBody>
                  <a:tcPr marT="40989" marB="40989"/>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sz="1600" dirty="0" smtClean="0"/>
                        <a:t>29/04/2016</a:t>
                      </a:r>
                    </a:p>
                    <a:p>
                      <a:pPr algn="ctr"/>
                      <a:endParaRPr lang="pt-BR" sz="1600" dirty="0"/>
                    </a:p>
                  </a:txBody>
                  <a:tcPr marT="40989" marB="40989"/>
                </a:tc>
                <a:extLst>
                  <a:ext uri="{0D108BD9-81ED-4DB2-BD59-A6C34878D82A}">
                    <a16:rowId xmlns:a16="http://schemas.microsoft.com/office/drawing/2014/main" val="10003"/>
                  </a:ext>
                </a:extLst>
              </a:tr>
              <a:tr h="573852">
                <a:tc>
                  <a:txBody>
                    <a:bodyPr/>
                    <a:lstStyle/>
                    <a:p>
                      <a:r>
                        <a:rPr lang="pt-BR" sz="1600" dirty="0" smtClean="0"/>
                        <a:t>Atual. Periodicidade da Transmissão</a:t>
                      </a:r>
                      <a:endParaRPr lang="pt-BR" sz="1600" dirty="0"/>
                    </a:p>
                  </a:txBody>
                  <a:tcPr marT="40989" marB="40989"/>
                </a:tc>
                <a:tc>
                  <a:txBody>
                    <a:bodyPr/>
                    <a:lstStyle/>
                    <a:p>
                      <a:pPr algn="ctr"/>
                      <a:endParaRPr lang="pt-BR" sz="1600"/>
                    </a:p>
                  </a:txBody>
                  <a:tcPr marT="40989" marB="40989"/>
                </a:tc>
                <a:tc>
                  <a:txBody>
                    <a:bodyPr/>
                    <a:lstStyle/>
                    <a:p>
                      <a:pPr algn="ctr"/>
                      <a:r>
                        <a:rPr lang="pt-BR" sz="1600" dirty="0" smtClean="0"/>
                        <a:t>X</a:t>
                      </a:r>
                      <a:endParaRPr lang="pt-BR" sz="1600" dirty="0"/>
                    </a:p>
                  </a:txBody>
                  <a:tcPr marT="40989" marB="40989"/>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sz="1600" dirty="0" smtClean="0"/>
                        <a:t>29/04/2016</a:t>
                      </a:r>
                    </a:p>
                    <a:p>
                      <a:pPr algn="ctr"/>
                      <a:endParaRPr lang="pt-BR" sz="1600" dirty="0"/>
                    </a:p>
                  </a:txBody>
                  <a:tcPr marT="40989" marB="40989"/>
                </a:tc>
                <a:extLst>
                  <a:ext uri="{0D108BD9-81ED-4DB2-BD59-A6C34878D82A}">
                    <a16:rowId xmlns:a16="http://schemas.microsoft.com/office/drawing/2014/main" val="10004"/>
                  </a:ext>
                </a:extLst>
              </a:tr>
              <a:tr h="819788">
                <a:tc>
                  <a:txBody>
                    <a:bodyPr/>
                    <a:lstStyle/>
                    <a:p>
                      <a:r>
                        <a:rPr lang="pt-BR" sz="1600" dirty="0" smtClean="0"/>
                        <a:t>Criar Periodicidade da</a:t>
                      </a:r>
                      <a:r>
                        <a:rPr lang="pt-BR" sz="1600" baseline="0" dirty="0" smtClean="0"/>
                        <a:t> Transmissão de Arquivos PCD</a:t>
                      </a:r>
                      <a:endParaRPr lang="pt-BR" sz="1600" dirty="0"/>
                    </a:p>
                  </a:txBody>
                  <a:tcPr marT="40989" marB="40989"/>
                </a:tc>
                <a:tc>
                  <a:txBody>
                    <a:bodyPr/>
                    <a:lstStyle/>
                    <a:p>
                      <a:pPr algn="ctr"/>
                      <a:endParaRPr lang="pt-BR" sz="1600"/>
                    </a:p>
                  </a:txBody>
                  <a:tcPr marT="40989" marB="40989"/>
                </a:tc>
                <a:tc>
                  <a:txBody>
                    <a:bodyPr/>
                    <a:lstStyle/>
                    <a:p>
                      <a:pPr algn="ctr"/>
                      <a:r>
                        <a:rPr lang="pt-BR" sz="1600" dirty="0" smtClean="0"/>
                        <a:t>X</a:t>
                      </a:r>
                      <a:endParaRPr lang="pt-BR" sz="1600" dirty="0"/>
                    </a:p>
                  </a:txBody>
                  <a:tcPr marT="40989" marB="40989"/>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sz="1600" dirty="0" smtClean="0"/>
                        <a:t>29/04/2016</a:t>
                      </a:r>
                    </a:p>
                    <a:p>
                      <a:pPr algn="ctr"/>
                      <a:endParaRPr lang="pt-BR" sz="1600" dirty="0"/>
                    </a:p>
                  </a:txBody>
                  <a:tcPr marT="40989" marB="40989"/>
                </a:tc>
                <a:extLst>
                  <a:ext uri="{0D108BD9-81ED-4DB2-BD59-A6C34878D82A}">
                    <a16:rowId xmlns:a16="http://schemas.microsoft.com/office/drawing/2014/main" val="10005"/>
                  </a:ext>
                </a:extLst>
              </a:tr>
              <a:tr h="1065724">
                <a:tc>
                  <a:txBody>
                    <a:bodyPr/>
                    <a:lstStyle/>
                    <a:p>
                      <a:r>
                        <a:rPr lang="pt-BR" sz="1600" dirty="0" smtClean="0"/>
                        <a:t>Gerenciar</a:t>
                      </a:r>
                      <a:r>
                        <a:rPr lang="pt-BR" sz="1600" baseline="0" dirty="0" smtClean="0"/>
                        <a:t> Periodicidade de Medição dos Sensores das </a:t>
                      </a:r>
                      <a:r>
                        <a:rPr lang="pt-BR" sz="1600" baseline="0" dirty="0" err="1" smtClean="0"/>
                        <a:t>PCDs</a:t>
                      </a:r>
                      <a:endParaRPr lang="pt-BR" sz="1600" dirty="0"/>
                    </a:p>
                  </a:txBody>
                  <a:tcPr marT="40989" marB="40989"/>
                </a:tc>
                <a:tc>
                  <a:txBody>
                    <a:bodyPr/>
                    <a:lstStyle/>
                    <a:p>
                      <a:pPr algn="ctr"/>
                      <a:endParaRPr lang="pt-BR" sz="1600" dirty="0"/>
                    </a:p>
                  </a:txBody>
                  <a:tcPr marT="40989" marB="40989"/>
                </a:tc>
                <a:tc>
                  <a:txBody>
                    <a:bodyPr/>
                    <a:lstStyle/>
                    <a:p>
                      <a:pPr algn="ctr"/>
                      <a:r>
                        <a:rPr lang="pt-BR" sz="1600" dirty="0" smtClean="0"/>
                        <a:t>X</a:t>
                      </a:r>
                      <a:endParaRPr lang="pt-BR" sz="1600" dirty="0"/>
                    </a:p>
                  </a:txBody>
                  <a:tcPr marT="40989" marB="40989"/>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sz="1600" dirty="0" smtClean="0"/>
                        <a:t>29/04/2016</a:t>
                      </a:r>
                    </a:p>
                    <a:p>
                      <a:pPr algn="ctr"/>
                      <a:endParaRPr lang="pt-BR" sz="1600" dirty="0"/>
                    </a:p>
                  </a:txBody>
                  <a:tcPr marT="40989" marB="40989"/>
                </a:tc>
                <a:extLst>
                  <a:ext uri="{0D108BD9-81ED-4DB2-BD59-A6C34878D82A}">
                    <a16:rowId xmlns:a16="http://schemas.microsoft.com/office/drawing/2014/main" val="10006"/>
                  </a:ext>
                </a:extLst>
              </a:tr>
            </a:tbl>
          </a:graphicData>
        </a:graphic>
      </p:graphicFrame>
      <p:pic>
        <p:nvPicPr>
          <p:cNvPr id="47149" name="Imagem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47450" y="69850"/>
            <a:ext cx="800100"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94096973"/>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ítulo 1"/>
          <p:cNvSpPr>
            <a:spLocks noGrp="1" noChangeArrowheads="1"/>
          </p:cNvSpPr>
          <p:nvPr>
            <p:ph type="title" idx="4294967295"/>
          </p:nvPr>
        </p:nvSpPr>
        <p:spPr>
          <a:xfrm>
            <a:off x="1262063" y="66675"/>
            <a:ext cx="9691687" cy="698500"/>
          </a:xfrm>
        </p:spPr>
        <p:txBody>
          <a:bodyPr/>
          <a:lstStyle/>
          <a:p>
            <a:pPr eaLnBrk="1" hangingPunct="1"/>
            <a:r>
              <a:rPr lang="pt-BR" altLang="zh-CN" smtClean="0"/>
              <a:t>Previsão de Documentação</a:t>
            </a:r>
          </a:p>
        </p:txBody>
      </p:sp>
      <p:graphicFrame>
        <p:nvGraphicFramePr>
          <p:cNvPr id="3" name="Espaço Reservado para Conteúdo 2"/>
          <p:cNvGraphicFramePr>
            <a:graphicFrameLocks noGrp="1"/>
          </p:cNvGraphicFramePr>
          <p:nvPr>
            <p:ph idx="4294967295"/>
          </p:nvPr>
        </p:nvGraphicFramePr>
        <p:xfrm>
          <a:off x="1262063" y="903288"/>
          <a:ext cx="9691688" cy="5324472"/>
        </p:xfrm>
        <a:graphic>
          <a:graphicData uri="http://schemas.openxmlformats.org/drawingml/2006/table">
            <a:tbl>
              <a:tblPr firstRow="1" bandRow="1">
                <a:tableStyleId>{5C22544A-7EE6-4342-B048-85BDC9FD1C3A}</a:tableStyleId>
              </a:tblPr>
              <a:tblGrid>
                <a:gridCol w="2422922">
                  <a:extLst>
                    <a:ext uri="{9D8B030D-6E8A-4147-A177-3AD203B41FA5}">
                      <a16:colId xmlns:a16="http://schemas.microsoft.com/office/drawing/2014/main" val="20000"/>
                    </a:ext>
                  </a:extLst>
                </a:gridCol>
                <a:gridCol w="2422922">
                  <a:extLst>
                    <a:ext uri="{9D8B030D-6E8A-4147-A177-3AD203B41FA5}">
                      <a16:colId xmlns:a16="http://schemas.microsoft.com/office/drawing/2014/main" val="20001"/>
                    </a:ext>
                  </a:extLst>
                </a:gridCol>
                <a:gridCol w="2422922">
                  <a:extLst>
                    <a:ext uri="{9D8B030D-6E8A-4147-A177-3AD203B41FA5}">
                      <a16:colId xmlns:a16="http://schemas.microsoft.com/office/drawing/2014/main" val="20002"/>
                    </a:ext>
                  </a:extLst>
                </a:gridCol>
                <a:gridCol w="2422922">
                  <a:extLst>
                    <a:ext uri="{9D8B030D-6E8A-4147-A177-3AD203B41FA5}">
                      <a16:colId xmlns:a16="http://schemas.microsoft.com/office/drawing/2014/main" val="20003"/>
                    </a:ext>
                  </a:extLst>
                </a:gridCol>
              </a:tblGrid>
              <a:tr h="370884">
                <a:tc>
                  <a:txBody>
                    <a:bodyPr/>
                    <a:lstStyle/>
                    <a:p>
                      <a:pPr algn="ctr"/>
                      <a:r>
                        <a:rPr lang="pt-BR" sz="1800" dirty="0" smtClean="0"/>
                        <a:t>Caso</a:t>
                      </a:r>
                      <a:r>
                        <a:rPr lang="pt-BR" sz="1800" baseline="0" dirty="0" smtClean="0"/>
                        <a:t> de Uso</a:t>
                      </a:r>
                      <a:endParaRPr lang="pt-BR" sz="1800" dirty="0"/>
                    </a:p>
                  </a:txBody>
                  <a:tcPr marT="45725" marB="45725">
                    <a:solidFill>
                      <a:srgbClr val="202448"/>
                    </a:solidFill>
                  </a:tcPr>
                </a:tc>
                <a:tc>
                  <a:txBody>
                    <a:bodyPr/>
                    <a:lstStyle/>
                    <a:p>
                      <a:pPr algn="ctr"/>
                      <a:r>
                        <a:rPr lang="pt-BR" sz="1800" dirty="0" smtClean="0"/>
                        <a:t>Feito</a:t>
                      </a:r>
                      <a:endParaRPr lang="pt-BR" sz="1800" dirty="0"/>
                    </a:p>
                  </a:txBody>
                  <a:tcPr marT="45725" marB="45725">
                    <a:solidFill>
                      <a:srgbClr val="202448"/>
                    </a:solidFill>
                  </a:tcPr>
                </a:tc>
                <a:tc>
                  <a:txBody>
                    <a:bodyPr/>
                    <a:lstStyle/>
                    <a:p>
                      <a:pPr algn="ctr"/>
                      <a:r>
                        <a:rPr lang="pt-BR" sz="1800" dirty="0" smtClean="0"/>
                        <a:t>Não Feito</a:t>
                      </a:r>
                      <a:endParaRPr lang="pt-BR" sz="1800" dirty="0"/>
                    </a:p>
                  </a:txBody>
                  <a:tcPr marT="45725" marB="45725">
                    <a:solidFill>
                      <a:srgbClr val="202448"/>
                    </a:solidFill>
                  </a:tcPr>
                </a:tc>
                <a:tc>
                  <a:txBody>
                    <a:bodyPr/>
                    <a:lstStyle/>
                    <a:p>
                      <a:pPr algn="ctr"/>
                      <a:r>
                        <a:rPr lang="pt-BR" sz="1800" dirty="0" smtClean="0"/>
                        <a:t>Data Prevista</a:t>
                      </a:r>
                      <a:endParaRPr lang="pt-BR" sz="1800" dirty="0"/>
                    </a:p>
                  </a:txBody>
                  <a:tcPr marT="45725" marB="45725">
                    <a:solidFill>
                      <a:srgbClr val="202448"/>
                    </a:solidFill>
                  </a:tcPr>
                </a:tc>
                <a:extLst>
                  <a:ext uri="{0D108BD9-81ED-4DB2-BD59-A6C34878D82A}">
                    <a16:rowId xmlns:a16="http://schemas.microsoft.com/office/drawing/2014/main" val="10000"/>
                  </a:ext>
                </a:extLst>
              </a:tr>
              <a:tr h="640156">
                <a:tc>
                  <a:txBody>
                    <a:bodyPr/>
                    <a:lstStyle/>
                    <a:p>
                      <a:r>
                        <a:rPr lang="pt-BR" sz="1800" dirty="0" smtClean="0"/>
                        <a:t>Atual. Periodicidade da Medição</a:t>
                      </a:r>
                      <a:endParaRPr lang="pt-BR" sz="1800" dirty="0"/>
                    </a:p>
                  </a:txBody>
                  <a:tcPr marT="45725" marB="45725"/>
                </a:tc>
                <a:tc>
                  <a:txBody>
                    <a:bodyPr/>
                    <a:lstStyle/>
                    <a:p>
                      <a:pPr algn="ctr"/>
                      <a:endParaRPr lang="pt-BR" sz="1800" dirty="0"/>
                    </a:p>
                  </a:txBody>
                  <a:tcPr marT="45725" marB="45725"/>
                </a:tc>
                <a:tc>
                  <a:txBody>
                    <a:bodyPr/>
                    <a:lstStyle/>
                    <a:p>
                      <a:pPr algn="ctr"/>
                      <a:r>
                        <a:rPr lang="pt-BR" sz="1800" dirty="0" smtClean="0"/>
                        <a:t>X</a:t>
                      </a:r>
                      <a:endParaRPr lang="pt-BR" sz="1800" dirty="0"/>
                    </a:p>
                  </a:txBody>
                  <a:tcPr marT="45725" marB="45725"/>
                </a:tc>
                <a:tc>
                  <a:txBody>
                    <a:bodyPr/>
                    <a:lstStyle/>
                    <a:p>
                      <a:pPr algn="ctr"/>
                      <a:r>
                        <a:rPr lang="pt-BR" sz="1800" dirty="0" smtClean="0"/>
                        <a:t>29/04/2016</a:t>
                      </a:r>
                      <a:endParaRPr lang="pt-BR" sz="1800" dirty="0"/>
                    </a:p>
                  </a:txBody>
                  <a:tcPr marT="45725" marB="45725"/>
                </a:tc>
                <a:extLst>
                  <a:ext uri="{0D108BD9-81ED-4DB2-BD59-A6C34878D82A}">
                    <a16:rowId xmlns:a16="http://schemas.microsoft.com/office/drawing/2014/main" val="10001"/>
                  </a:ext>
                </a:extLst>
              </a:tr>
              <a:tr h="640156">
                <a:tc>
                  <a:txBody>
                    <a:bodyPr/>
                    <a:lstStyle/>
                    <a:p>
                      <a:r>
                        <a:rPr lang="pt-BR" sz="1800" dirty="0" smtClean="0"/>
                        <a:t>Excl. Periodicidade</a:t>
                      </a:r>
                      <a:r>
                        <a:rPr lang="pt-BR" sz="1800" baseline="0" dirty="0" smtClean="0"/>
                        <a:t> da Medição</a:t>
                      </a:r>
                      <a:endParaRPr lang="pt-BR" sz="1800" dirty="0"/>
                    </a:p>
                  </a:txBody>
                  <a:tcPr marT="45725" marB="45725"/>
                </a:tc>
                <a:tc>
                  <a:txBody>
                    <a:bodyPr/>
                    <a:lstStyle/>
                    <a:p>
                      <a:pPr algn="ctr"/>
                      <a:endParaRPr lang="pt-BR" sz="1800" dirty="0"/>
                    </a:p>
                  </a:txBody>
                  <a:tcPr marT="45725" marB="45725"/>
                </a:tc>
                <a:tc>
                  <a:txBody>
                    <a:bodyPr/>
                    <a:lstStyle/>
                    <a:p>
                      <a:pPr algn="ctr"/>
                      <a:r>
                        <a:rPr lang="pt-BR" sz="1800" dirty="0" smtClean="0"/>
                        <a:t>X</a:t>
                      </a:r>
                      <a:endParaRPr lang="pt-BR" sz="1800" dirty="0"/>
                    </a:p>
                  </a:txBody>
                  <a:tcPr marT="45725" marB="45725"/>
                </a:tc>
                <a:tc>
                  <a:txBody>
                    <a:bodyPr/>
                    <a:lstStyle/>
                    <a:p>
                      <a:pPr algn="ctr"/>
                      <a:r>
                        <a:rPr lang="pt-BR" sz="1800" dirty="0" smtClean="0"/>
                        <a:t>29/04/2016</a:t>
                      </a:r>
                      <a:endParaRPr lang="pt-BR" sz="1800" dirty="0"/>
                    </a:p>
                  </a:txBody>
                  <a:tcPr marT="45725" marB="45725"/>
                </a:tc>
                <a:extLst>
                  <a:ext uri="{0D108BD9-81ED-4DB2-BD59-A6C34878D82A}">
                    <a16:rowId xmlns:a16="http://schemas.microsoft.com/office/drawing/2014/main" val="10002"/>
                  </a:ext>
                </a:extLst>
              </a:tr>
              <a:tr h="640156">
                <a:tc>
                  <a:txBody>
                    <a:bodyPr/>
                    <a:lstStyle/>
                    <a:p>
                      <a:r>
                        <a:rPr lang="pt-BR" sz="1800" dirty="0" smtClean="0"/>
                        <a:t>Cons. Periodicidade da Medição</a:t>
                      </a:r>
                      <a:endParaRPr lang="pt-BR" sz="1800" dirty="0"/>
                    </a:p>
                  </a:txBody>
                  <a:tcPr marT="45725" marB="45725"/>
                </a:tc>
                <a:tc>
                  <a:txBody>
                    <a:bodyPr/>
                    <a:lstStyle/>
                    <a:p>
                      <a:pPr algn="ctr"/>
                      <a:endParaRPr lang="pt-BR" sz="1800" dirty="0"/>
                    </a:p>
                  </a:txBody>
                  <a:tcPr marT="45725" marB="45725"/>
                </a:tc>
                <a:tc>
                  <a:txBody>
                    <a:bodyPr/>
                    <a:lstStyle/>
                    <a:p>
                      <a:pPr algn="ctr"/>
                      <a:r>
                        <a:rPr lang="pt-BR" sz="1800" dirty="0" smtClean="0"/>
                        <a:t>X</a:t>
                      </a:r>
                      <a:endParaRPr lang="pt-BR" sz="1800" dirty="0"/>
                    </a:p>
                  </a:txBody>
                  <a:tcPr marT="45725" marB="45725"/>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sz="1800" dirty="0" smtClean="0"/>
                        <a:t>29/04/2016</a:t>
                      </a:r>
                    </a:p>
                    <a:p>
                      <a:pPr algn="ctr"/>
                      <a:endParaRPr lang="pt-BR" sz="1800" dirty="0"/>
                    </a:p>
                  </a:txBody>
                  <a:tcPr marT="45725" marB="45725"/>
                </a:tc>
                <a:extLst>
                  <a:ext uri="{0D108BD9-81ED-4DB2-BD59-A6C34878D82A}">
                    <a16:rowId xmlns:a16="http://schemas.microsoft.com/office/drawing/2014/main" val="10003"/>
                  </a:ext>
                </a:extLst>
              </a:tr>
              <a:tr h="640156">
                <a:tc>
                  <a:txBody>
                    <a:bodyPr/>
                    <a:lstStyle/>
                    <a:p>
                      <a:r>
                        <a:rPr lang="pt-BR" sz="1800" dirty="0" smtClean="0"/>
                        <a:t>Criar Periodicidade da Medição</a:t>
                      </a:r>
                      <a:endParaRPr lang="pt-BR" sz="1800" dirty="0"/>
                    </a:p>
                  </a:txBody>
                  <a:tcPr marT="45725" marB="45725"/>
                </a:tc>
                <a:tc>
                  <a:txBody>
                    <a:bodyPr/>
                    <a:lstStyle/>
                    <a:p>
                      <a:pPr algn="ctr"/>
                      <a:endParaRPr lang="pt-BR" sz="1800" dirty="0"/>
                    </a:p>
                  </a:txBody>
                  <a:tcPr marT="45725" marB="45725"/>
                </a:tc>
                <a:tc>
                  <a:txBody>
                    <a:bodyPr/>
                    <a:lstStyle/>
                    <a:p>
                      <a:pPr algn="ctr"/>
                      <a:r>
                        <a:rPr lang="pt-BR" sz="1800" dirty="0" smtClean="0"/>
                        <a:t>X</a:t>
                      </a:r>
                      <a:endParaRPr lang="pt-BR" sz="1800" dirty="0"/>
                    </a:p>
                  </a:txBody>
                  <a:tcPr marT="45725" marB="45725"/>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sz="1800" dirty="0" smtClean="0"/>
                        <a:t>29/04/2016</a:t>
                      </a:r>
                    </a:p>
                    <a:p>
                      <a:pPr algn="ctr"/>
                      <a:endParaRPr lang="pt-BR" sz="1800" dirty="0"/>
                    </a:p>
                  </a:txBody>
                  <a:tcPr marT="45725" marB="45725"/>
                </a:tc>
                <a:extLst>
                  <a:ext uri="{0D108BD9-81ED-4DB2-BD59-A6C34878D82A}">
                    <a16:rowId xmlns:a16="http://schemas.microsoft.com/office/drawing/2014/main" val="10004"/>
                  </a:ext>
                </a:extLst>
              </a:tr>
              <a:tr h="640156">
                <a:tc>
                  <a:txBody>
                    <a:bodyPr/>
                    <a:lstStyle/>
                    <a:p>
                      <a:r>
                        <a:rPr lang="pt-BR" sz="1800" dirty="0" smtClean="0"/>
                        <a:t>Gerenciar Sensores das</a:t>
                      </a:r>
                      <a:r>
                        <a:rPr lang="pt-BR" sz="1800" baseline="0" dirty="0" smtClean="0"/>
                        <a:t> </a:t>
                      </a:r>
                      <a:r>
                        <a:rPr lang="pt-BR" sz="1800" baseline="0" dirty="0" err="1" smtClean="0"/>
                        <a:t>PCDs</a:t>
                      </a:r>
                      <a:endParaRPr lang="pt-BR" sz="1800" dirty="0"/>
                    </a:p>
                  </a:txBody>
                  <a:tcPr marT="45725" marB="45725"/>
                </a:tc>
                <a:tc>
                  <a:txBody>
                    <a:bodyPr/>
                    <a:lstStyle/>
                    <a:p>
                      <a:pPr algn="ctr"/>
                      <a:r>
                        <a:rPr lang="pt-BR" sz="1800" dirty="0" smtClean="0"/>
                        <a:t>X</a:t>
                      </a:r>
                      <a:endParaRPr lang="pt-BR" sz="1800" dirty="0"/>
                    </a:p>
                  </a:txBody>
                  <a:tcPr marT="45725" marB="45725"/>
                </a:tc>
                <a:tc>
                  <a:txBody>
                    <a:bodyPr/>
                    <a:lstStyle/>
                    <a:p>
                      <a:pPr algn="ctr"/>
                      <a:endParaRPr lang="pt-BR" sz="1800" dirty="0"/>
                    </a:p>
                  </a:txBody>
                  <a:tcPr marT="45725" marB="45725"/>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sz="1800" dirty="0" smtClean="0"/>
                        <a:t>12/04/2016</a:t>
                      </a:r>
                    </a:p>
                    <a:p>
                      <a:pPr algn="ctr"/>
                      <a:endParaRPr lang="pt-BR" sz="1800" dirty="0"/>
                    </a:p>
                  </a:txBody>
                  <a:tcPr marT="45725" marB="45725"/>
                </a:tc>
                <a:extLst>
                  <a:ext uri="{0D108BD9-81ED-4DB2-BD59-A6C34878D82A}">
                    <a16:rowId xmlns:a16="http://schemas.microsoft.com/office/drawing/2014/main" val="10005"/>
                  </a:ext>
                </a:extLst>
              </a:tr>
              <a:tr h="640156">
                <a:tc>
                  <a:txBody>
                    <a:bodyPr/>
                    <a:lstStyle/>
                    <a:p>
                      <a:r>
                        <a:rPr lang="pt-BR" sz="1800" dirty="0" smtClean="0"/>
                        <a:t>Gerenciar Medições de </a:t>
                      </a:r>
                      <a:r>
                        <a:rPr lang="pt-BR" sz="1800" dirty="0" err="1" smtClean="0"/>
                        <a:t>PCDs</a:t>
                      </a:r>
                      <a:endParaRPr lang="pt-BR" sz="1800" dirty="0"/>
                    </a:p>
                  </a:txBody>
                  <a:tcPr marT="45725" marB="45725"/>
                </a:tc>
                <a:tc>
                  <a:txBody>
                    <a:bodyPr/>
                    <a:lstStyle/>
                    <a:p>
                      <a:pPr algn="ctr"/>
                      <a:endParaRPr lang="pt-BR" sz="1800" dirty="0"/>
                    </a:p>
                  </a:txBody>
                  <a:tcPr marT="45725" marB="45725"/>
                </a:tc>
                <a:tc>
                  <a:txBody>
                    <a:bodyPr/>
                    <a:lstStyle/>
                    <a:p>
                      <a:pPr algn="ctr"/>
                      <a:r>
                        <a:rPr lang="pt-BR" sz="1800" dirty="0" smtClean="0"/>
                        <a:t>X</a:t>
                      </a:r>
                      <a:endParaRPr lang="pt-BR" sz="1800" dirty="0"/>
                    </a:p>
                  </a:txBody>
                  <a:tcPr marT="45725" marB="45725"/>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sz="1800" dirty="0" smtClean="0"/>
                        <a:t>29/04/2016</a:t>
                      </a:r>
                    </a:p>
                    <a:p>
                      <a:pPr algn="ctr"/>
                      <a:endParaRPr lang="pt-BR" sz="1800" dirty="0"/>
                    </a:p>
                  </a:txBody>
                  <a:tcPr marT="45725" marB="45725"/>
                </a:tc>
                <a:extLst>
                  <a:ext uri="{0D108BD9-81ED-4DB2-BD59-A6C34878D82A}">
                    <a16:rowId xmlns:a16="http://schemas.microsoft.com/office/drawing/2014/main" val="10006"/>
                  </a:ext>
                </a:extLst>
              </a:tr>
              <a:tr h="370884">
                <a:tc>
                  <a:txBody>
                    <a:bodyPr/>
                    <a:lstStyle/>
                    <a:p>
                      <a:r>
                        <a:rPr lang="pt-BR" sz="1800" dirty="0" smtClean="0"/>
                        <a:t>Inserir Medição</a:t>
                      </a:r>
                      <a:endParaRPr lang="pt-BR" sz="1800" dirty="0"/>
                    </a:p>
                  </a:txBody>
                  <a:tcPr marT="45725" marB="45725"/>
                </a:tc>
                <a:tc>
                  <a:txBody>
                    <a:bodyPr/>
                    <a:lstStyle/>
                    <a:p>
                      <a:pPr algn="ctr"/>
                      <a:endParaRPr lang="pt-BR" sz="1800" dirty="0"/>
                    </a:p>
                  </a:txBody>
                  <a:tcPr marT="45725" marB="45725"/>
                </a:tc>
                <a:tc>
                  <a:txBody>
                    <a:bodyPr/>
                    <a:lstStyle/>
                    <a:p>
                      <a:pPr algn="ctr"/>
                      <a:r>
                        <a:rPr lang="pt-BR" sz="1800" dirty="0" smtClean="0"/>
                        <a:t>X</a:t>
                      </a:r>
                      <a:endParaRPr lang="pt-BR" sz="1800" dirty="0"/>
                    </a:p>
                  </a:txBody>
                  <a:tcPr marT="45725" marB="45725"/>
                </a:tc>
                <a:tc>
                  <a:txBody>
                    <a:bodyPr/>
                    <a:lstStyle/>
                    <a:p>
                      <a:pPr algn="ctr"/>
                      <a:r>
                        <a:rPr lang="pt-BR" sz="1800" dirty="0" smtClean="0"/>
                        <a:t>29/04/2016</a:t>
                      </a:r>
                      <a:endParaRPr lang="pt-BR" sz="1800" dirty="0"/>
                    </a:p>
                  </a:txBody>
                  <a:tcPr marT="45725" marB="45725"/>
                </a:tc>
                <a:extLst>
                  <a:ext uri="{0D108BD9-81ED-4DB2-BD59-A6C34878D82A}">
                    <a16:rowId xmlns:a16="http://schemas.microsoft.com/office/drawing/2014/main" val="10007"/>
                  </a:ext>
                </a:extLst>
              </a:tr>
              <a:tr h="370884">
                <a:tc>
                  <a:txBody>
                    <a:bodyPr/>
                    <a:lstStyle/>
                    <a:p>
                      <a:r>
                        <a:rPr lang="pt-BR" sz="1800" dirty="0" smtClean="0"/>
                        <a:t>Atualizar Medição</a:t>
                      </a:r>
                      <a:endParaRPr lang="pt-BR" sz="1800" dirty="0"/>
                    </a:p>
                  </a:txBody>
                  <a:tcPr marT="45725" marB="45725"/>
                </a:tc>
                <a:tc>
                  <a:txBody>
                    <a:bodyPr/>
                    <a:lstStyle/>
                    <a:p>
                      <a:pPr algn="ctr"/>
                      <a:endParaRPr lang="pt-BR" sz="1800" dirty="0"/>
                    </a:p>
                  </a:txBody>
                  <a:tcPr marT="45725" marB="45725"/>
                </a:tc>
                <a:tc>
                  <a:txBody>
                    <a:bodyPr/>
                    <a:lstStyle/>
                    <a:p>
                      <a:pPr algn="ctr"/>
                      <a:r>
                        <a:rPr lang="pt-BR" sz="1800" dirty="0" smtClean="0"/>
                        <a:t>X</a:t>
                      </a:r>
                      <a:endParaRPr lang="pt-BR" sz="1800" dirty="0"/>
                    </a:p>
                  </a:txBody>
                  <a:tcPr marT="45725" marB="45725"/>
                </a:tc>
                <a:tc>
                  <a:txBody>
                    <a:bodyPr/>
                    <a:lstStyle/>
                    <a:p>
                      <a:pPr algn="ctr"/>
                      <a:r>
                        <a:rPr lang="pt-BR" sz="1800" dirty="0" smtClean="0"/>
                        <a:t>29/04/2016</a:t>
                      </a:r>
                      <a:endParaRPr lang="pt-BR" sz="1800" dirty="0"/>
                    </a:p>
                  </a:txBody>
                  <a:tcPr marT="45725" marB="45725"/>
                </a:tc>
                <a:extLst>
                  <a:ext uri="{0D108BD9-81ED-4DB2-BD59-A6C34878D82A}">
                    <a16:rowId xmlns:a16="http://schemas.microsoft.com/office/drawing/2014/main" val="10008"/>
                  </a:ext>
                </a:extLst>
              </a:tr>
              <a:tr h="370884">
                <a:tc>
                  <a:txBody>
                    <a:bodyPr/>
                    <a:lstStyle/>
                    <a:p>
                      <a:r>
                        <a:rPr lang="pt-BR" sz="1800" dirty="0" smtClean="0"/>
                        <a:t>Excluir Medição</a:t>
                      </a:r>
                      <a:endParaRPr lang="pt-BR" sz="1800" dirty="0"/>
                    </a:p>
                  </a:txBody>
                  <a:tcPr marT="45725" marB="45725"/>
                </a:tc>
                <a:tc>
                  <a:txBody>
                    <a:bodyPr/>
                    <a:lstStyle/>
                    <a:p>
                      <a:pPr algn="ctr"/>
                      <a:endParaRPr lang="pt-BR" sz="1800" dirty="0"/>
                    </a:p>
                  </a:txBody>
                  <a:tcPr marT="45725" marB="45725"/>
                </a:tc>
                <a:tc>
                  <a:txBody>
                    <a:bodyPr/>
                    <a:lstStyle/>
                    <a:p>
                      <a:pPr algn="ctr"/>
                      <a:r>
                        <a:rPr lang="pt-BR" sz="1800" dirty="0" smtClean="0"/>
                        <a:t>X</a:t>
                      </a:r>
                      <a:endParaRPr lang="pt-BR" sz="1800" dirty="0"/>
                    </a:p>
                  </a:txBody>
                  <a:tcPr marT="45725" marB="45725"/>
                </a:tc>
                <a:tc>
                  <a:txBody>
                    <a:bodyPr/>
                    <a:lstStyle/>
                    <a:p>
                      <a:pPr algn="ctr"/>
                      <a:r>
                        <a:rPr lang="pt-BR" sz="1800" dirty="0" smtClean="0"/>
                        <a:t>29/04/2016</a:t>
                      </a:r>
                      <a:endParaRPr lang="pt-BR" sz="1800" dirty="0"/>
                    </a:p>
                  </a:txBody>
                  <a:tcPr marT="45725" marB="45725"/>
                </a:tc>
                <a:extLst>
                  <a:ext uri="{0D108BD9-81ED-4DB2-BD59-A6C34878D82A}">
                    <a16:rowId xmlns:a16="http://schemas.microsoft.com/office/drawing/2014/main" val="10009"/>
                  </a:ext>
                </a:extLst>
              </a:tr>
            </a:tbl>
          </a:graphicData>
        </a:graphic>
      </p:graphicFrame>
      <p:pic>
        <p:nvPicPr>
          <p:cNvPr id="48188" name="Imagem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47450" y="69850"/>
            <a:ext cx="800100"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38316705"/>
      </p:ext>
    </p:extLst>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ítulo 1"/>
          <p:cNvSpPr>
            <a:spLocks noGrp="1" noChangeArrowheads="1"/>
          </p:cNvSpPr>
          <p:nvPr>
            <p:ph type="title" idx="4294967295"/>
          </p:nvPr>
        </p:nvSpPr>
        <p:spPr>
          <a:xfrm>
            <a:off x="1262063" y="66675"/>
            <a:ext cx="9691687" cy="698500"/>
          </a:xfrm>
        </p:spPr>
        <p:txBody>
          <a:bodyPr/>
          <a:lstStyle/>
          <a:p>
            <a:pPr eaLnBrk="1" hangingPunct="1"/>
            <a:r>
              <a:rPr lang="pt-BR" altLang="zh-CN" smtClean="0"/>
              <a:t>Previsão de Documentação</a:t>
            </a:r>
          </a:p>
        </p:txBody>
      </p:sp>
      <p:graphicFrame>
        <p:nvGraphicFramePr>
          <p:cNvPr id="3" name="Espaço Reservado para Conteúdo 2"/>
          <p:cNvGraphicFramePr>
            <a:graphicFrameLocks noGrp="1"/>
          </p:cNvGraphicFramePr>
          <p:nvPr>
            <p:ph idx="4294967295"/>
          </p:nvPr>
        </p:nvGraphicFramePr>
        <p:xfrm>
          <a:off x="1262063" y="903288"/>
          <a:ext cx="9691688" cy="2290824"/>
        </p:xfrm>
        <a:graphic>
          <a:graphicData uri="http://schemas.openxmlformats.org/drawingml/2006/table">
            <a:tbl>
              <a:tblPr firstRow="1" bandRow="1">
                <a:tableStyleId>{5C22544A-7EE6-4342-B048-85BDC9FD1C3A}</a:tableStyleId>
              </a:tblPr>
              <a:tblGrid>
                <a:gridCol w="2422922">
                  <a:extLst>
                    <a:ext uri="{9D8B030D-6E8A-4147-A177-3AD203B41FA5}">
                      <a16:colId xmlns:a16="http://schemas.microsoft.com/office/drawing/2014/main" val="20000"/>
                    </a:ext>
                  </a:extLst>
                </a:gridCol>
                <a:gridCol w="2422922">
                  <a:extLst>
                    <a:ext uri="{9D8B030D-6E8A-4147-A177-3AD203B41FA5}">
                      <a16:colId xmlns:a16="http://schemas.microsoft.com/office/drawing/2014/main" val="20001"/>
                    </a:ext>
                  </a:extLst>
                </a:gridCol>
                <a:gridCol w="2422922">
                  <a:extLst>
                    <a:ext uri="{9D8B030D-6E8A-4147-A177-3AD203B41FA5}">
                      <a16:colId xmlns:a16="http://schemas.microsoft.com/office/drawing/2014/main" val="20002"/>
                    </a:ext>
                  </a:extLst>
                </a:gridCol>
                <a:gridCol w="2422922">
                  <a:extLst>
                    <a:ext uri="{9D8B030D-6E8A-4147-A177-3AD203B41FA5}">
                      <a16:colId xmlns:a16="http://schemas.microsoft.com/office/drawing/2014/main" val="20003"/>
                    </a:ext>
                  </a:extLst>
                </a:gridCol>
              </a:tblGrid>
              <a:tr h="370692">
                <a:tc>
                  <a:txBody>
                    <a:bodyPr/>
                    <a:lstStyle/>
                    <a:p>
                      <a:pPr algn="ctr"/>
                      <a:r>
                        <a:rPr lang="pt-BR" sz="1800" dirty="0" smtClean="0"/>
                        <a:t>Caso</a:t>
                      </a:r>
                      <a:r>
                        <a:rPr lang="pt-BR" sz="1800" baseline="0" dirty="0" smtClean="0"/>
                        <a:t> de Uso</a:t>
                      </a:r>
                      <a:endParaRPr lang="pt-BR" sz="1800" dirty="0"/>
                    </a:p>
                  </a:txBody>
                  <a:tcPr marT="45702" marB="45702">
                    <a:solidFill>
                      <a:srgbClr val="202448"/>
                    </a:solidFill>
                  </a:tcPr>
                </a:tc>
                <a:tc>
                  <a:txBody>
                    <a:bodyPr/>
                    <a:lstStyle/>
                    <a:p>
                      <a:pPr algn="ctr"/>
                      <a:r>
                        <a:rPr lang="pt-BR" sz="1800" dirty="0" smtClean="0"/>
                        <a:t>Feito</a:t>
                      </a:r>
                      <a:endParaRPr lang="pt-BR" sz="1800" dirty="0"/>
                    </a:p>
                  </a:txBody>
                  <a:tcPr marT="45702" marB="45702">
                    <a:solidFill>
                      <a:srgbClr val="202448"/>
                    </a:solidFill>
                  </a:tcPr>
                </a:tc>
                <a:tc>
                  <a:txBody>
                    <a:bodyPr/>
                    <a:lstStyle/>
                    <a:p>
                      <a:pPr algn="ctr"/>
                      <a:r>
                        <a:rPr lang="pt-BR" sz="1800" dirty="0" smtClean="0"/>
                        <a:t>Não Feito</a:t>
                      </a:r>
                      <a:endParaRPr lang="pt-BR" sz="1800" dirty="0"/>
                    </a:p>
                  </a:txBody>
                  <a:tcPr marT="45702" marB="45702">
                    <a:solidFill>
                      <a:srgbClr val="202448"/>
                    </a:solidFill>
                  </a:tcPr>
                </a:tc>
                <a:tc>
                  <a:txBody>
                    <a:bodyPr/>
                    <a:lstStyle/>
                    <a:p>
                      <a:pPr algn="ctr"/>
                      <a:r>
                        <a:rPr lang="pt-BR" sz="1800" dirty="0" smtClean="0"/>
                        <a:t>Data Prevista</a:t>
                      </a:r>
                      <a:endParaRPr lang="pt-BR" sz="1800" dirty="0"/>
                    </a:p>
                  </a:txBody>
                  <a:tcPr marT="45702" marB="45702">
                    <a:solidFill>
                      <a:srgbClr val="202448"/>
                    </a:solidFill>
                  </a:tcPr>
                </a:tc>
                <a:extLst>
                  <a:ext uri="{0D108BD9-81ED-4DB2-BD59-A6C34878D82A}">
                    <a16:rowId xmlns:a16="http://schemas.microsoft.com/office/drawing/2014/main" val="10000"/>
                  </a:ext>
                </a:extLst>
              </a:tr>
              <a:tr h="640023">
                <a:tc>
                  <a:txBody>
                    <a:bodyPr/>
                    <a:lstStyle/>
                    <a:p>
                      <a:r>
                        <a:rPr lang="pt-BR" sz="1800" dirty="0" smtClean="0"/>
                        <a:t>Importar Arquivos de Medições</a:t>
                      </a:r>
                      <a:endParaRPr lang="pt-BR" sz="1800" dirty="0"/>
                    </a:p>
                  </a:txBody>
                  <a:tcPr marT="45702" marB="45702"/>
                </a:tc>
                <a:tc>
                  <a:txBody>
                    <a:bodyPr/>
                    <a:lstStyle/>
                    <a:p>
                      <a:pPr algn="ctr"/>
                      <a:endParaRPr lang="pt-BR" sz="1800" dirty="0"/>
                    </a:p>
                  </a:txBody>
                  <a:tcPr marT="45702" marB="45702"/>
                </a:tc>
                <a:tc>
                  <a:txBody>
                    <a:bodyPr/>
                    <a:lstStyle/>
                    <a:p>
                      <a:pPr algn="ctr"/>
                      <a:r>
                        <a:rPr lang="pt-BR" sz="1800" dirty="0" smtClean="0"/>
                        <a:t>X</a:t>
                      </a:r>
                      <a:endParaRPr lang="pt-BR" sz="1800" dirty="0"/>
                    </a:p>
                  </a:txBody>
                  <a:tcPr marT="45702" marB="45702"/>
                </a:tc>
                <a:tc>
                  <a:txBody>
                    <a:bodyPr/>
                    <a:lstStyle/>
                    <a:p>
                      <a:pPr algn="ctr"/>
                      <a:r>
                        <a:rPr lang="pt-BR" sz="1800" dirty="0" smtClean="0"/>
                        <a:t>29/04/2016</a:t>
                      </a:r>
                      <a:endParaRPr lang="pt-BR" sz="1800" dirty="0"/>
                    </a:p>
                  </a:txBody>
                  <a:tcPr marT="45702" marB="45702"/>
                </a:tc>
                <a:extLst>
                  <a:ext uri="{0D108BD9-81ED-4DB2-BD59-A6C34878D82A}">
                    <a16:rowId xmlns:a16="http://schemas.microsoft.com/office/drawing/2014/main" val="10001"/>
                  </a:ext>
                </a:extLst>
              </a:tr>
              <a:tr h="640023">
                <a:tc>
                  <a:txBody>
                    <a:bodyPr/>
                    <a:lstStyle/>
                    <a:p>
                      <a:r>
                        <a:rPr lang="pt-BR" sz="1800" dirty="0" smtClean="0"/>
                        <a:t>Validar Arquivo</a:t>
                      </a:r>
                      <a:r>
                        <a:rPr lang="pt-BR" sz="1800" baseline="0" dirty="0" smtClean="0"/>
                        <a:t> de Medições</a:t>
                      </a:r>
                      <a:endParaRPr lang="pt-BR" sz="1800" dirty="0"/>
                    </a:p>
                  </a:txBody>
                  <a:tcPr marT="45702" marB="45702"/>
                </a:tc>
                <a:tc>
                  <a:txBody>
                    <a:bodyPr/>
                    <a:lstStyle/>
                    <a:p>
                      <a:pPr algn="ctr"/>
                      <a:endParaRPr lang="pt-BR" sz="1800" dirty="0"/>
                    </a:p>
                  </a:txBody>
                  <a:tcPr marT="45702" marB="45702"/>
                </a:tc>
                <a:tc>
                  <a:txBody>
                    <a:bodyPr/>
                    <a:lstStyle/>
                    <a:p>
                      <a:pPr algn="ctr"/>
                      <a:r>
                        <a:rPr lang="pt-BR" sz="1800" dirty="0" smtClean="0"/>
                        <a:t>X</a:t>
                      </a:r>
                      <a:endParaRPr lang="pt-BR" sz="1800" dirty="0"/>
                    </a:p>
                  </a:txBody>
                  <a:tcPr marT="45702" marB="45702"/>
                </a:tc>
                <a:tc>
                  <a:txBody>
                    <a:bodyPr/>
                    <a:lstStyle/>
                    <a:p>
                      <a:pPr algn="ctr"/>
                      <a:r>
                        <a:rPr lang="pt-BR" sz="1800" dirty="0" smtClean="0"/>
                        <a:t>29/04/2016</a:t>
                      </a:r>
                      <a:endParaRPr lang="pt-BR" sz="1800" dirty="0"/>
                    </a:p>
                  </a:txBody>
                  <a:tcPr marT="45702" marB="45702"/>
                </a:tc>
                <a:extLst>
                  <a:ext uri="{0D108BD9-81ED-4DB2-BD59-A6C34878D82A}">
                    <a16:rowId xmlns:a16="http://schemas.microsoft.com/office/drawing/2014/main" val="10002"/>
                  </a:ext>
                </a:extLst>
              </a:tr>
              <a:tr h="640023">
                <a:tc>
                  <a:txBody>
                    <a:bodyPr/>
                    <a:lstStyle/>
                    <a:p>
                      <a:r>
                        <a:rPr lang="pt-BR" sz="1800" dirty="0" smtClean="0"/>
                        <a:t>Exportar Arquivo de Medições</a:t>
                      </a:r>
                      <a:endParaRPr lang="pt-BR" sz="1800" dirty="0"/>
                    </a:p>
                  </a:txBody>
                  <a:tcPr marT="45702" marB="45702"/>
                </a:tc>
                <a:tc>
                  <a:txBody>
                    <a:bodyPr/>
                    <a:lstStyle/>
                    <a:p>
                      <a:pPr algn="ctr"/>
                      <a:r>
                        <a:rPr lang="pt-BR" sz="1800" dirty="0" smtClean="0"/>
                        <a:t>X</a:t>
                      </a:r>
                      <a:endParaRPr lang="pt-BR" sz="1800" dirty="0"/>
                    </a:p>
                  </a:txBody>
                  <a:tcPr marT="45702" marB="45702"/>
                </a:tc>
                <a:tc>
                  <a:txBody>
                    <a:bodyPr/>
                    <a:lstStyle/>
                    <a:p>
                      <a:pPr algn="ctr"/>
                      <a:endParaRPr lang="pt-BR" sz="1800" dirty="0"/>
                    </a:p>
                  </a:txBody>
                  <a:tcPr marT="45702" marB="45702"/>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sz="1800" dirty="0" smtClean="0"/>
                        <a:t>12/04/2016</a:t>
                      </a:r>
                    </a:p>
                    <a:p>
                      <a:pPr algn="ctr"/>
                      <a:endParaRPr lang="pt-BR" sz="1800" dirty="0"/>
                    </a:p>
                  </a:txBody>
                  <a:tcPr marT="45702" marB="45702"/>
                </a:tc>
                <a:extLst>
                  <a:ext uri="{0D108BD9-81ED-4DB2-BD59-A6C34878D82A}">
                    <a16:rowId xmlns:a16="http://schemas.microsoft.com/office/drawing/2014/main" val="10003"/>
                  </a:ext>
                </a:extLst>
              </a:tr>
            </a:tbl>
          </a:graphicData>
        </a:graphic>
      </p:graphicFrame>
      <p:pic>
        <p:nvPicPr>
          <p:cNvPr id="49182" name="Imagem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47450" y="69850"/>
            <a:ext cx="800100"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42022723"/>
      </p:ext>
    </p:extLst>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ítulo 1"/>
          <p:cNvSpPr>
            <a:spLocks noGrp="1" noChangeArrowheads="1"/>
          </p:cNvSpPr>
          <p:nvPr>
            <p:ph type="title" idx="4294967295"/>
          </p:nvPr>
        </p:nvSpPr>
        <p:spPr/>
        <p:txBody>
          <a:bodyPr/>
          <a:lstStyle/>
          <a:p>
            <a:pPr eaLnBrk="1" hangingPunct="1"/>
            <a:r>
              <a:rPr lang="pt-BR" altLang="zh-CN" smtClean="0"/>
              <a:t>Integrante</a:t>
            </a:r>
          </a:p>
        </p:txBody>
      </p:sp>
      <p:sp>
        <p:nvSpPr>
          <p:cNvPr id="50179" name="Marcador de Posição de Conteúdo 2"/>
          <p:cNvSpPr>
            <a:spLocks noGrp="1" noChangeArrowheads="1"/>
          </p:cNvSpPr>
          <p:nvPr>
            <p:ph idx="4294967295"/>
          </p:nvPr>
        </p:nvSpPr>
        <p:spPr/>
        <p:txBody>
          <a:bodyPr/>
          <a:lstStyle/>
          <a:p>
            <a:pPr eaLnBrk="1" hangingPunct="1"/>
            <a:r>
              <a:rPr lang="pt-BR" altLang="zh-CN" smtClean="0"/>
              <a:t>Nome: Mariana Assuani Gutierres</a:t>
            </a:r>
          </a:p>
          <a:p>
            <a:pPr eaLnBrk="1" hangingPunct="1"/>
            <a:r>
              <a:rPr lang="pt-BR" altLang="zh-CN" smtClean="0"/>
              <a:t>Função: Analista</a:t>
            </a:r>
          </a:p>
          <a:p>
            <a:pPr eaLnBrk="1" hangingPunct="1"/>
            <a:r>
              <a:rPr lang="pt-BR" altLang="zh-CN" smtClean="0"/>
              <a:t>No que trabalhou: Documento de visão, levantamento de requisitos, priorização dos requisitos e casos de uso.</a:t>
            </a:r>
          </a:p>
          <a:p>
            <a:pPr eaLnBrk="1" hangingPunct="1"/>
            <a:r>
              <a:rPr lang="pt-BR" altLang="zh-CN" smtClean="0"/>
              <a:t>Dificuldades: Fazer um levantamento de requisitos bem detalhado e todos os integrantes trabalharem igualmente.</a:t>
            </a:r>
          </a:p>
          <a:p>
            <a:pPr eaLnBrk="1" hangingPunct="1"/>
            <a:r>
              <a:rPr lang="pt-BR" altLang="zh-CN" smtClean="0"/>
              <a:t>Sugestões: uma melhor divisão de tarefas.</a:t>
            </a:r>
          </a:p>
        </p:txBody>
      </p:sp>
      <p:pic>
        <p:nvPicPr>
          <p:cNvPr id="50180" name="Imagem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47450" y="69850"/>
            <a:ext cx="800100"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21075705"/>
      </p:ext>
    </p:extLst>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ítulo 1"/>
          <p:cNvSpPr>
            <a:spLocks noGrp="1" noChangeArrowheads="1"/>
          </p:cNvSpPr>
          <p:nvPr>
            <p:ph type="title" idx="4294967295"/>
          </p:nvPr>
        </p:nvSpPr>
        <p:spPr/>
        <p:txBody>
          <a:bodyPr/>
          <a:lstStyle/>
          <a:p>
            <a:pPr eaLnBrk="1" hangingPunct="1"/>
            <a:r>
              <a:rPr lang="pt-BR" altLang="zh-CN" smtClean="0"/>
              <a:t>Integrante</a:t>
            </a:r>
          </a:p>
        </p:txBody>
      </p:sp>
      <p:sp>
        <p:nvSpPr>
          <p:cNvPr id="51203" name="Marcador de Posição de Conteúdo 2"/>
          <p:cNvSpPr>
            <a:spLocks noGrp="1" noChangeArrowheads="1"/>
          </p:cNvSpPr>
          <p:nvPr>
            <p:ph idx="4294967295"/>
          </p:nvPr>
        </p:nvSpPr>
        <p:spPr/>
        <p:txBody>
          <a:bodyPr>
            <a:normAutofit fontScale="92500"/>
          </a:bodyPr>
          <a:lstStyle/>
          <a:p>
            <a:pPr eaLnBrk="1" hangingPunct="1"/>
            <a:r>
              <a:rPr lang="pt-BR" altLang="en-US" smtClean="0"/>
              <a:t>Nome: Rafael Silva Braganholli</a:t>
            </a:r>
          </a:p>
          <a:p>
            <a:pPr eaLnBrk="1" hangingPunct="1"/>
            <a:r>
              <a:rPr lang="pt-BR" altLang="en-US" smtClean="0"/>
              <a:t>Função: Desenvolvedor</a:t>
            </a:r>
          </a:p>
          <a:p>
            <a:pPr eaLnBrk="1" hangingPunct="1"/>
            <a:r>
              <a:rPr lang="pt-BR" altLang="en-US" smtClean="0"/>
              <a:t>No que trabalhou: </a:t>
            </a:r>
          </a:p>
          <a:p>
            <a:pPr lvl="1" eaLnBrk="1" hangingPunct="1"/>
            <a:r>
              <a:rPr lang="pt-BR" altLang="en-US" smtClean="0"/>
              <a:t>Elaboração do template do projeto;</a:t>
            </a:r>
          </a:p>
          <a:p>
            <a:pPr lvl="1" eaLnBrk="1" hangingPunct="1"/>
            <a:r>
              <a:rPr lang="pt-BR" altLang="en-US" smtClean="0"/>
              <a:t>Alaboração dos protótipos de casos de uso;</a:t>
            </a:r>
          </a:p>
          <a:p>
            <a:pPr lvl="1" eaLnBrk="1" hangingPunct="1"/>
            <a:r>
              <a:rPr lang="pt-BR" altLang="en-US" smtClean="0"/>
              <a:t>Ajuda na elaboração do Diagrama de Caso de Uso;</a:t>
            </a:r>
          </a:p>
          <a:p>
            <a:pPr lvl="1" eaLnBrk="1" hangingPunct="1"/>
            <a:r>
              <a:rPr lang="pt-BR" altLang="en-US" smtClean="0"/>
              <a:t>Ajuda na Criação da Documentação do Caso de Uso.</a:t>
            </a:r>
          </a:p>
          <a:p>
            <a:pPr lvl="1" eaLnBrk="1" hangingPunct="1">
              <a:buFont typeface="Wingdings 2" panose="05020102010507070707" pitchFamily="18" charset="2"/>
              <a:buNone/>
            </a:pPr>
            <a:endParaRPr lang="pt-BR" altLang="en-US" smtClean="0"/>
          </a:p>
          <a:p>
            <a:pPr eaLnBrk="1" hangingPunct="1"/>
            <a:r>
              <a:rPr lang="pt-BR" altLang="en-US" smtClean="0"/>
              <a:t>Dificuldades: </a:t>
            </a:r>
          </a:p>
          <a:p>
            <a:pPr lvl="1" eaLnBrk="1" hangingPunct="1"/>
            <a:r>
              <a:rPr lang="en-US" altLang="pt-BR" smtClean="0"/>
              <a:t>Divisão do trabalho de maneira uniforme;</a:t>
            </a:r>
            <a:endParaRPr lang="pt-BR" altLang="en-US" smtClean="0"/>
          </a:p>
          <a:p>
            <a:pPr eaLnBrk="1" hangingPunct="1"/>
            <a:r>
              <a:rPr lang="pt-BR" altLang="en-US" smtClean="0"/>
              <a:t>Sugestões:</a:t>
            </a:r>
          </a:p>
          <a:p>
            <a:pPr lvl="1" eaLnBrk="1" hangingPunct="1"/>
            <a:r>
              <a:rPr lang="en-US" altLang="pt-BR" smtClean="0"/>
              <a:t>Trabalhar melhor as dificuldades de cada um, uma vez que, algumas das pessoas que tem dificuldades acabam não tentando participar ou aprender com medo de errar.</a:t>
            </a:r>
            <a:endParaRPr lang="pt-BR" altLang="en-US" smtClean="0"/>
          </a:p>
          <a:p>
            <a:pPr lvl="1" eaLnBrk="1" hangingPunct="1"/>
            <a:endParaRPr lang="pt-BR" altLang="en-US" smtClean="0"/>
          </a:p>
        </p:txBody>
      </p:sp>
      <p:pic>
        <p:nvPicPr>
          <p:cNvPr id="51204" name="Imagem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47450" y="69850"/>
            <a:ext cx="800100"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94401440"/>
      </p:ext>
    </p:extLst>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ítulo 1"/>
          <p:cNvSpPr>
            <a:spLocks noGrp="1" noChangeArrowheads="1"/>
          </p:cNvSpPr>
          <p:nvPr>
            <p:ph type="title" idx="4294967295"/>
          </p:nvPr>
        </p:nvSpPr>
        <p:spPr/>
        <p:txBody>
          <a:bodyPr/>
          <a:lstStyle/>
          <a:p>
            <a:pPr eaLnBrk="1" hangingPunct="1"/>
            <a:r>
              <a:rPr lang="pt-BR" altLang="zh-CN" smtClean="0"/>
              <a:t>Integrante</a:t>
            </a:r>
          </a:p>
        </p:txBody>
      </p:sp>
      <p:sp>
        <p:nvSpPr>
          <p:cNvPr id="52227" name="Marcador de Posição de Conteúdo 2"/>
          <p:cNvSpPr>
            <a:spLocks noGrp="1" noChangeArrowheads="1"/>
          </p:cNvSpPr>
          <p:nvPr>
            <p:ph idx="4294967295"/>
          </p:nvPr>
        </p:nvSpPr>
        <p:spPr/>
        <p:txBody>
          <a:bodyPr/>
          <a:lstStyle/>
          <a:p>
            <a:pPr eaLnBrk="1" hangingPunct="1"/>
            <a:r>
              <a:rPr lang="pt-BR" altLang="zh-CN" sz="2000" smtClean="0"/>
              <a:t>Nome: Sabrina Maria Bonini Ferreira</a:t>
            </a:r>
          </a:p>
          <a:p>
            <a:pPr eaLnBrk="1" hangingPunct="1"/>
            <a:r>
              <a:rPr lang="pt-BR" altLang="zh-CN" sz="2000" smtClean="0"/>
              <a:t>Função: DBA</a:t>
            </a:r>
          </a:p>
          <a:p>
            <a:pPr eaLnBrk="1" hangingPunct="1"/>
            <a:r>
              <a:rPr lang="pt-BR" altLang="zh-CN" sz="2000" smtClean="0"/>
              <a:t>No que trabalhou: Documento de visão, levantamento de requisitos, priorização dos requisitos e casos de uso.</a:t>
            </a:r>
          </a:p>
          <a:p>
            <a:pPr eaLnBrk="1" hangingPunct="1"/>
            <a:r>
              <a:rPr lang="pt-BR" altLang="zh-CN" sz="2000" smtClean="0"/>
              <a:t>Dificuldades: </a:t>
            </a:r>
          </a:p>
          <a:p>
            <a:pPr lvl="1" eaLnBrk="1" hangingPunct="1"/>
            <a:r>
              <a:rPr lang="pt-BR" altLang="zh-CN" sz="1800" smtClean="0"/>
              <a:t>Dividir as tarefas de modo que todos trabalhem igualmente. </a:t>
            </a:r>
          </a:p>
          <a:p>
            <a:pPr lvl="1" eaLnBrk="1" hangingPunct="1"/>
            <a:r>
              <a:rPr lang="pt-BR" altLang="zh-CN" sz="1800" smtClean="0"/>
              <a:t>Administrar o tempo para concluir todas as atividades. </a:t>
            </a:r>
          </a:p>
          <a:p>
            <a:pPr lvl="1" eaLnBrk="1" hangingPunct="1"/>
            <a:r>
              <a:rPr lang="pt-BR" altLang="zh-CN" sz="1800" smtClean="0"/>
              <a:t>Levantamento de requisitos.</a:t>
            </a:r>
          </a:p>
          <a:p>
            <a:pPr eaLnBrk="1" hangingPunct="1"/>
            <a:r>
              <a:rPr lang="pt-BR" altLang="zh-CN" sz="2000" smtClean="0"/>
              <a:t>Sugestões: Dividir as tarefas mais especificamente entre os integrantes do grupo.</a:t>
            </a:r>
          </a:p>
        </p:txBody>
      </p:sp>
      <p:pic>
        <p:nvPicPr>
          <p:cNvPr id="52228" name="Imagem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47450" y="69850"/>
            <a:ext cx="800100"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21832624"/>
      </p:ext>
    </p:extLst>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ítulo 1"/>
          <p:cNvSpPr>
            <a:spLocks noGrp="1" noChangeArrowheads="1"/>
          </p:cNvSpPr>
          <p:nvPr>
            <p:ph type="title" idx="4294967295"/>
          </p:nvPr>
        </p:nvSpPr>
        <p:spPr/>
        <p:txBody>
          <a:bodyPr/>
          <a:lstStyle/>
          <a:p>
            <a:pPr eaLnBrk="1" hangingPunct="1"/>
            <a:r>
              <a:rPr lang="pt-BR" altLang="zh-CN" smtClean="0"/>
              <a:t>Integrante</a:t>
            </a:r>
          </a:p>
        </p:txBody>
      </p:sp>
      <p:sp>
        <p:nvSpPr>
          <p:cNvPr id="52227" name="Marcador de Posição de Conteúdo 2"/>
          <p:cNvSpPr>
            <a:spLocks noGrp="1" noChangeArrowheads="1"/>
          </p:cNvSpPr>
          <p:nvPr>
            <p:ph idx="4294967295"/>
          </p:nvPr>
        </p:nvSpPr>
        <p:spPr/>
        <p:txBody>
          <a:bodyPr>
            <a:normAutofit fontScale="92500" lnSpcReduction="10000"/>
          </a:bodyPr>
          <a:lstStyle/>
          <a:p>
            <a:pPr marL="182563" indent="-182563"/>
            <a:r>
              <a:rPr lang="pt-BR" altLang="en-US" dirty="0"/>
              <a:t>Nome: Samuel da Silva B Jr</a:t>
            </a:r>
          </a:p>
          <a:p>
            <a:pPr marL="182563" indent="-182563"/>
            <a:r>
              <a:rPr lang="pt-BR" altLang="en-US" dirty="0"/>
              <a:t>Função: Desenvolvedor</a:t>
            </a:r>
          </a:p>
          <a:p>
            <a:pPr marL="182563" indent="-182563"/>
            <a:r>
              <a:rPr lang="pt-BR" altLang="en-US" dirty="0"/>
              <a:t>No que trabalhou:</a:t>
            </a:r>
          </a:p>
          <a:p>
            <a:pPr marL="639763" lvl="1" indent="-182563">
              <a:buFont typeface="Arial" pitchFamily="34" charset="0"/>
              <a:buChar char="•"/>
            </a:pPr>
            <a:r>
              <a:rPr lang="pt-BR" altLang="en-US" dirty="0"/>
              <a:t>Desenvolvimento do Template Inicial;</a:t>
            </a:r>
          </a:p>
          <a:p>
            <a:pPr marL="639763" lvl="1" indent="-182563">
              <a:buFont typeface="Arial" pitchFamily="34" charset="0"/>
              <a:buChar char="•"/>
            </a:pPr>
            <a:r>
              <a:rPr lang="pt-BR" altLang="en-US" dirty="0"/>
              <a:t>Suporte para a Dificuldade dos Demais Integrantes do Módulo;</a:t>
            </a:r>
          </a:p>
          <a:p>
            <a:pPr marL="639763" lvl="1" indent="-182563">
              <a:buFont typeface="Arial" pitchFamily="34" charset="0"/>
              <a:buChar char="•"/>
            </a:pPr>
            <a:r>
              <a:rPr lang="pt-BR" altLang="en-US" dirty="0"/>
              <a:t>Critica na Análise de Requesitos;</a:t>
            </a:r>
          </a:p>
          <a:p>
            <a:pPr marL="639763" lvl="1" indent="-182563">
              <a:buFont typeface="Arial" pitchFamily="34" charset="0"/>
              <a:buChar char="•"/>
            </a:pPr>
            <a:r>
              <a:rPr lang="pt-BR" altLang="en-US" dirty="0"/>
              <a:t>Ajuda na Elaboração do Caso de Uso;</a:t>
            </a:r>
          </a:p>
          <a:p>
            <a:pPr marL="639763" lvl="1" indent="-182563">
              <a:buFont typeface="Arial" pitchFamily="34" charset="0"/>
              <a:buChar char="•"/>
            </a:pPr>
            <a:r>
              <a:rPr lang="pt-BR" altLang="en-US" dirty="0"/>
              <a:t>Ajuda na Criação da Documentação do Caso de Uso;</a:t>
            </a:r>
          </a:p>
          <a:p>
            <a:pPr marL="639763" lvl="1" indent="-182563">
              <a:buFont typeface="Arial" pitchFamily="34" charset="0"/>
              <a:buChar char="•"/>
            </a:pPr>
            <a:r>
              <a:rPr lang="pt-BR" altLang="en-US" dirty="0"/>
              <a:t>Ajuda na Criação dos Protótipos do Caso de Uso;</a:t>
            </a:r>
          </a:p>
          <a:p>
            <a:pPr marL="182563" indent="-182563"/>
            <a:r>
              <a:rPr lang="pt-BR" altLang="en-US" dirty="0"/>
              <a:t>Dificuldades: </a:t>
            </a:r>
          </a:p>
          <a:p>
            <a:pPr marL="639763" lvl="1" indent="-182563">
              <a:buFont typeface="Arial" pitchFamily="34" charset="0"/>
              <a:buChar char="•"/>
            </a:pPr>
            <a:r>
              <a:rPr lang="pt-BR" altLang="en-US" dirty="0"/>
              <a:t>Participação na Parte de Engenharia de Software;</a:t>
            </a:r>
          </a:p>
          <a:p>
            <a:pPr marL="182563" indent="-182563"/>
            <a:r>
              <a:rPr lang="pt-BR" altLang="en-US" dirty="0"/>
              <a:t>Sugestões: </a:t>
            </a:r>
          </a:p>
          <a:p>
            <a:pPr marL="639763" lvl="1" indent="-182563">
              <a:buFont typeface="Arial" pitchFamily="34" charset="0"/>
              <a:buChar char="•"/>
            </a:pPr>
            <a:r>
              <a:rPr lang="pt-BR" altLang="en-US" dirty="0"/>
              <a:t>Para quem não souber fazer algo, corra atras, pois, o projeto não é pessoal, mas de todos, não podemos prejudicar outras pessoas.</a:t>
            </a:r>
          </a:p>
        </p:txBody>
      </p:sp>
      <p:pic>
        <p:nvPicPr>
          <p:cNvPr id="52228" name="Imagem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47450" y="69850"/>
            <a:ext cx="800100"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18344323"/>
      </p:ext>
    </p:extLst>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ítulo 1"/>
          <p:cNvSpPr>
            <a:spLocks noGrp="1" noChangeArrowheads="1"/>
          </p:cNvSpPr>
          <p:nvPr>
            <p:ph type="title" idx="4294967295"/>
          </p:nvPr>
        </p:nvSpPr>
        <p:spPr/>
        <p:txBody>
          <a:bodyPr/>
          <a:lstStyle/>
          <a:p>
            <a:pPr eaLnBrk="1" hangingPunct="1"/>
            <a:r>
              <a:rPr lang="pt-BR" altLang="zh-CN" smtClean="0"/>
              <a:t>Integrante</a:t>
            </a:r>
          </a:p>
        </p:txBody>
      </p:sp>
      <p:sp>
        <p:nvSpPr>
          <p:cNvPr id="52227" name="Marcador de Posição de Conteúdo 2"/>
          <p:cNvSpPr>
            <a:spLocks noGrp="1" noChangeArrowheads="1"/>
          </p:cNvSpPr>
          <p:nvPr>
            <p:ph idx="4294967295"/>
          </p:nvPr>
        </p:nvSpPr>
        <p:spPr/>
        <p:txBody>
          <a:bodyPr>
            <a:normAutofit/>
          </a:bodyPr>
          <a:lstStyle/>
          <a:p>
            <a:pPr marL="182563" indent="-182563"/>
            <a:r>
              <a:rPr lang="pt-BR" altLang="en-US" dirty="0"/>
              <a:t>Nome: Wesley Franco Zimmer</a:t>
            </a:r>
          </a:p>
          <a:p>
            <a:pPr marL="182563" indent="-182563"/>
            <a:r>
              <a:rPr lang="pt-BR" altLang="en-US" dirty="0"/>
              <a:t>Função: Analista</a:t>
            </a:r>
          </a:p>
          <a:p>
            <a:pPr marL="182563" indent="-182563"/>
            <a:r>
              <a:rPr lang="pt-BR" altLang="en-US" dirty="0"/>
              <a:t>No que trabalhou: Termo de Abertura do Projeto e Documento de Visão</a:t>
            </a:r>
          </a:p>
          <a:p>
            <a:pPr marL="182563" indent="-182563"/>
            <a:r>
              <a:rPr lang="pt-BR" altLang="en-US" dirty="0"/>
              <a:t>Dificuldades: </a:t>
            </a:r>
          </a:p>
          <a:p>
            <a:pPr lvl="1" indent="-182563"/>
            <a:r>
              <a:rPr lang="pt-BR" altLang="en-US" dirty="0"/>
              <a:t>Minha particular frequência e empenho nas atividades do módulo</a:t>
            </a:r>
          </a:p>
          <a:p>
            <a:pPr marL="182563" indent="-182563"/>
            <a:r>
              <a:rPr lang="pt-BR" altLang="en-US" dirty="0"/>
              <a:t>Sugestões: </a:t>
            </a:r>
          </a:p>
          <a:p>
            <a:pPr lvl="1" indent="-182563"/>
            <a:r>
              <a:rPr lang="pt-BR" altLang="en-US" dirty="0"/>
              <a:t>Melhor administração do tempo para cada tarefa</a:t>
            </a:r>
          </a:p>
        </p:txBody>
      </p:sp>
      <p:pic>
        <p:nvPicPr>
          <p:cNvPr id="52228" name="Imagem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47450" y="69850"/>
            <a:ext cx="800100"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34027532"/>
      </p:ext>
    </p:extLst>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ítulo 1"/>
          <p:cNvSpPr>
            <a:spLocks noGrp="1" noChangeArrowheads="1"/>
          </p:cNvSpPr>
          <p:nvPr>
            <p:ph type="title" idx="4294967295"/>
          </p:nvPr>
        </p:nvSpPr>
        <p:spPr/>
        <p:txBody>
          <a:bodyPr/>
          <a:lstStyle/>
          <a:p>
            <a:pPr eaLnBrk="1" hangingPunct="1"/>
            <a:r>
              <a:rPr lang="pt-BR" altLang="zh-CN" smtClean="0"/>
              <a:t>Integrante</a:t>
            </a:r>
          </a:p>
        </p:txBody>
      </p:sp>
      <p:sp>
        <p:nvSpPr>
          <p:cNvPr id="54275" name="Marcador de Posição de Conteúdo 2"/>
          <p:cNvSpPr>
            <a:spLocks noGrp="1" noChangeArrowheads="1"/>
          </p:cNvSpPr>
          <p:nvPr>
            <p:ph idx="4294967295"/>
          </p:nvPr>
        </p:nvSpPr>
        <p:spPr/>
        <p:txBody>
          <a:bodyPr/>
          <a:lstStyle/>
          <a:p>
            <a:pPr eaLnBrk="1" hangingPunct="1"/>
            <a:r>
              <a:rPr lang="pt-BR" altLang="en-US" smtClean="0"/>
              <a:t>Nome: Victor Ortega Contini Zanelo</a:t>
            </a:r>
          </a:p>
          <a:p>
            <a:pPr eaLnBrk="1" hangingPunct="1"/>
            <a:r>
              <a:rPr lang="pt-BR" altLang="en-US" smtClean="0"/>
              <a:t>Função: Desenvolvedor</a:t>
            </a:r>
          </a:p>
          <a:p>
            <a:pPr eaLnBrk="1" hangingPunct="1"/>
            <a:r>
              <a:rPr lang="pt-BR" altLang="en-US" smtClean="0"/>
              <a:t>No que trabalhou: Desenvolvimento de logos e auxilio no desenvolvimento de templates e protótipos dos casos de uso </a:t>
            </a:r>
          </a:p>
          <a:p>
            <a:pPr eaLnBrk="1" hangingPunct="1"/>
            <a:r>
              <a:rPr lang="pt-BR" altLang="en-US" smtClean="0"/>
              <a:t>Dificuldades: </a:t>
            </a:r>
          </a:p>
          <a:p>
            <a:pPr lvl="1" eaLnBrk="1" hangingPunct="1"/>
            <a:r>
              <a:rPr lang="en-US" altLang="pt-BR" smtClean="0"/>
              <a:t>Falta de mais conhecimento para poder trabalhar mais;</a:t>
            </a:r>
            <a:endParaRPr lang="pt-BR" altLang="en-US" smtClean="0"/>
          </a:p>
          <a:p>
            <a:pPr eaLnBrk="1" hangingPunct="1"/>
            <a:r>
              <a:rPr lang="pt-BR" altLang="en-US" smtClean="0"/>
              <a:t>Sugestões:</a:t>
            </a:r>
          </a:p>
          <a:p>
            <a:pPr lvl="1" eaLnBrk="1" hangingPunct="1"/>
            <a:r>
              <a:rPr lang="en-US" altLang="pt-BR" smtClean="0"/>
              <a:t>Um empenho maior de alguns integrantes do modulo para superar as suas dificuldades.</a:t>
            </a:r>
            <a:endParaRPr lang="pt-BR" altLang="en-US" smtClean="0"/>
          </a:p>
          <a:p>
            <a:pPr lvl="1" eaLnBrk="1" hangingPunct="1"/>
            <a:endParaRPr lang="pt-BR" altLang="en-US" smtClean="0"/>
          </a:p>
        </p:txBody>
      </p:sp>
      <p:pic>
        <p:nvPicPr>
          <p:cNvPr id="54276" name="Imagem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47450" y="69850"/>
            <a:ext cx="800100"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2850741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262063" y="415834"/>
            <a:ext cx="9692640" cy="929322"/>
          </a:xfrm>
        </p:spPr>
        <p:txBody>
          <a:bodyPr/>
          <a:lstStyle/>
          <a:p>
            <a:r>
              <a:rPr lang="pt-BR" dirty="0"/>
              <a:t>Notas dos Desenvolvedores</a:t>
            </a:r>
          </a:p>
        </p:txBody>
      </p:sp>
      <p:pic>
        <p:nvPicPr>
          <p:cNvPr id="6" name="Imagem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sp>
        <p:nvSpPr>
          <p:cNvPr id="11" name="Marcador de Posição de Conteúdo 10"/>
          <p:cNvSpPr>
            <a:spLocks noGrp="1"/>
          </p:cNvSpPr>
          <p:nvPr>
            <p:ph idx="1"/>
          </p:nvPr>
        </p:nvSpPr>
        <p:spPr>
          <a:xfrm>
            <a:off x="1232844" y="3033487"/>
            <a:ext cx="8595360" cy="2351314"/>
          </a:xfrm>
        </p:spPr>
        <p:txBody>
          <a:bodyPr/>
          <a:lstStyle/>
          <a:p>
            <a:pPr>
              <a:buNone/>
            </a:pPr>
            <a:endParaRPr lang="pt-BR" dirty="0"/>
          </a:p>
        </p:txBody>
      </p:sp>
      <p:graphicFrame>
        <p:nvGraphicFramePr>
          <p:cNvPr id="3" name="Tabela 2"/>
          <p:cNvGraphicFramePr>
            <a:graphicFrameLocks noGrp="1"/>
          </p:cNvGraphicFramePr>
          <p:nvPr>
            <p:extLst>
              <p:ext uri="{D42A27DB-BD31-4B8C-83A1-F6EECF244321}">
                <p14:modId xmlns:p14="http://schemas.microsoft.com/office/powerpoint/2010/main" val="2590354089"/>
              </p:ext>
            </p:extLst>
          </p:nvPr>
        </p:nvGraphicFramePr>
        <p:xfrm>
          <a:off x="1232844" y="3033487"/>
          <a:ext cx="8595360" cy="2351316"/>
        </p:xfrm>
        <a:graphic>
          <a:graphicData uri="http://schemas.openxmlformats.org/drawingml/2006/table">
            <a:tbl>
              <a:tblPr firstRow="1" bandRow="1">
                <a:tableStyleId>{5C22544A-7EE6-4342-B048-85BDC9FD1C3A}</a:tableStyleId>
              </a:tblPr>
              <a:tblGrid>
                <a:gridCol w="4297680">
                  <a:extLst>
                    <a:ext uri="{9D8B030D-6E8A-4147-A177-3AD203B41FA5}">
                      <a16:colId xmlns:a16="http://schemas.microsoft.com/office/drawing/2014/main" val="3233198870"/>
                    </a:ext>
                  </a:extLst>
                </a:gridCol>
                <a:gridCol w="4297680">
                  <a:extLst>
                    <a:ext uri="{9D8B030D-6E8A-4147-A177-3AD203B41FA5}">
                      <a16:colId xmlns:a16="http://schemas.microsoft.com/office/drawing/2014/main" val="4224670409"/>
                    </a:ext>
                  </a:extLst>
                </a:gridCol>
              </a:tblGrid>
              <a:tr h="391886">
                <a:tc>
                  <a:txBody>
                    <a:bodyPr/>
                    <a:lstStyle/>
                    <a:p>
                      <a:pPr algn="ctr"/>
                      <a:r>
                        <a:rPr lang="pt-BR" sz="1800" b="1" kern="1200" dirty="0" smtClean="0">
                          <a:solidFill>
                            <a:schemeClr val="lt1"/>
                          </a:solidFill>
                          <a:latin typeface="+mn-lt"/>
                          <a:ea typeface="+mn-ea"/>
                          <a:cs typeface="+mn-cs"/>
                        </a:rPr>
                        <a:t>Desenvolvedor</a:t>
                      </a:r>
                      <a:endParaRPr lang="pt-BR" sz="1800" b="1" kern="1200" dirty="0">
                        <a:solidFill>
                          <a:schemeClr val="lt1"/>
                        </a:solidFill>
                        <a:latin typeface="+mn-lt"/>
                        <a:ea typeface="+mn-ea"/>
                        <a:cs typeface="+mn-cs"/>
                      </a:endParaRPr>
                    </a:p>
                  </a:txBody>
                  <a:tcPr>
                    <a:solidFill>
                      <a:srgbClr val="1D2843"/>
                    </a:solidFill>
                  </a:tcPr>
                </a:tc>
                <a:tc>
                  <a:txBody>
                    <a:bodyPr/>
                    <a:lstStyle/>
                    <a:p>
                      <a:pPr algn="ctr"/>
                      <a:r>
                        <a:rPr lang="pt-BR" dirty="0" smtClean="0"/>
                        <a:t>Nota</a:t>
                      </a:r>
                      <a:endParaRPr lang="pt-BR" dirty="0"/>
                    </a:p>
                  </a:txBody>
                  <a:tcPr>
                    <a:solidFill>
                      <a:srgbClr val="1D2843"/>
                    </a:solidFill>
                  </a:tcPr>
                </a:tc>
                <a:extLst>
                  <a:ext uri="{0D108BD9-81ED-4DB2-BD59-A6C34878D82A}">
                    <a16:rowId xmlns:a16="http://schemas.microsoft.com/office/drawing/2014/main" val="3507566326"/>
                  </a:ext>
                </a:extLst>
              </a:tr>
              <a:tr h="391886">
                <a:tc>
                  <a:txBody>
                    <a:bodyPr/>
                    <a:lstStyle/>
                    <a:p>
                      <a:pPr algn="ctr"/>
                      <a:r>
                        <a:rPr lang="en-US" dirty="0" smtClean="0"/>
                        <a:t>Joao  Pedro Nascimento </a:t>
                      </a:r>
                      <a:endParaRPr lang="pt-BR"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t>8,5</a:t>
                      </a:r>
                    </a:p>
                  </a:txBody>
                  <a:tcPr/>
                </a:tc>
                <a:extLst>
                  <a:ext uri="{0D108BD9-81ED-4DB2-BD59-A6C34878D82A}">
                    <a16:rowId xmlns:a16="http://schemas.microsoft.com/office/drawing/2014/main" val="2324019609"/>
                  </a:ext>
                </a:extLst>
              </a:tr>
              <a:tr h="391886">
                <a:tc>
                  <a:txBody>
                    <a:bodyPr/>
                    <a:lstStyle/>
                    <a:p>
                      <a:pPr algn="ctr"/>
                      <a:r>
                        <a:rPr lang="en-US" dirty="0" smtClean="0"/>
                        <a:t>Mariana Fernandes </a:t>
                      </a:r>
                      <a:endParaRPr lang="pt-BR" dirty="0"/>
                    </a:p>
                  </a:txBody>
                  <a:tcPr/>
                </a:tc>
                <a:tc>
                  <a:txBody>
                    <a:bodyPr/>
                    <a:lstStyle/>
                    <a:p>
                      <a:pPr algn="ctr"/>
                      <a:r>
                        <a:rPr lang="en-US" dirty="0" smtClean="0"/>
                        <a:t>6</a:t>
                      </a:r>
                      <a:endParaRPr lang="pt-BR" dirty="0"/>
                    </a:p>
                  </a:txBody>
                  <a:tcPr/>
                </a:tc>
                <a:extLst>
                  <a:ext uri="{0D108BD9-81ED-4DB2-BD59-A6C34878D82A}">
                    <a16:rowId xmlns:a16="http://schemas.microsoft.com/office/drawing/2014/main" val="3453532857"/>
                  </a:ext>
                </a:extLst>
              </a:tr>
              <a:tr h="391886">
                <a:tc>
                  <a:txBody>
                    <a:bodyPr/>
                    <a:lstStyle/>
                    <a:p>
                      <a:pPr algn="ctr"/>
                      <a:r>
                        <a:rPr lang="en-US" dirty="0" smtClean="0"/>
                        <a:t>Rafael Braganholli </a:t>
                      </a:r>
                      <a:endParaRPr lang="pt-BR"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t>9,5</a:t>
                      </a:r>
                    </a:p>
                  </a:txBody>
                  <a:tcPr/>
                </a:tc>
                <a:extLst>
                  <a:ext uri="{0D108BD9-81ED-4DB2-BD59-A6C34878D82A}">
                    <a16:rowId xmlns:a16="http://schemas.microsoft.com/office/drawing/2014/main" val="3931251072"/>
                  </a:ext>
                </a:extLst>
              </a:tr>
              <a:tr h="391886">
                <a:tc>
                  <a:txBody>
                    <a:bodyPr/>
                    <a:lstStyle/>
                    <a:p>
                      <a:pPr algn="ctr"/>
                      <a:r>
                        <a:rPr lang="en-US" dirty="0" smtClean="0"/>
                        <a:t>Samuel da Silva </a:t>
                      </a:r>
                      <a:endParaRPr lang="pt-BR"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t>10,0</a:t>
                      </a:r>
                    </a:p>
                  </a:txBody>
                  <a:tcPr/>
                </a:tc>
                <a:extLst>
                  <a:ext uri="{0D108BD9-81ED-4DB2-BD59-A6C34878D82A}">
                    <a16:rowId xmlns:a16="http://schemas.microsoft.com/office/drawing/2014/main" val="4064391903"/>
                  </a:ext>
                </a:extLst>
              </a:tr>
              <a:tr h="391886">
                <a:tc>
                  <a:txBody>
                    <a:bodyPr/>
                    <a:lstStyle/>
                    <a:p>
                      <a:pPr algn="ctr"/>
                      <a:r>
                        <a:rPr lang="en-US" dirty="0" smtClean="0"/>
                        <a:t>Victor Zanelo</a:t>
                      </a:r>
                      <a:endParaRPr lang="pt-BR" dirty="0"/>
                    </a:p>
                  </a:txBody>
                  <a:tcPr/>
                </a:tc>
                <a:tc>
                  <a:txBody>
                    <a:bodyPr/>
                    <a:lstStyle/>
                    <a:p>
                      <a:pPr algn="ctr"/>
                      <a:r>
                        <a:rPr lang="pt-BR" dirty="0" smtClean="0"/>
                        <a:t>6,5</a:t>
                      </a:r>
                      <a:endParaRPr lang="pt-BR" dirty="0"/>
                    </a:p>
                  </a:txBody>
                  <a:tcPr/>
                </a:tc>
                <a:extLst>
                  <a:ext uri="{0D108BD9-81ED-4DB2-BD59-A6C34878D82A}">
                    <a16:rowId xmlns:a16="http://schemas.microsoft.com/office/drawing/2014/main" val="3286847362"/>
                  </a:ext>
                </a:extLst>
              </a:tr>
            </a:tbl>
          </a:graphicData>
        </a:graphic>
      </p:graphicFrame>
    </p:spTree>
    <p:extLst>
      <p:ext uri="{BB962C8B-B14F-4D97-AF65-F5344CB8AC3E}">
        <p14:creationId xmlns:p14="http://schemas.microsoft.com/office/powerpoint/2010/main" val="2722253924"/>
      </p:ext>
    </p:extLst>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itle 1"/>
          <p:cNvSpPr>
            <a:spLocks noGrp="1"/>
          </p:cNvSpPr>
          <p:nvPr>
            <p:ph type="title"/>
          </p:nvPr>
        </p:nvSpPr>
        <p:spPr/>
        <p:txBody>
          <a:bodyPr/>
          <a:lstStyle/>
          <a:p>
            <a:r>
              <a:rPr lang="pt-BR" altLang="zh-CN" smtClean="0"/>
              <a:t>Integrante</a:t>
            </a:r>
            <a:endParaRPr lang="pt-BR" altLang="pt-BR" smtClean="0"/>
          </a:p>
        </p:txBody>
      </p:sp>
      <p:sp>
        <p:nvSpPr>
          <p:cNvPr id="3" name="Content Placeholder 2"/>
          <p:cNvSpPr>
            <a:spLocks noGrp="1"/>
          </p:cNvSpPr>
          <p:nvPr>
            <p:ph idx="1"/>
          </p:nvPr>
        </p:nvSpPr>
        <p:spPr/>
        <p:txBody>
          <a:bodyPr/>
          <a:lstStyle/>
          <a:p>
            <a:pPr eaLnBrk="1" hangingPunct="1">
              <a:defRPr/>
            </a:pPr>
            <a:r>
              <a:rPr lang="pt-BR" altLang="zh-CN" dirty="0" smtClean="0"/>
              <a:t>Nome: Daniel Gabriel de Oliveira</a:t>
            </a:r>
          </a:p>
          <a:p>
            <a:pPr eaLnBrk="1" hangingPunct="1">
              <a:defRPr/>
            </a:pPr>
            <a:r>
              <a:rPr lang="pt-BR" altLang="zh-CN" dirty="0" smtClean="0"/>
              <a:t>Função: DBA</a:t>
            </a:r>
          </a:p>
          <a:p>
            <a:pPr eaLnBrk="1" hangingPunct="1">
              <a:defRPr/>
            </a:pPr>
            <a:r>
              <a:rPr lang="pt-BR" altLang="zh-CN" dirty="0" smtClean="0"/>
              <a:t>No que trabalhou: Documento de visão, Levantamento de requisitos, Priorização dos requisitos e Casos de uso.</a:t>
            </a:r>
          </a:p>
          <a:p>
            <a:pPr eaLnBrk="1" hangingPunct="1">
              <a:defRPr/>
            </a:pPr>
            <a:r>
              <a:rPr lang="pt-BR" altLang="zh-CN" dirty="0" smtClean="0"/>
              <a:t>Dificuldades: </a:t>
            </a:r>
          </a:p>
          <a:p>
            <a:pPr lvl="1" eaLnBrk="1" hangingPunct="1">
              <a:defRPr/>
            </a:pPr>
            <a:r>
              <a:rPr lang="pt-BR" altLang="zh-CN" dirty="0" smtClean="0"/>
              <a:t>Levantamento de requisitos.</a:t>
            </a:r>
          </a:p>
          <a:p>
            <a:pPr lvl="1" eaLnBrk="1" hangingPunct="1">
              <a:defRPr/>
            </a:pPr>
            <a:r>
              <a:rPr lang="en-US" altLang="pt-BR" dirty="0" err="1" smtClean="0"/>
              <a:t>Divisão</a:t>
            </a:r>
            <a:r>
              <a:rPr lang="en-US" altLang="pt-BR" dirty="0" smtClean="0"/>
              <a:t> do </a:t>
            </a:r>
            <a:r>
              <a:rPr lang="en-US" altLang="pt-BR" dirty="0" err="1" smtClean="0"/>
              <a:t>trabalho</a:t>
            </a:r>
            <a:r>
              <a:rPr lang="en-US" altLang="pt-BR" dirty="0" smtClean="0"/>
              <a:t> de um </a:t>
            </a:r>
            <a:r>
              <a:rPr lang="en-US" altLang="pt-BR" dirty="0" err="1" smtClean="0"/>
              <a:t>modo</a:t>
            </a:r>
            <a:r>
              <a:rPr lang="en-US" altLang="pt-BR" dirty="0" smtClean="0"/>
              <a:t> </a:t>
            </a:r>
            <a:r>
              <a:rPr lang="en-US" altLang="pt-BR" dirty="0" err="1" smtClean="0"/>
              <a:t>igual</a:t>
            </a:r>
            <a:r>
              <a:rPr lang="en-US" altLang="pt-BR" dirty="0" smtClean="0"/>
              <a:t>.</a:t>
            </a:r>
          </a:p>
          <a:p>
            <a:pPr eaLnBrk="1" hangingPunct="1">
              <a:defRPr/>
            </a:pPr>
            <a:r>
              <a:rPr lang="pt-BR" altLang="en-US" dirty="0" smtClean="0"/>
              <a:t>Sugestões: </a:t>
            </a:r>
          </a:p>
          <a:p>
            <a:pPr lvl="1" eaLnBrk="1" hangingPunct="1">
              <a:defRPr/>
            </a:pPr>
            <a:r>
              <a:rPr lang="pt-BR" altLang="en-US" dirty="0" smtClean="0"/>
              <a:t>Melhora divisão do trabalho entre os integrantes do projeto.</a:t>
            </a:r>
            <a:endParaRPr lang="en-US" altLang="zh-CN" dirty="0"/>
          </a:p>
          <a:p>
            <a:pPr marL="274637" lvl="1" indent="0" eaLnBrk="1" hangingPunct="1">
              <a:buFont typeface="Wingdings 2" panose="05020102010507070707" pitchFamily="18" charset="2"/>
              <a:buNone/>
              <a:defRPr/>
            </a:pPr>
            <a:endParaRPr lang="pt-BR" altLang="zh-CN" dirty="0" smtClean="0"/>
          </a:p>
          <a:p>
            <a:pPr marL="274637" lvl="1" indent="0" eaLnBrk="1" hangingPunct="1">
              <a:buFont typeface="Wingdings 2" panose="05020102010507070707" pitchFamily="18" charset="2"/>
              <a:buNone/>
              <a:defRPr/>
            </a:pPr>
            <a:endParaRPr lang="pt-BR" altLang="zh-CN" dirty="0" smtClean="0"/>
          </a:p>
          <a:p>
            <a:pPr marL="274637" lvl="1" indent="0" eaLnBrk="1" hangingPunct="1">
              <a:buFont typeface="Wingdings 2" panose="05020102010507070707" pitchFamily="18" charset="2"/>
              <a:buNone/>
              <a:defRPr/>
            </a:pPr>
            <a:r>
              <a:rPr lang="pt-BR" altLang="zh-CN" dirty="0" smtClean="0"/>
              <a:t> </a:t>
            </a:r>
          </a:p>
          <a:p>
            <a:pPr>
              <a:defRPr/>
            </a:pPr>
            <a:endParaRPr lang="pt-BR" dirty="0"/>
          </a:p>
        </p:txBody>
      </p:sp>
      <p:sp>
        <p:nvSpPr>
          <p:cNvPr id="56324"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SimSun" pitchFamily="2" charset="-122"/>
              </a:defRPr>
            </a:lvl1pPr>
            <a:lvl2pPr marL="742950" indent="-285750">
              <a:defRPr>
                <a:solidFill>
                  <a:schemeClr val="tx1"/>
                </a:solidFill>
                <a:latin typeface="Arial" pitchFamily="34" charset="0"/>
                <a:ea typeface="SimSun" pitchFamily="2" charset="-122"/>
              </a:defRPr>
            </a:lvl2pPr>
            <a:lvl3pPr marL="1143000" indent="-228600">
              <a:defRPr>
                <a:solidFill>
                  <a:schemeClr val="tx1"/>
                </a:solidFill>
                <a:latin typeface="Arial" pitchFamily="34" charset="0"/>
                <a:ea typeface="SimSun" pitchFamily="2" charset="-122"/>
              </a:defRPr>
            </a:lvl3pPr>
            <a:lvl4pPr marL="1600200" indent="-228600">
              <a:defRPr>
                <a:solidFill>
                  <a:schemeClr val="tx1"/>
                </a:solidFill>
                <a:latin typeface="Arial" pitchFamily="34" charset="0"/>
                <a:ea typeface="SimSun" pitchFamily="2" charset="-122"/>
              </a:defRPr>
            </a:lvl4pPr>
            <a:lvl5pPr marL="2057400" indent="-228600">
              <a:defRPr>
                <a:solidFill>
                  <a:schemeClr val="tx1"/>
                </a:solidFill>
                <a:latin typeface="Arial" pitchFamily="34" charset="0"/>
                <a:ea typeface="SimSun" pitchFamily="2" charset="-122"/>
              </a:defRPr>
            </a:lvl5pPr>
            <a:lvl6pPr marL="2514600" indent="-228600" defTabSz="457200" eaLnBrk="0" fontAlgn="base" hangingPunct="0">
              <a:spcBef>
                <a:spcPct val="0"/>
              </a:spcBef>
              <a:spcAft>
                <a:spcPct val="0"/>
              </a:spcAft>
              <a:defRPr>
                <a:solidFill>
                  <a:schemeClr val="tx1"/>
                </a:solidFill>
                <a:latin typeface="Arial" pitchFamily="34" charset="0"/>
                <a:ea typeface="SimSun" pitchFamily="2" charset="-122"/>
              </a:defRPr>
            </a:lvl6pPr>
            <a:lvl7pPr marL="2971800" indent="-228600" defTabSz="457200" eaLnBrk="0" fontAlgn="base" hangingPunct="0">
              <a:spcBef>
                <a:spcPct val="0"/>
              </a:spcBef>
              <a:spcAft>
                <a:spcPct val="0"/>
              </a:spcAft>
              <a:defRPr>
                <a:solidFill>
                  <a:schemeClr val="tx1"/>
                </a:solidFill>
                <a:latin typeface="Arial" pitchFamily="34" charset="0"/>
                <a:ea typeface="SimSun" pitchFamily="2" charset="-122"/>
              </a:defRPr>
            </a:lvl7pPr>
            <a:lvl8pPr marL="3429000" indent="-228600" defTabSz="457200" eaLnBrk="0" fontAlgn="base" hangingPunct="0">
              <a:spcBef>
                <a:spcPct val="0"/>
              </a:spcBef>
              <a:spcAft>
                <a:spcPct val="0"/>
              </a:spcAft>
              <a:defRPr>
                <a:solidFill>
                  <a:schemeClr val="tx1"/>
                </a:solidFill>
                <a:latin typeface="Arial" pitchFamily="34" charset="0"/>
                <a:ea typeface="SimSun" pitchFamily="2" charset="-122"/>
              </a:defRPr>
            </a:lvl8pPr>
            <a:lvl9pPr marL="3886200" indent="-228600" defTabSz="457200" eaLnBrk="0" fontAlgn="base" hangingPunct="0">
              <a:spcBef>
                <a:spcPct val="0"/>
              </a:spcBef>
              <a:spcAft>
                <a:spcPct val="0"/>
              </a:spcAft>
              <a:defRPr>
                <a:solidFill>
                  <a:schemeClr val="tx1"/>
                </a:solidFill>
                <a:latin typeface="Arial" pitchFamily="34" charset="0"/>
                <a:ea typeface="SimSun" pitchFamily="2" charset="-122"/>
              </a:defRPr>
            </a:lvl9pPr>
          </a:lstStyle>
          <a:p>
            <a:fld id="{040D3D20-35B2-4124-BA2B-9E56A3B2D3E2}" type="datetime1">
              <a:rPr lang="pt-BR" altLang="zh-CN" smtClean="0">
                <a:solidFill>
                  <a:srgbClr val="C8C8E6"/>
                </a:solidFill>
              </a:rPr>
              <a:pPr/>
              <a:t>15/04/2016</a:t>
            </a:fld>
            <a:endParaRPr lang="pt-BR" altLang="zh-CN" sz="1800" b="0" smtClean="0"/>
          </a:p>
        </p:txBody>
      </p:sp>
    </p:spTree>
    <p:extLst>
      <p:ext uri="{BB962C8B-B14F-4D97-AF65-F5344CB8AC3E}">
        <p14:creationId xmlns:p14="http://schemas.microsoft.com/office/powerpoint/2010/main" val="227582949"/>
      </p:ext>
    </p:extLst>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ítulo 1"/>
          <p:cNvSpPr>
            <a:spLocks noGrp="1"/>
          </p:cNvSpPr>
          <p:nvPr>
            <p:ph type="title"/>
          </p:nvPr>
        </p:nvSpPr>
        <p:spPr/>
        <p:txBody>
          <a:bodyPr/>
          <a:lstStyle/>
          <a:p>
            <a:r>
              <a:rPr lang="en-US" altLang="pt-BR" smtClean="0"/>
              <a:t>Notas dos Integrantes</a:t>
            </a:r>
            <a:endParaRPr lang="pt-BR" altLang="pt-BR" smtClean="0"/>
          </a:p>
        </p:txBody>
      </p:sp>
      <p:sp>
        <p:nvSpPr>
          <p:cNvPr id="57347" name="Espaço Reservado para Conteúdo 2"/>
          <p:cNvSpPr>
            <a:spLocks noGrp="1"/>
          </p:cNvSpPr>
          <p:nvPr>
            <p:ph idx="1"/>
          </p:nvPr>
        </p:nvSpPr>
        <p:spPr>
          <a:xfrm>
            <a:off x="1290638" y="2855913"/>
            <a:ext cx="8594725" cy="2193925"/>
          </a:xfrm>
        </p:spPr>
        <p:txBody>
          <a:bodyPr/>
          <a:lstStyle/>
          <a:p>
            <a:pPr>
              <a:buFont typeface="Arial" panose="020B0604020202020204" pitchFamily="34" charset="0"/>
              <a:buNone/>
            </a:pPr>
            <a:r>
              <a:rPr lang="en-US" altLang="pt-BR" sz="2200" dirty="0" smtClean="0"/>
              <a:t>Daniel de Oliveira - 7,0</a:t>
            </a:r>
          </a:p>
          <a:p>
            <a:pPr>
              <a:buFont typeface="Arial" panose="020B0604020202020204" pitchFamily="34" charset="0"/>
              <a:buNone/>
            </a:pPr>
            <a:r>
              <a:rPr lang="en-US" altLang="pt-BR" sz="2200" dirty="0" smtClean="0"/>
              <a:t>Mariana Gutierres – 9,0</a:t>
            </a:r>
          </a:p>
          <a:p>
            <a:pPr>
              <a:buFont typeface="Arial" panose="020B0604020202020204" pitchFamily="34" charset="0"/>
              <a:buNone/>
            </a:pPr>
            <a:r>
              <a:rPr lang="en-US" altLang="pt-BR" sz="2200" dirty="0" smtClean="0"/>
              <a:t>Sabrina Bonini – 9,0</a:t>
            </a:r>
          </a:p>
          <a:p>
            <a:pPr>
              <a:buFont typeface="Arial" panose="020B0604020202020204" pitchFamily="34" charset="0"/>
              <a:buNone/>
            </a:pPr>
            <a:r>
              <a:rPr lang="en-US" altLang="pt-BR" sz="2200" dirty="0" smtClean="0"/>
              <a:t>Wesley Zimmer – 5,0</a:t>
            </a:r>
          </a:p>
          <a:p>
            <a:pPr>
              <a:buFont typeface="Arial" panose="020B0604020202020204" pitchFamily="34" charset="0"/>
              <a:buNone/>
            </a:pPr>
            <a:endParaRPr lang="en-US" altLang="pt-BR" sz="2200" dirty="0" smtClean="0"/>
          </a:p>
          <a:p>
            <a:endParaRPr lang="pt-BR" altLang="pt-BR" dirty="0" smtClean="0"/>
          </a:p>
        </p:txBody>
      </p:sp>
      <p:sp>
        <p:nvSpPr>
          <p:cNvPr id="57348" name="Espaço Reservado para Data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SimSun" pitchFamily="2" charset="-122"/>
              </a:defRPr>
            </a:lvl1pPr>
            <a:lvl2pPr marL="742950" indent="-285750">
              <a:defRPr>
                <a:solidFill>
                  <a:schemeClr val="tx1"/>
                </a:solidFill>
                <a:latin typeface="Arial" pitchFamily="34" charset="0"/>
                <a:ea typeface="SimSun" pitchFamily="2" charset="-122"/>
              </a:defRPr>
            </a:lvl2pPr>
            <a:lvl3pPr marL="1143000" indent="-228600">
              <a:defRPr>
                <a:solidFill>
                  <a:schemeClr val="tx1"/>
                </a:solidFill>
                <a:latin typeface="Arial" pitchFamily="34" charset="0"/>
                <a:ea typeface="SimSun" pitchFamily="2" charset="-122"/>
              </a:defRPr>
            </a:lvl3pPr>
            <a:lvl4pPr marL="1600200" indent="-228600">
              <a:defRPr>
                <a:solidFill>
                  <a:schemeClr val="tx1"/>
                </a:solidFill>
                <a:latin typeface="Arial" pitchFamily="34" charset="0"/>
                <a:ea typeface="SimSun" pitchFamily="2" charset="-122"/>
              </a:defRPr>
            </a:lvl4pPr>
            <a:lvl5pPr marL="2057400" indent="-228600">
              <a:defRPr>
                <a:solidFill>
                  <a:schemeClr val="tx1"/>
                </a:solidFill>
                <a:latin typeface="Arial" pitchFamily="34" charset="0"/>
                <a:ea typeface="SimSun" pitchFamily="2" charset="-122"/>
              </a:defRPr>
            </a:lvl5pPr>
            <a:lvl6pPr marL="2514600" indent="-228600" defTabSz="457200" eaLnBrk="0" fontAlgn="base" hangingPunct="0">
              <a:spcBef>
                <a:spcPct val="0"/>
              </a:spcBef>
              <a:spcAft>
                <a:spcPct val="0"/>
              </a:spcAft>
              <a:defRPr>
                <a:solidFill>
                  <a:schemeClr val="tx1"/>
                </a:solidFill>
                <a:latin typeface="Arial" pitchFamily="34" charset="0"/>
                <a:ea typeface="SimSun" pitchFamily="2" charset="-122"/>
              </a:defRPr>
            </a:lvl6pPr>
            <a:lvl7pPr marL="2971800" indent="-228600" defTabSz="457200" eaLnBrk="0" fontAlgn="base" hangingPunct="0">
              <a:spcBef>
                <a:spcPct val="0"/>
              </a:spcBef>
              <a:spcAft>
                <a:spcPct val="0"/>
              </a:spcAft>
              <a:defRPr>
                <a:solidFill>
                  <a:schemeClr val="tx1"/>
                </a:solidFill>
                <a:latin typeface="Arial" pitchFamily="34" charset="0"/>
                <a:ea typeface="SimSun" pitchFamily="2" charset="-122"/>
              </a:defRPr>
            </a:lvl7pPr>
            <a:lvl8pPr marL="3429000" indent="-228600" defTabSz="457200" eaLnBrk="0" fontAlgn="base" hangingPunct="0">
              <a:spcBef>
                <a:spcPct val="0"/>
              </a:spcBef>
              <a:spcAft>
                <a:spcPct val="0"/>
              </a:spcAft>
              <a:defRPr>
                <a:solidFill>
                  <a:schemeClr val="tx1"/>
                </a:solidFill>
                <a:latin typeface="Arial" pitchFamily="34" charset="0"/>
                <a:ea typeface="SimSun" pitchFamily="2" charset="-122"/>
              </a:defRPr>
            </a:lvl8pPr>
            <a:lvl9pPr marL="3886200" indent="-228600" defTabSz="457200" eaLnBrk="0" fontAlgn="base" hangingPunct="0">
              <a:spcBef>
                <a:spcPct val="0"/>
              </a:spcBef>
              <a:spcAft>
                <a:spcPct val="0"/>
              </a:spcAft>
              <a:defRPr>
                <a:solidFill>
                  <a:schemeClr val="tx1"/>
                </a:solidFill>
                <a:latin typeface="Arial" pitchFamily="34" charset="0"/>
                <a:ea typeface="SimSun" pitchFamily="2" charset="-122"/>
              </a:defRPr>
            </a:lvl9pPr>
          </a:lstStyle>
          <a:p>
            <a:fld id="{5EA4BCBA-F603-4ABB-BB64-809EECC16A25}" type="datetime1">
              <a:rPr lang="pt-BR" altLang="zh-CN" smtClean="0">
                <a:solidFill>
                  <a:srgbClr val="C8C8E6"/>
                </a:solidFill>
                <a:sym typeface="Century Schoolbook" pitchFamily="18" charset="0"/>
              </a:rPr>
              <a:pPr/>
              <a:t>15/04/2016</a:t>
            </a:fld>
            <a:endParaRPr lang="pt-BR" altLang="zh-CN" sz="1800" b="0" smtClean="0">
              <a:sym typeface="Century Schoolbook" pitchFamily="18" charset="0"/>
            </a:endParaRPr>
          </a:p>
        </p:txBody>
      </p:sp>
      <p:sp>
        <p:nvSpPr>
          <p:cNvPr id="2" name="Retângulo 1"/>
          <p:cNvSpPr/>
          <p:nvPr/>
        </p:nvSpPr>
        <p:spPr>
          <a:xfrm>
            <a:off x="6003634" y="3244334"/>
            <a:ext cx="184730" cy="369332"/>
          </a:xfrm>
          <a:prstGeom prst="rect">
            <a:avLst/>
          </a:prstGeom>
        </p:spPr>
        <p:txBody>
          <a:bodyPr wrap="none">
            <a:spAutoFit/>
          </a:bodyPr>
          <a:lstStyle/>
          <a:p>
            <a:pPr algn="ctr"/>
            <a:endParaRPr lang="pt-BR" dirty="0"/>
          </a:p>
        </p:txBody>
      </p:sp>
    </p:spTree>
    <p:extLst>
      <p:ext uri="{BB962C8B-B14F-4D97-AF65-F5344CB8AC3E}">
        <p14:creationId xmlns:p14="http://schemas.microsoft.com/office/powerpoint/2010/main" val="2796917822"/>
      </p:ext>
    </p:extLst>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972312" y="925357"/>
            <a:ext cx="9418320" cy="1066800"/>
          </a:xfrm>
        </p:spPr>
        <p:txBody>
          <a:bodyPr>
            <a:normAutofit/>
          </a:bodyPr>
          <a:lstStyle/>
          <a:p>
            <a:r>
              <a:rPr lang="pt-BR" sz="6000" dirty="0" smtClean="0"/>
              <a:t>MOD04 Relatórios</a:t>
            </a:r>
            <a:endParaRPr lang="pt-BR" sz="6000" dirty="0"/>
          </a:p>
        </p:txBody>
      </p:sp>
      <p:sp>
        <p:nvSpPr>
          <p:cNvPr id="5" name="Subtítulo 4"/>
          <p:cNvSpPr>
            <a:spLocks noGrp="1"/>
          </p:cNvSpPr>
          <p:nvPr>
            <p:ph type="subTitle" idx="1"/>
          </p:nvPr>
        </p:nvSpPr>
        <p:spPr>
          <a:xfrm>
            <a:off x="1261872" y="3245476"/>
            <a:ext cx="9418320" cy="3246764"/>
          </a:xfrm>
        </p:spPr>
        <p:txBody>
          <a:bodyPr>
            <a:noAutofit/>
          </a:bodyPr>
          <a:lstStyle/>
          <a:p>
            <a:r>
              <a:rPr lang="pt-BR" dirty="0" smtClean="0"/>
              <a:t>Guilherme </a:t>
            </a:r>
            <a:r>
              <a:rPr lang="pt-BR" dirty="0"/>
              <a:t>Azeredo </a:t>
            </a:r>
            <a:r>
              <a:rPr lang="pt-BR" dirty="0" smtClean="0"/>
              <a:t>Mendes – Desenvolvedor</a:t>
            </a:r>
          </a:p>
          <a:p>
            <a:r>
              <a:rPr lang="pt-BR" dirty="0"/>
              <a:t>Gustavo Barbosa de Abreu Viana - </a:t>
            </a:r>
            <a:r>
              <a:rPr lang="pt-BR" dirty="0" smtClean="0"/>
              <a:t>Analista</a:t>
            </a:r>
            <a:endParaRPr lang="pt-BR" dirty="0"/>
          </a:p>
          <a:p>
            <a:r>
              <a:rPr lang="pt-BR" dirty="0" smtClean="0"/>
              <a:t>Joao </a:t>
            </a:r>
            <a:r>
              <a:rPr lang="pt-BR" dirty="0"/>
              <a:t>Pedro Leocardio Jacomini </a:t>
            </a:r>
            <a:r>
              <a:rPr lang="pt-BR" dirty="0" smtClean="0"/>
              <a:t>Nascimento – Desenvolvedor.</a:t>
            </a:r>
            <a:endParaRPr lang="pt-BR" dirty="0"/>
          </a:p>
          <a:p>
            <a:r>
              <a:rPr lang="pt-BR" dirty="0"/>
              <a:t>Karolayne Martim Raymundo -  </a:t>
            </a:r>
            <a:r>
              <a:rPr lang="pt-BR" dirty="0" smtClean="0"/>
              <a:t>BDA</a:t>
            </a:r>
            <a:endParaRPr lang="pt-BR" dirty="0"/>
          </a:p>
          <a:p>
            <a:r>
              <a:rPr lang="pt-BR" dirty="0" smtClean="0"/>
              <a:t>Kyara Madeleine Freitas </a:t>
            </a:r>
            <a:r>
              <a:rPr lang="pt-BR" dirty="0"/>
              <a:t>- </a:t>
            </a:r>
            <a:r>
              <a:rPr lang="pt-BR" dirty="0" smtClean="0"/>
              <a:t>Analista</a:t>
            </a:r>
            <a:endParaRPr lang="pt-BR" dirty="0"/>
          </a:p>
          <a:p>
            <a:r>
              <a:rPr lang="pt-BR" dirty="0"/>
              <a:t>Mariana da Silva Fernandes -  </a:t>
            </a:r>
            <a:r>
              <a:rPr lang="pt-BR" dirty="0" smtClean="0"/>
              <a:t>Desenvolvedor</a:t>
            </a:r>
            <a:endParaRPr lang="pt-BR" dirty="0"/>
          </a:p>
          <a:p>
            <a:r>
              <a:rPr lang="pt-BR" dirty="0"/>
              <a:t>Monique Aparecida Muniz da Silva -  </a:t>
            </a:r>
            <a:r>
              <a:rPr lang="pt-BR" dirty="0" smtClean="0"/>
              <a:t>DBA</a:t>
            </a:r>
          </a:p>
          <a:p>
            <a:r>
              <a:rPr lang="pt-BR" dirty="0"/>
              <a:t>Nomes -  Papel</a:t>
            </a:r>
          </a:p>
          <a:p>
            <a:endParaRPr lang="pt-BR" dirty="0" smtClean="0"/>
          </a:p>
          <a:p>
            <a:endParaRPr lang="pt-BR" dirty="0">
              <a:latin typeface="Calibri" panose="020F0502020204030204" pitchFamily="34" charset="0"/>
            </a:endParaRPr>
          </a:p>
          <a:p>
            <a:endParaRPr lang="pt-BR" dirty="0">
              <a:latin typeface="Calibri" panose="020F0502020204030204" pitchFamily="34" charset="0"/>
            </a:endParaRPr>
          </a:p>
        </p:txBody>
      </p:sp>
      <p:pic>
        <p:nvPicPr>
          <p:cNvPr id="6" name="Imagem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616440" y="202692"/>
            <a:ext cx="2383141" cy="1445330"/>
          </a:xfrm>
          <a:prstGeom prst="rect">
            <a:avLst/>
          </a:prstGeom>
        </p:spPr>
      </p:pic>
    </p:spTree>
    <p:extLst>
      <p:ext uri="{BB962C8B-B14F-4D97-AF65-F5344CB8AC3E}">
        <p14:creationId xmlns:p14="http://schemas.microsoft.com/office/powerpoint/2010/main" val="314443395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Documento de </a:t>
            </a:r>
            <a:r>
              <a:rPr lang="pt-BR" dirty="0" smtClean="0"/>
              <a:t>Visão - Introdução</a:t>
            </a:r>
            <a:endParaRPr lang="pt-BR" dirty="0"/>
          </a:p>
        </p:txBody>
      </p:sp>
      <p:pic>
        <p:nvPicPr>
          <p:cNvPr id="4" name="Imagem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sp>
        <p:nvSpPr>
          <p:cNvPr id="5" name="Marcador de Posição de Conteúdo 4"/>
          <p:cNvSpPr>
            <a:spLocks noGrp="1"/>
          </p:cNvSpPr>
          <p:nvPr>
            <p:ph idx="1"/>
          </p:nvPr>
        </p:nvSpPr>
        <p:spPr>
          <a:xfrm>
            <a:off x="502275" y="2286000"/>
            <a:ext cx="10174309" cy="4572000"/>
          </a:xfrm>
        </p:spPr>
        <p:txBody>
          <a:bodyPr>
            <a:noAutofit/>
          </a:bodyPr>
          <a:lstStyle/>
          <a:p>
            <a:endParaRPr lang="pt-BR" sz="2400" dirty="0" smtClean="0"/>
          </a:p>
          <a:p>
            <a:r>
              <a:rPr lang="pt-BR" sz="2400" dirty="0" smtClean="0"/>
              <a:t>O </a:t>
            </a:r>
            <a:r>
              <a:rPr lang="pt-BR" sz="2400" dirty="0"/>
              <a:t>objetivo </a:t>
            </a:r>
            <a:r>
              <a:rPr lang="pt-BR" sz="2400" dirty="0" smtClean="0"/>
              <a:t>do </a:t>
            </a:r>
            <a:r>
              <a:rPr lang="pt-BR" sz="2400" dirty="0"/>
              <a:t>documento de Visão </a:t>
            </a:r>
            <a:r>
              <a:rPr lang="pt-BR" sz="2400" dirty="0" smtClean="0"/>
              <a:t>foi </a:t>
            </a:r>
            <a:r>
              <a:rPr lang="pt-BR" sz="2400" dirty="0"/>
              <a:t>coletar, analisar e definir as necessidades e características de alto nível apresentadas durante o desenvolvimento do Sistema Indra.</a:t>
            </a:r>
          </a:p>
          <a:p>
            <a:r>
              <a:rPr lang="pt-BR" sz="2400" dirty="0" smtClean="0"/>
              <a:t>Teve este </a:t>
            </a:r>
            <a:r>
              <a:rPr lang="pt-BR" sz="2400" dirty="0"/>
              <a:t>como foco as necessidades dos envolvidos e usuários-alvo (</a:t>
            </a:r>
            <a:r>
              <a:rPr lang="pt-BR" sz="2400" i="1" dirty="0"/>
              <a:t>Stackeholders</a:t>
            </a:r>
            <a:r>
              <a:rPr lang="pt-BR" sz="2400" dirty="0"/>
              <a:t>) </a:t>
            </a:r>
            <a:r>
              <a:rPr lang="pt-BR" sz="2400" dirty="0" smtClean="0"/>
              <a:t>descrevendo </a:t>
            </a:r>
            <a:r>
              <a:rPr lang="pt-BR" sz="2400" dirty="0"/>
              <a:t>a causa de suas necessidades. </a:t>
            </a:r>
            <a:endParaRPr lang="pt-BR" sz="2400" dirty="0" smtClean="0"/>
          </a:p>
        </p:txBody>
      </p:sp>
    </p:spTree>
    <p:extLst>
      <p:ext uri="{BB962C8B-B14F-4D97-AF65-F5344CB8AC3E}">
        <p14:creationId xmlns:p14="http://schemas.microsoft.com/office/powerpoint/2010/main" val="1434093919"/>
      </p:ext>
    </p:extLst>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261872" y="415834"/>
            <a:ext cx="9692640" cy="1325562"/>
          </a:xfrm>
        </p:spPr>
        <p:txBody>
          <a:bodyPr>
            <a:normAutofit/>
          </a:bodyPr>
          <a:lstStyle/>
          <a:p>
            <a:r>
              <a:rPr lang="pt-BR" sz="4000" dirty="0"/>
              <a:t>Documento de </a:t>
            </a:r>
            <a:r>
              <a:rPr lang="pt-BR" sz="4000" dirty="0" smtClean="0"/>
              <a:t>Visão - Posicionamento</a:t>
            </a:r>
            <a:endParaRPr lang="pt-BR" sz="4000" dirty="0"/>
          </a:p>
        </p:txBody>
      </p:sp>
      <p:pic>
        <p:nvPicPr>
          <p:cNvPr id="4" name="Imagem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graphicFrame>
        <p:nvGraphicFramePr>
          <p:cNvPr id="6" name="Espaço Reservado para Conteúdo 5"/>
          <p:cNvGraphicFramePr>
            <a:graphicFrameLocks noGrp="1"/>
          </p:cNvGraphicFramePr>
          <p:nvPr>
            <p:ph idx="1"/>
            <p:extLst>
              <p:ext uri="{D42A27DB-BD31-4B8C-83A1-F6EECF244321}">
                <p14:modId xmlns:p14="http://schemas.microsoft.com/office/powerpoint/2010/main" val="692357533"/>
              </p:ext>
            </p:extLst>
          </p:nvPr>
        </p:nvGraphicFramePr>
        <p:xfrm>
          <a:off x="820270" y="2124635"/>
          <a:ext cx="9762565" cy="3894365"/>
        </p:xfrm>
        <a:graphic>
          <a:graphicData uri="http://schemas.openxmlformats.org/drawingml/2006/table">
            <a:tbl>
              <a:tblPr>
                <a:tableStyleId>{2D5ABB26-0587-4C30-8999-92F81FD0307C}</a:tableStyleId>
              </a:tblPr>
              <a:tblGrid>
                <a:gridCol w="2654386">
                  <a:extLst>
                    <a:ext uri="{9D8B030D-6E8A-4147-A177-3AD203B41FA5}">
                      <a16:colId xmlns:a16="http://schemas.microsoft.com/office/drawing/2014/main" val="20000"/>
                    </a:ext>
                  </a:extLst>
                </a:gridCol>
                <a:gridCol w="7108179">
                  <a:extLst>
                    <a:ext uri="{9D8B030D-6E8A-4147-A177-3AD203B41FA5}">
                      <a16:colId xmlns:a16="http://schemas.microsoft.com/office/drawing/2014/main" val="20001"/>
                    </a:ext>
                  </a:extLst>
                </a:gridCol>
              </a:tblGrid>
              <a:tr h="539052">
                <a:tc>
                  <a:txBody>
                    <a:bodyPr/>
                    <a:lstStyle/>
                    <a:p>
                      <a:pPr marL="45720">
                        <a:lnSpc>
                          <a:spcPts val="1200"/>
                        </a:lnSpc>
                        <a:spcAft>
                          <a:spcPts val="600"/>
                        </a:spcAft>
                      </a:pPr>
                      <a:endParaRPr lang="pt-BR" sz="1800" dirty="0">
                        <a:effectLst/>
                        <a:latin typeface="Times New Roman"/>
                        <a:ea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a:txBody>
                    <a:bodyPr/>
                    <a:lstStyle/>
                    <a:p>
                      <a:pPr marL="0" marR="0" lvl="1" indent="0" algn="just" defTabSz="914400" rtl="0" eaLnBrk="1" fontAlgn="auto" latinLnBrk="0" hangingPunct="1">
                        <a:lnSpc>
                          <a:spcPct val="100000"/>
                        </a:lnSpc>
                        <a:spcBef>
                          <a:spcPts val="0"/>
                        </a:spcBef>
                        <a:spcAft>
                          <a:spcPts val="600"/>
                        </a:spcAft>
                        <a:buClrTx/>
                        <a:buSzTx/>
                        <a:buFontTx/>
                        <a:buNone/>
                        <a:tabLst>
                          <a:tab pos="342900" algn="l"/>
                          <a:tab pos="800100" algn="l"/>
                        </a:tabLst>
                        <a:defRPr/>
                      </a:pPr>
                      <a:r>
                        <a:rPr lang="pt-BR" sz="1800" b="1" kern="1200" dirty="0" smtClean="0">
                          <a:solidFill>
                            <a:schemeClr val="bg1"/>
                          </a:solidFill>
                          <a:effectLst/>
                          <a:latin typeface="+mn-lt"/>
                          <a:ea typeface="+mn-ea"/>
                          <a:cs typeface="+mn-cs"/>
                        </a:rPr>
                        <a:t>Descrição do Problema</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extLst>
                  <a:ext uri="{0D108BD9-81ED-4DB2-BD59-A6C34878D82A}">
                    <a16:rowId xmlns:a16="http://schemas.microsoft.com/office/drawing/2014/main" val="10000"/>
                  </a:ext>
                </a:extLst>
              </a:tr>
              <a:tr h="1002878">
                <a:tc>
                  <a:txBody>
                    <a:bodyPr/>
                    <a:lstStyle/>
                    <a:p>
                      <a:pPr marL="45720">
                        <a:lnSpc>
                          <a:spcPts val="1200"/>
                        </a:lnSpc>
                        <a:spcAft>
                          <a:spcPts val="600"/>
                        </a:spcAft>
                      </a:pPr>
                      <a:endParaRPr lang="pt-BR" sz="1800" dirty="0" smtClean="0">
                        <a:effectLst/>
                      </a:endParaRPr>
                    </a:p>
                    <a:p>
                      <a:pPr marL="45720">
                        <a:lnSpc>
                          <a:spcPts val="1200"/>
                        </a:lnSpc>
                        <a:spcAft>
                          <a:spcPts val="600"/>
                        </a:spcAft>
                      </a:pPr>
                      <a:r>
                        <a:rPr lang="pt-BR" sz="1800" dirty="0" smtClean="0">
                          <a:effectLst/>
                        </a:rPr>
                        <a:t>O </a:t>
                      </a:r>
                      <a:r>
                        <a:rPr lang="pt-BR" sz="1800" dirty="0">
                          <a:effectLst/>
                        </a:rPr>
                        <a:t>problema</a:t>
                      </a:r>
                      <a:endParaRPr lang="pt-BR" sz="1800" dirty="0">
                        <a:effectLst/>
                        <a:latin typeface="Times New Roman"/>
                        <a:ea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tc>
                  <a:txBody>
                    <a:bodyPr/>
                    <a:lstStyle/>
                    <a:p>
                      <a:pPr algn="just">
                        <a:lnSpc>
                          <a:spcPct val="100000"/>
                        </a:lnSpc>
                        <a:spcAft>
                          <a:spcPts val="600"/>
                        </a:spcAft>
                        <a:tabLst>
                          <a:tab pos="342900" algn="l"/>
                          <a:tab pos="800100" algn="l"/>
                        </a:tabLst>
                      </a:pPr>
                      <a:r>
                        <a:rPr lang="pt-BR" sz="1800" dirty="0" smtClean="0">
                          <a:effectLst/>
                        </a:rPr>
                        <a:t>Falta de um mecanismo de caráter informativo referente ao clima e suas consequências para a população regional do município de São João da Boa Vista – São Paulo e interessados.</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extLst>
                  <a:ext uri="{0D108BD9-81ED-4DB2-BD59-A6C34878D82A}">
                    <a16:rowId xmlns:a16="http://schemas.microsoft.com/office/drawing/2014/main" val="10001"/>
                  </a:ext>
                </a:extLst>
              </a:tr>
              <a:tr h="556591">
                <a:tc>
                  <a:txBody>
                    <a:bodyPr/>
                    <a:lstStyle/>
                    <a:p>
                      <a:pPr marL="45720">
                        <a:lnSpc>
                          <a:spcPts val="1200"/>
                        </a:lnSpc>
                        <a:spcAft>
                          <a:spcPts val="600"/>
                        </a:spcAft>
                      </a:pPr>
                      <a:endParaRPr lang="fr-FR" sz="1800" dirty="0" smtClean="0">
                        <a:effectLst/>
                      </a:endParaRPr>
                    </a:p>
                    <a:p>
                      <a:pPr marL="45720">
                        <a:lnSpc>
                          <a:spcPts val="1200"/>
                        </a:lnSpc>
                        <a:spcAft>
                          <a:spcPts val="600"/>
                        </a:spcAft>
                      </a:pPr>
                      <a:r>
                        <a:rPr lang="fr-FR" sz="1800" dirty="0" smtClean="0">
                          <a:effectLst/>
                        </a:rPr>
                        <a:t>Afeta</a:t>
                      </a:r>
                      <a:endParaRPr lang="pt-BR" sz="1800" dirty="0">
                        <a:effectLst/>
                        <a:latin typeface="Times New Roman"/>
                        <a:ea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just">
                        <a:lnSpc>
                          <a:spcPct val="100000"/>
                        </a:lnSpc>
                        <a:spcAft>
                          <a:spcPts val="600"/>
                        </a:spcAft>
                        <a:tabLst>
                          <a:tab pos="342900" algn="l"/>
                          <a:tab pos="800100" algn="l"/>
                        </a:tabLst>
                      </a:pPr>
                      <a:r>
                        <a:rPr lang="pt-BR" sz="1800" dirty="0" smtClean="0">
                          <a:effectLst/>
                        </a:rPr>
                        <a:t>A </a:t>
                      </a:r>
                      <a:r>
                        <a:rPr lang="pt-BR" sz="1800" dirty="0">
                          <a:effectLst/>
                        </a:rPr>
                        <a:t>população de São João da Boa Vista, região e interessados </a:t>
                      </a:r>
                      <a:endParaRPr lang="pt-BR" sz="1800" b="1" dirty="0">
                        <a:effectLst/>
                        <a:latin typeface="Times New Roman"/>
                        <a:ea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10002"/>
                  </a:ext>
                </a:extLst>
              </a:tr>
              <a:tr h="753697">
                <a:tc>
                  <a:txBody>
                    <a:bodyPr/>
                    <a:lstStyle/>
                    <a:p>
                      <a:pPr marL="45720">
                        <a:lnSpc>
                          <a:spcPts val="1200"/>
                        </a:lnSpc>
                        <a:spcAft>
                          <a:spcPts val="600"/>
                        </a:spcAft>
                      </a:pPr>
                      <a:endParaRPr lang="fr-FR" sz="1800" dirty="0" smtClean="0">
                        <a:effectLst/>
                      </a:endParaRPr>
                    </a:p>
                    <a:p>
                      <a:pPr marL="45720">
                        <a:lnSpc>
                          <a:spcPts val="1200"/>
                        </a:lnSpc>
                        <a:spcAft>
                          <a:spcPts val="600"/>
                        </a:spcAft>
                      </a:pPr>
                      <a:r>
                        <a:rPr lang="fr-FR" sz="1800" dirty="0" smtClean="0">
                          <a:effectLst/>
                        </a:rPr>
                        <a:t>O </a:t>
                      </a:r>
                      <a:r>
                        <a:rPr lang="fr-FR" sz="1800" dirty="0">
                          <a:effectLst/>
                        </a:rPr>
                        <a:t>seu impacto é</a:t>
                      </a:r>
                      <a:endParaRPr lang="pt-BR" sz="1800" dirty="0">
                        <a:effectLst/>
                        <a:latin typeface="Times New Roman"/>
                        <a:ea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tc>
                  <a:txBody>
                    <a:bodyPr/>
                    <a:lstStyle/>
                    <a:p>
                      <a:pPr algn="just">
                        <a:lnSpc>
                          <a:spcPct val="100000"/>
                        </a:lnSpc>
                        <a:spcAft>
                          <a:spcPts val="600"/>
                        </a:spcAft>
                        <a:tabLst>
                          <a:tab pos="342900" algn="l"/>
                          <a:tab pos="800100" algn="l"/>
                        </a:tabLst>
                      </a:pPr>
                      <a:r>
                        <a:rPr lang="pt-BR" sz="1800" dirty="0" smtClean="0">
                          <a:effectLst/>
                        </a:rPr>
                        <a:t>Permitir </a:t>
                      </a:r>
                      <a:r>
                        <a:rPr lang="pt-BR" sz="1800" dirty="0">
                          <a:effectLst/>
                        </a:rPr>
                        <a:t>aos futuros usuarios (população), ter acesso a informações sobre o clima e seus impactos na comunidade </a:t>
                      </a:r>
                      <a:endParaRPr lang="pt-BR" sz="1800" b="1" dirty="0">
                        <a:effectLst/>
                        <a:latin typeface="Times New Roman"/>
                        <a:ea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extLst>
                  <a:ext uri="{0D108BD9-81ED-4DB2-BD59-A6C34878D82A}">
                    <a16:rowId xmlns:a16="http://schemas.microsoft.com/office/drawing/2014/main" val="10003"/>
                  </a:ext>
                </a:extLst>
              </a:tr>
              <a:tr h="1042147">
                <a:tc>
                  <a:txBody>
                    <a:bodyPr/>
                    <a:lstStyle/>
                    <a:p>
                      <a:pPr marL="45720">
                        <a:lnSpc>
                          <a:spcPts val="1200"/>
                        </a:lnSpc>
                        <a:spcAft>
                          <a:spcPts val="600"/>
                        </a:spcAft>
                      </a:pPr>
                      <a:endParaRPr lang="en-US" sz="1800" dirty="0" smtClean="0">
                        <a:effectLst/>
                      </a:endParaRPr>
                    </a:p>
                    <a:p>
                      <a:pPr marL="45720">
                        <a:lnSpc>
                          <a:spcPts val="1200"/>
                        </a:lnSpc>
                        <a:spcAft>
                          <a:spcPts val="600"/>
                        </a:spcAft>
                      </a:pPr>
                      <a:r>
                        <a:rPr lang="en-US" sz="1800" dirty="0" smtClean="0">
                          <a:effectLst/>
                        </a:rPr>
                        <a:t>Uma </a:t>
                      </a:r>
                      <a:r>
                        <a:rPr lang="en-US" sz="1800" dirty="0">
                          <a:effectLst/>
                        </a:rPr>
                        <a:t>boa solução seria</a:t>
                      </a:r>
                      <a:endParaRPr lang="pt-BR" sz="1800" dirty="0">
                        <a:effectLst/>
                        <a:latin typeface="Times New Roman"/>
                        <a:ea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just">
                        <a:lnSpc>
                          <a:spcPct val="100000"/>
                        </a:lnSpc>
                        <a:spcAft>
                          <a:spcPts val="600"/>
                        </a:spcAft>
                        <a:tabLst>
                          <a:tab pos="342900" algn="l"/>
                          <a:tab pos="800100" algn="l"/>
                        </a:tabLst>
                      </a:pPr>
                      <a:r>
                        <a:rPr lang="pt-BR" sz="1800" dirty="0" smtClean="0">
                          <a:effectLst/>
                        </a:rPr>
                        <a:t>Desenvolver </a:t>
                      </a:r>
                      <a:r>
                        <a:rPr lang="pt-BR" sz="1800" dirty="0">
                          <a:effectLst/>
                        </a:rPr>
                        <a:t>e implementar um sistema que atenda às necessidades da  população perante sua carencia por informações de desastres climaticos.</a:t>
                      </a:r>
                      <a:endParaRPr lang="pt-BR" sz="1800" b="1" dirty="0">
                        <a:effectLst/>
                        <a:latin typeface="Times New Roman"/>
                        <a:ea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10004"/>
                  </a:ext>
                </a:extLst>
              </a:tr>
            </a:tbl>
          </a:graphicData>
        </a:graphic>
      </p:graphicFrame>
      <p:sp>
        <p:nvSpPr>
          <p:cNvPr id="7" name="Rectangle 1"/>
          <p:cNvSpPr>
            <a:spLocks noChangeArrowheads="1"/>
          </p:cNvSpPr>
          <p:nvPr/>
        </p:nvSpPr>
        <p:spPr bwMode="auto">
          <a:xfrm>
            <a:off x="2579688" y="3395663"/>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76176" rIns="91440" bIns="38088"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fr-FR" altLang="zh-CN" sz="1800" b="0" i="0" u="none" strike="noStrike" cap="none" normalizeH="0" baseline="0" smtClean="0">
              <a:ln>
                <a:noFill/>
              </a:ln>
              <a:solidFill>
                <a:schemeClr val="tx1"/>
              </a:solidFill>
              <a:effectLst/>
              <a:latin typeface="Arial" pitchFamily="34" charset="0"/>
              <a:cs typeface="Arial" pitchFamily="34" charset="0"/>
            </a:endParaRPr>
          </a:p>
        </p:txBody>
      </p:sp>
    </p:spTree>
    <p:extLst>
      <p:ext uri="{BB962C8B-B14F-4D97-AF65-F5344CB8AC3E}">
        <p14:creationId xmlns:p14="http://schemas.microsoft.com/office/powerpoint/2010/main" val="2961624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4"/>
                                        </p:tgtEl>
                                        <p:attrNameLst>
                                          <p:attrName>r</p:attrName>
                                        </p:attrNameLst>
                                      </p:cBhvr>
                                    </p:animRot>
                                    <p:animRot by="-240000">
                                      <p:cBhvr>
                                        <p:cTn id="7" dur="200" fill="hold">
                                          <p:stCondLst>
                                            <p:cond delay="200"/>
                                          </p:stCondLst>
                                        </p:cTn>
                                        <p:tgtEl>
                                          <p:spTgt spid="4"/>
                                        </p:tgtEl>
                                        <p:attrNameLst>
                                          <p:attrName>r</p:attrName>
                                        </p:attrNameLst>
                                      </p:cBhvr>
                                    </p:animRot>
                                    <p:animRot by="240000">
                                      <p:cBhvr>
                                        <p:cTn id="8" dur="200" fill="hold">
                                          <p:stCondLst>
                                            <p:cond delay="400"/>
                                          </p:stCondLst>
                                        </p:cTn>
                                        <p:tgtEl>
                                          <p:spTgt spid="4"/>
                                        </p:tgtEl>
                                        <p:attrNameLst>
                                          <p:attrName>r</p:attrName>
                                        </p:attrNameLst>
                                      </p:cBhvr>
                                    </p:animRot>
                                    <p:animRot by="-240000">
                                      <p:cBhvr>
                                        <p:cTn id="9" dur="200" fill="hold">
                                          <p:stCondLst>
                                            <p:cond delay="600"/>
                                          </p:stCondLst>
                                        </p:cTn>
                                        <p:tgtEl>
                                          <p:spTgt spid="4"/>
                                        </p:tgtEl>
                                        <p:attrNameLst>
                                          <p:attrName>r</p:attrName>
                                        </p:attrNameLst>
                                      </p:cBhvr>
                                    </p:animRot>
                                    <p:animRot by="120000">
                                      <p:cBhvr>
                                        <p:cTn id="10" dur="200" fill="hold">
                                          <p:stCondLst>
                                            <p:cond delay="800"/>
                                          </p:stCondLst>
                                        </p:cTn>
                                        <p:tgtEl>
                                          <p:spTgt spid="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155855" y="69668"/>
            <a:ext cx="9692640" cy="1325562"/>
          </a:xfrm>
        </p:spPr>
        <p:txBody>
          <a:bodyPr>
            <a:normAutofit/>
          </a:bodyPr>
          <a:lstStyle/>
          <a:p>
            <a:r>
              <a:rPr lang="pt-BR" sz="4000" dirty="0"/>
              <a:t>Documento de </a:t>
            </a:r>
            <a:r>
              <a:rPr lang="pt-BR" sz="4000" dirty="0" smtClean="0"/>
              <a:t>Visão - Posicionamento</a:t>
            </a:r>
            <a:endParaRPr lang="pt-BR" sz="4000" dirty="0"/>
          </a:p>
        </p:txBody>
      </p:sp>
      <p:pic>
        <p:nvPicPr>
          <p:cNvPr id="4" name="Imagem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graphicFrame>
        <p:nvGraphicFramePr>
          <p:cNvPr id="6" name="Espaço Reservado para Conteúdo 5"/>
          <p:cNvGraphicFramePr>
            <a:graphicFrameLocks noGrp="1"/>
          </p:cNvGraphicFramePr>
          <p:nvPr>
            <p:ph idx="1"/>
            <p:extLst>
              <p:ext uri="{D42A27DB-BD31-4B8C-83A1-F6EECF244321}">
                <p14:modId xmlns:p14="http://schemas.microsoft.com/office/powerpoint/2010/main" val="2921914116"/>
              </p:ext>
            </p:extLst>
          </p:nvPr>
        </p:nvGraphicFramePr>
        <p:xfrm>
          <a:off x="926288" y="1925852"/>
          <a:ext cx="9762565" cy="4674040"/>
        </p:xfrm>
        <a:graphic>
          <a:graphicData uri="http://schemas.openxmlformats.org/drawingml/2006/table">
            <a:tbl>
              <a:tblPr>
                <a:tableStyleId>{2D5ABB26-0587-4C30-8999-92F81FD0307C}</a:tableStyleId>
              </a:tblPr>
              <a:tblGrid>
                <a:gridCol w="2654386">
                  <a:extLst>
                    <a:ext uri="{9D8B030D-6E8A-4147-A177-3AD203B41FA5}">
                      <a16:colId xmlns:a16="http://schemas.microsoft.com/office/drawing/2014/main" val="20000"/>
                    </a:ext>
                  </a:extLst>
                </a:gridCol>
                <a:gridCol w="7108179">
                  <a:extLst>
                    <a:ext uri="{9D8B030D-6E8A-4147-A177-3AD203B41FA5}">
                      <a16:colId xmlns:a16="http://schemas.microsoft.com/office/drawing/2014/main" val="20001"/>
                    </a:ext>
                  </a:extLst>
                </a:gridCol>
              </a:tblGrid>
              <a:tr h="539052">
                <a:tc>
                  <a:txBody>
                    <a:bodyPr/>
                    <a:lstStyle/>
                    <a:p>
                      <a:pPr marL="45720">
                        <a:lnSpc>
                          <a:spcPts val="1200"/>
                        </a:lnSpc>
                        <a:spcAft>
                          <a:spcPts val="600"/>
                        </a:spcAft>
                      </a:pPr>
                      <a:endParaRPr lang="pt-BR" sz="1800" dirty="0">
                        <a:effectLst/>
                        <a:latin typeface="Times New Roman"/>
                        <a:ea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a:txBody>
                    <a:bodyPr/>
                    <a:lstStyle/>
                    <a:p>
                      <a:pPr marL="0" marR="0" lvl="1" indent="0" algn="just" defTabSz="914400" rtl="0" eaLnBrk="1" fontAlgn="auto" latinLnBrk="0" hangingPunct="1">
                        <a:lnSpc>
                          <a:spcPct val="100000"/>
                        </a:lnSpc>
                        <a:spcBef>
                          <a:spcPts val="0"/>
                        </a:spcBef>
                        <a:spcAft>
                          <a:spcPts val="600"/>
                        </a:spcAft>
                        <a:buClrTx/>
                        <a:buSzTx/>
                        <a:buFontTx/>
                        <a:buNone/>
                        <a:tabLst>
                          <a:tab pos="342900" algn="l"/>
                          <a:tab pos="800100" algn="l"/>
                        </a:tabLst>
                        <a:defRPr/>
                      </a:pPr>
                      <a:r>
                        <a:rPr lang="pt-BR" sz="1800" b="1" kern="1200" dirty="0" smtClean="0">
                          <a:solidFill>
                            <a:schemeClr val="bg1"/>
                          </a:solidFill>
                          <a:effectLst/>
                          <a:latin typeface="+mn-lt"/>
                          <a:ea typeface="+mn-ea"/>
                          <a:cs typeface="+mn-cs"/>
                        </a:rPr>
                        <a:t>Sentença de Posição do Produto</a:t>
                      </a:r>
                    </a:p>
                    <a:p>
                      <a:pPr marL="0" marR="0" lvl="1" indent="0" algn="just" defTabSz="914400" rtl="0" eaLnBrk="1" fontAlgn="auto" latinLnBrk="0" hangingPunct="1">
                        <a:lnSpc>
                          <a:spcPct val="100000"/>
                        </a:lnSpc>
                        <a:spcBef>
                          <a:spcPts val="0"/>
                        </a:spcBef>
                        <a:spcAft>
                          <a:spcPts val="600"/>
                        </a:spcAft>
                        <a:buClrTx/>
                        <a:buSzTx/>
                        <a:buFontTx/>
                        <a:buNone/>
                        <a:tabLst>
                          <a:tab pos="342900" algn="l"/>
                          <a:tab pos="800100" algn="l"/>
                        </a:tabLst>
                        <a:defRPr/>
                      </a:pPr>
                      <a:endParaRPr lang="pt-BR" sz="1800" b="1" kern="1200" dirty="0" smtClean="0">
                        <a:solidFill>
                          <a:schemeClr val="bg1"/>
                        </a:solidFill>
                        <a:effectLst/>
                        <a:latin typeface="+mn-lt"/>
                        <a:ea typeface="+mn-ea"/>
                        <a:cs typeface="+mn-cs"/>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extLst>
                  <a:ext uri="{0D108BD9-81ED-4DB2-BD59-A6C34878D82A}">
                    <a16:rowId xmlns:a16="http://schemas.microsoft.com/office/drawing/2014/main" val="10000"/>
                  </a:ext>
                </a:extLst>
              </a:tr>
              <a:tr h="530087">
                <a:tc>
                  <a:txBody>
                    <a:bodyPr/>
                    <a:lstStyle/>
                    <a:p>
                      <a:pPr marL="0" algn="just" defTabSz="914400" rtl="0" eaLnBrk="1" latinLnBrk="0" hangingPunct="1">
                        <a:lnSpc>
                          <a:spcPct val="100000"/>
                        </a:lnSpc>
                        <a:spcAft>
                          <a:spcPts val="600"/>
                        </a:spcAft>
                        <a:tabLst>
                          <a:tab pos="342900" algn="l"/>
                          <a:tab pos="800100" algn="l"/>
                        </a:tabLst>
                      </a:pPr>
                      <a:r>
                        <a:rPr lang="en-US" sz="1800" kern="1200" dirty="0">
                          <a:solidFill>
                            <a:schemeClr val="tx1"/>
                          </a:solidFill>
                          <a:effectLst/>
                          <a:latin typeface="+mn-lt"/>
                          <a:ea typeface="+mn-ea"/>
                          <a:cs typeface="+mn-cs"/>
                        </a:rPr>
                        <a:t>Para</a:t>
                      </a:r>
                      <a:endParaRPr lang="pt-BR" sz="1800" kern="1200" dirty="0">
                        <a:solidFill>
                          <a:schemeClr val="tx1"/>
                        </a:solidFill>
                        <a:effectLst/>
                        <a:latin typeface="+mn-lt"/>
                        <a:ea typeface="+mn-ea"/>
                        <a:cs typeface="+mn-cs"/>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tc>
                  <a:txBody>
                    <a:bodyPr/>
                    <a:lstStyle/>
                    <a:p>
                      <a:pPr marL="0" algn="just" defTabSz="914400" rtl="0" eaLnBrk="1" latinLnBrk="0" hangingPunct="1">
                        <a:lnSpc>
                          <a:spcPct val="100000"/>
                        </a:lnSpc>
                        <a:spcAft>
                          <a:spcPts val="600"/>
                        </a:spcAft>
                        <a:tabLst>
                          <a:tab pos="342900" algn="l"/>
                          <a:tab pos="800100" algn="l"/>
                        </a:tabLst>
                      </a:pPr>
                      <a:r>
                        <a:rPr lang="fr-FR" sz="1800" kern="1200" dirty="0">
                          <a:solidFill>
                            <a:schemeClr val="tx1"/>
                          </a:solidFill>
                          <a:effectLst/>
                          <a:latin typeface="+mn-lt"/>
                          <a:ea typeface="+mn-ea"/>
                          <a:cs typeface="+mn-cs"/>
                        </a:rPr>
                        <a:t>População e interessados. </a:t>
                      </a:r>
                      <a:endParaRPr lang="pt-BR" sz="1800" kern="1200" dirty="0">
                        <a:solidFill>
                          <a:schemeClr val="tx1"/>
                        </a:solidFill>
                        <a:effectLst/>
                        <a:latin typeface="+mn-lt"/>
                        <a:ea typeface="+mn-ea"/>
                        <a:cs typeface="+mn-cs"/>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extLst>
                  <a:ext uri="{0D108BD9-81ED-4DB2-BD59-A6C34878D82A}">
                    <a16:rowId xmlns:a16="http://schemas.microsoft.com/office/drawing/2014/main" val="10001"/>
                  </a:ext>
                </a:extLst>
              </a:tr>
              <a:tr h="1013130">
                <a:tc>
                  <a:txBody>
                    <a:bodyPr/>
                    <a:lstStyle/>
                    <a:p>
                      <a:pPr marL="0" algn="just" defTabSz="914400" rtl="0" eaLnBrk="1" latinLnBrk="0" hangingPunct="1">
                        <a:lnSpc>
                          <a:spcPct val="100000"/>
                        </a:lnSpc>
                        <a:spcAft>
                          <a:spcPts val="600"/>
                        </a:spcAft>
                        <a:tabLst>
                          <a:tab pos="342900" algn="l"/>
                          <a:tab pos="800100" algn="l"/>
                        </a:tabLst>
                      </a:pPr>
                      <a:r>
                        <a:rPr lang="en-US" sz="1800" kern="1200" dirty="0" err="1">
                          <a:solidFill>
                            <a:schemeClr val="tx1"/>
                          </a:solidFill>
                          <a:effectLst/>
                          <a:latin typeface="+mn-lt"/>
                          <a:ea typeface="+mn-ea"/>
                          <a:cs typeface="+mn-cs"/>
                        </a:rPr>
                        <a:t>Quem</a:t>
                      </a:r>
                      <a:endParaRPr lang="pt-BR" sz="1800" kern="1200">
                        <a:solidFill>
                          <a:schemeClr val="tx1"/>
                        </a:solidFill>
                        <a:effectLst/>
                        <a:latin typeface="+mn-lt"/>
                        <a:ea typeface="+mn-ea"/>
                        <a:cs typeface="+mn-cs"/>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marL="0" algn="just" defTabSz="914400" rtl="0" eaLnBrk="1" latinLnBrk="0" hangingPunct="1">
                        <a:lnSpc>
                          <a:spcPct val="100000"/>
                        </a:lnSpc>
                        <a:spcAft>
                          <a:spcPts val="600"/>
                        </a:spcAft>
                        <a:tabLst>
                          <a:tab pos="342900" algn="l"/>
                          <a:tab pos="800100" algn="l"/>
                        </a:tabLst>
                      </a:pPr>
                      <a:r>
                        <a:rPr lang="fr-FR" sz="1800" kern="1200" dirty="0">
                          <a:solidFill>
                            <a:schemeClr val="tx1"/>
                          </a:solidFill>
                          <a:effectLst/>
                          <a:latin typeface="+mn-lt"/>
                          <a:ea typeface="+mn-ea"/>
                          <a:cs typeface="+mn-cs"/>
                        </a:rPr>
                        <a:t>Necessitar ou quiser obter informações climaticas sobre São João da Boa Vista e região.</a:t>
                      </a:r>
                      <a:endParaRPr lang="pt-BR" sz="1800" kern="1200" dirty="0">
                        <a:solidFill>
                          <a:schemeClr val="tx1"/>
                        </a:solidFill>
                        <a:effectLst/>
                        <a:latin typeface="+mn-lt"/>
                        <a:ea typeface="+mn-ea"/>
                        <a:cs typeface="+mn-cs"/>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10002"/>
                  </a:ext>
                </a:extLst>
              </a:tr>
              <a:tr h="1013130">
                <a:tc>
                  <a:txBody>
                    <a:bodyPr/>
                    <a:lstStyle/>
                    <a:p>
                      <a:pPr marL="0" algn="just" defTabSz="914400" rtl="0" eaLnBrk="1" latinLnBrk="0" hangingPunct="1">
                        <a:lnSpc>
                          <a:spcPct val="100000"/>
                        </a:lnSpc>
                        <a:spcAft>
                          <a:spcPts val="600"/>
                        </a:spcAft>
                        <a:tabLst>
                          <a:tab pos="342900" algn="l"/>
                          <a:tab pos="800100" algn="l"/>
                        </a:tabLst>
                      </a:pPr>
                      <a:r>
                        <a:rPr lang="pt-BR" sz="1800" kern="1200">
                          <a:solidFill>
                            <a:schemeClr val="tx1"/>
                          </a:solidFill>
                          <a:effectLst/>
                          <a:latin typeface="+mn-lt"/>
                          <a:ea typeface="+mn-ea"/>
                          <a:cs typeface="+mn-cs"/>
                        </a:rPr>
                        <a:t>O Módulo Relatórios</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tc>
                  <a:txBody>
                    <a:bodyPr/>
                    <a:lstStyle/>
                    <a:p>
                      <a:pPr marL="0" algn="just" defTabSz="914400" rtl="0" eaLnBrk="1" latinLnBrk="0" hangingPunct="1">
                        <a:lnSpc>
                          <a:spcPct val="100000"/>
                        </a:lnSpc>
                        <a:spcAft>
                          <a:spcPts val="600"/>
                        </a:spcAft>
                        <a:tabLst>
                          <a:tab pos="342900" algn="l"/>
                          <a:tab pos="800100" algn="l"/>
                        </a:tabLst>
                      </a:pPr>
                      <a:r>
                        <a:rPr lang="fr-FR" sz="1800" kern="1200" dirty="0">
                          <a:solidFill>
                            <a:schemeClr val="tx1"/>
                          </a:solidFill>
                          <a:effectLst/>
                          <a:latin typeface="+mn-lt"/>
                          <a:ea typeface="+mn-ea"/>
                          <a:cs typeface="+mn-cs"/>
                        </a:rPr>
                        <a:t>Representa uma Unidade do Sistema Indra, onde este exibe os graficos das medições realizadas com comparações de medições anteriores.</a:t>
                      </a:r>
                      <a:endParaRPr lang="pt-BR" sz="1800" kern="1200" dirty="0">
                        <a:solidFill>
                          <a:schemeClr val="tx1"/>
                        </a:solidFill>
                        <a:effectLst/>
                        <a:latin typeface="+mn-lt"/>
                        <a:ea typeface="+mn-ea"/>
                        <a:cs typeface="+mn-cs"/>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extLst>
                  <a:ext uri="{0D108BD9-81ED-4DB2-BD59-A6C34878D82A}">
                    <a16:rowId xmlns:a16="http://schemas.microsoft.com/office/drawing/2014/main" val="10003"/>
                  </a:ext>
                </a:extLst>
              </a:tr>
              <a:tr h="1013130">
                <a:tc>
                  <a:txBody>
                    <a:bodyPr/>
                    <a:lstStyle/>
                    <a:p>
                      <a:pPr marL="0" algn="just" defTabSz="914400" rtl="0" eaLnBrk="1" latinLnBrk="0" hangingPunct="1">
                        <a:lnSpc>
                          <a:spcPct val="100000"/>
                        </a:lnSpc>
                        <a:spcAft>
                          <a:spcPts val="600"/>
                        </a:spcAft>
                        <a:tabLst>
                          <a:tab pos="342900" algn="l"/>
                          <a:tab pos="800100" algn="l"/>
                        </a:tabLst>
                      </a:pPr>
                      <a:r>
                        <a:rPr lang="pt-BR" sz="1800" kern="1200">
                          <a:solidFill>
                            <a:schemeClr val="tx1"/>
                          </a:solidFill>
                          <a:effectLst/>
                          <a:latin typeface="+mn-lt"/>
                          <a:ea typeface="+mn-ea"/>
                          <a:cs typeface="+mn-cs"/>
                        </a:rPr>
                        <a:t>Que</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marL="0" algn="just" defTabSz="914400" rtl="0" eaLnBrk="1" latinLnBrk="0" hangingPunct="1">
                        <a:lnSpc>
                          <a:spcPct val="100000"/>
                        </a:lnSpc>
                        <a:spcAft>
                          <a:spcPts val="600"/>
                        </a:spcAft>
                        <a:tabLst>
                          <a:tab pos="342900" algn="l"/>
                          <a:tab pos="800100" algn="l"/>
                        </a:tabLst>
                      </a:pPr>
                      <a:r>
                        <a:rPr lang="fr-FR" sz="1800" kern="1200" dirty="0">
                          <a:solidFill>
                            <a:schemeClr val="tx1"/>
                          </a:solidFill>
                          <a:effectLst/>
                          <a:latin typeface="+mn-lt"/>
                          <a:ea typeface="+mn-ea"/>
                          <a:cs typeface="+mn-cs"/>
                        </a:rPr>
                        <a:t>Proporciona relatórios com base no recebimento de dados de outros módulos, que serão utilizados para integração do projeto como um todo. </a:t>
                      </a:r>
                      <a:endParaRPr lang="pt-BR" sz="1800" kern="1200" dirty="0">
                        <a:solidFill>
                          <a:schemeClr val="tx1"/>
                        </a:solidFill>
                        <a:effectLst/>
                        <a:latin typeface="+mn-lt"/>
                        <a:ea typeface="+mn-ea"/>
                        <a:cs typeface="+mn-cs"/>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10004"/>
                  </a:ext>
                </a:extLst>
              </a:tr>
              <a:tr h="479723">
                <a:tc>
                  <a:txBody>
                    <a:bodyPr/>
                    <a:lstStyle/>
                    <a:p>
                      <a:pPr marL="0" algn="just" defTabSz="914400" rtl="0" eaLnBrk="1" latinLnBrk="0" hangingPunct="1">
                        <a:lnSpc>
                          <a:spcPct val="100000"/>
                        </a:lnSpc>
                        <a:spcAft>
                          <a:spcPts val="600"/>
                        </a:spcAft>
                        <a:tabLst>
                          <a:tab pos="342900" algn="l"/>
                          <a:tab pos="800100" algn="l"/>
                        </a:tabLst>
                      </a:pPr>
                      <a:r>
                        <a:rPr lang="pt-BR" sz="1800" kern="1200" dirty="0">
                          <a:solidFill>
                            <a:schemeClr val="tx1"/>
                          </a:solidFill>
                          <a:effectLst/>
                          <a:latin typeface="+mn-lt"/>
                          <a:ea typeface="+mn-ea"/>
                          <a:cs typeface="+mn-cs"/>
                        </a:rPr>
                        <a:t>Diferentemente dos</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tc>
                  <a:txBody>
                    <a:bodyPr/>
                    <a:lstStyle/>
                    <a:p>
                      <a:pPr marL="0" algn="just" defTabSz="914400" rtl="0" eaLnBrk="1" latinLnBrk="0" hangingPunct="1">
                        <a:lnSpc>
                          <a:spcPct val="100000"/>
                        </a:lnSpc>
                        <a:spcAft>
                          <a:spcPts val="600"/>
                        </a:spcAft>
                        <a:tabLst>
                          <a:tab pos="342900" algn="l"/>
                          <a:tab pos="800100" algn="l"/>
                        </a:tabLst>
                      </a:pPr>
                      <a:r>
                        <a:rPr lang="fr-FR" sz="1800" kern="1200" dirty="0">
                          <a:solidFill>
                            <a:schemeClr val="tx1"/>
                          </a:solidFill>
                          <a:effectLst/>
                          <a:latin typeface="+mn-lt"/>
                          <a:ea typeface="+mn-ea"/>
                          <a:cs typeface="+mn-cs"/>
                        </a:rPr>
                        <a:t>Respectivos módulos do Sistema Indra, o módulo Relatórios</a:t>
                      </a:r>
                      <a:endParaRPr lang="pt-BR" sz="1800" kern="1200" dirty="0">
                        <a:solidFill>
                          <a:schemeClr val="tx1"/>
                        </a:solidFill>
                        <a:effectLst/>
                        <a:latin typeface="+mn-lt"/>
                        <a:ea typeface="+mn-ea"/>
                        <a:cs typeface="+mn-cs"/>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extLst>
                  <a:ext uri="{0D108BD9-81ED-4DB2-BD59-A6C34878D82A}">
                    <a16:rowId xmlns:a16="http://schemas.microsoft.com/office/drawing/2014/main" val="10005"/>
                  </a:ext>
                </a:extLst>
              </a:tr>
            </a:tbl>
          </a:graphicData>
        </a:graphic>
      </p:graphicFrame>
      <p:sp>
        <p:nvSpPr>
          <p:cNvPr id="7" name="Rectangle 1"/>
          <p:cNvSpPr>
            <a:spLocks noChangeArrowheads="1"/>
          </p:cNvSpPr>
          <p:nvPr/>
        </p:nvSpPr>
        <p:spPr bwMode="auto">
          <a:xfrm>
            <a:off x="2579688" y="3395663"/>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76176" rIns="91440" bIns="38088"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fr-FR" altLang="zh-CN" sz="1800" b="0" i="0" u="none" strike="noStrike" cap="none" normalizeH="0" baseline="0" smtClean="0">
              <a:ln>
                <a:noFill/>
              </a:ln>
              <a:solidFill>
                <a:schemeClr val="tx1"/>
              </a:solidFill>
              <a:effectLst/>
              <a:latin typeface="Arial" pitchFamily="34" charset="0"/>
              <a:cs typeface="Arial" pitchFamily="34" charset="0"/>
            </a:endParaRPr>
          </a:p>
        </p:txBody>
      </p:sp>
    </p:spTree>
    <p:extLst>
      <p:ext uri="{BB962C8B-B14F-4D97-AF65-F5344CB8AC3E}">
        <p14:creationId xmlns:p14="http://schemas.microsoft.com/office/powerpoint/2010/main" val="610775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4"/>
                                        </p:tgtEl>
                                        <p:attrNameLst>
                                          <p:attrName>r</p:attrName>
                                        </p:attrNameLst>
                                      </p:cBhvr>
                                    </p:animRot>
                                    <p:animRot by="-240000">
                                      <p:cBhvr>
                                        <p:cTn id="7" dur="200" fill="hold">
                                          <p:stCondLst>
                                            <p:cond delay="200"/>
                                          </p:stCondLst>
                                        </p:cTn>
                                        <p:tgtEl>
                                          <p:spTgt spid="4"/>
                                        </p:tgtEl>
                                        <p:attrNameLst>
                                          <p:attrName>r</p:attrName>
                                        </p:attrNameLst>
                                      </p:cBhvr>
                                    </p:animRot>
                                    <p:animRot by="240000">
                                      <p:cBhvr>
                                        <p:cTn id="8" dur="200" fill="hold">
                                          <p:stCondLst>
                                            <p:cond delay="400"/>
                                          </p:stCondLst>
                                        </p:cTn>
                                        <p:tgtEl>
                                          <p:spTgt spid="4"/>
                                        </p:tgtEl>
                                        <p:attrNameLst>
                                          <p:attrName>r</p:attrName>
                                        </p:attrNameLst>
                                      </p:cBhvr>
                                    </p:animRot>
                                    <p:animRot by="-240000">
                                      <p:cBhvr>
                                        <p:cTn id="9" dur="200" fill="hold">
                                          <p:stCondLst>
                                            <p:cond delay="600"/>
                                          </p:stCondLst>
                                        </p:cTn>
                                        <p:tgtEl>
                                          <p:spTgt spid="4"/>
                                        </p:tgtEl>
                                        <p:attrNameLst>
                                          <p:attrName>r</p:attrName>
                                        </p:attrNameLst>
                                      </p:cBhvr>
                                    </p:animRot>
                                    <p:animRot by="120000">
                                      <p:cBhvr>
                                        <p:cTn id="10" dur="200" fill="hold">
                                          <p:stCondLst>
                                            <p:cond delay="800"/>
                                          </p:stCondLst>
                                        </p:cTn>
                                        <p:tgtEl>
                                          <p:spTgt spid="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169106" y="415834"/>
            <a:ext cx="9692640" cy="1325562"/>
          </a:xfrm>
        </p:spPr>
        <p:txBody>
          <a:bodyPr/>
          <a:lstStyle/>
          <a:p>
            <a:r>
              <a:rPr lang="pt-BR" dirty="0"/>
              <a:t>Documento de Visão </a:t>
            </a:r>
            <a:r>
              <a:rPr lang="pt-BR" dirty="0" smtClean="0"/>
              <a:t>- Identificação </a:t>
            </a:r>
            <a:r>
              <a:rPr lang="pt-BR" dirty="0"/>
              <a:t>dos Stakehoders</a:t>
            </a:r>
          </a:p>
        </p:txBody>
      </p:sp>
      <p:pic>
        <p:nvPicPr>
          <p:cNvPr id="4" name="Imagem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graphicFrame>
        <p:nvGraphicFramePr>
          <p:cNvPr id="6" name="Espaço Reservado para Conteúdo 5"/>
          <p:cNvGraphicFramePr>
            <a:graphicFrameLocks noGrp="1"/>
          </p:cNvGraphicFramePr>
          <p:nvPr>
            <p:ph idx="1"/>
            <p:extLst>
              <p:ext uri="{D42A27DB-BD31-4B8C-83A1-F6EECF244321}">
                <p14:modId xmlns:p14="http://schemas.microsoft.com/office/powerpoint/2010/main" val="3500551117"/>
              </p:ext>
            </p:extLst>
          </p:nvPr>
        </p:nvGraphicFramePr>
        <p:xfrm>
          <a:off x="516836" y="2256622"/>
          <a:ext cx="10177669" cy="3905640"/>
        </p:xfrm>
        <a:graphic>
          <a:graphicData uri="http://schemas.openxmlformats.org/drawingml/2006/table">
            <a:tbl>
              <a:tblPr>
                <a:tableStyleId>{5C22544A-7EE6-4342-B048-85BDC9FD1C3A}</a:tableStyleId>
              </a:tblPr>
              <a:tblGrid>
                <a:gridCol w="2834673">
                  <a:extLst>
                    <a:ext uri="{9D8B030D-6E8A-4147-A177-3AD203B41FA5}">
                      <a16:colId xmlns:a16="http://schemas.microsoft.com/office/drawing/2014/main" val="20000"/>
                    </a:ext>
                  </a:extLst>
                </a:gridCol>
                <a:gridCol w="2834673">
                  <a:extLst>
                    <a:ext uri="{9D8B030D-6E8A-4147-A177-3AD203B41FA5}">
                      <a16:colId xmlns:a16="http://schemas.microsoft.com/office/drawing/2014/main" val="20001"/>
                    </a:ext>
                  </a:extLst>
                </a:gridCol>
                <a:gridCol w="4508323">
                  <a:extLst>
                    <a:ext uri="{9D8B030D-6E8A-4147-A177-3AD203B41FA5}">
                      <a16:colId xmlns:a16="http://schemas.microsoft.com/office/drawing/2014/main" val="20002"/>
                    </a:ext>
                  </a:extLst>
                </a:gridCol>
              </a:tblGrid>
              <a:tr h="552840">
                <a:tc>
                  <a:txBody>
                    <a:bodyPr/>
                    <a:lstStyle/>
                    <a:p>
                      <a:pPr marL="457200" algn="l" defTabSz="914400" rtl="0" eaLnBrk="1" latinLnBrk="0" hangingPunct="1">
                        <a:lnSpc>
                          <a:spcPts val="1200"/>
                        </a:lnSpc>
                        <a:spcAft>
                          <a:spcPts val="600"/>
                        </a:spcAft>
                      </a:pPr>
                      <a:endParaRPr lang="pt-BR" sz="1400" b="1" kern="1200" dirty="0" smtClean="0">
                        <a:solidFill>
                          <a:schemeClr val="bg1"/>
                        </a:solidFill>
                        <a:effectLst/>
                        <a:latin typeface="+mn-lt"/>
                        <a:ea typeface="+mn-ea"/>
                        <a:cs typeface="+mn-cs"/>
                      </a:endParaRPr>
                    </a:p>
                    <a:p>
                      <a:pPr marL="457200" algn="l" defTabSz="914400" rtl="0" eaLnBrk="1" latinLnBrk="0" hangingPunct="1">
                        <a:lnSpc>
                          <a:spcPts val="1200"/>
                        </a:lnSpc>
                        <a:spcAft>
                          <a:spcPts val="600"/>
                        </a:spcAft>
                      </a:pPr>
                      <a:r>
                        <a:rPr lang="pt-BR" sz="1400" b="1" kern="1200" dirty="0" smtClean="0">
                          <a:solidFill>
                            <a:schemeClr val="bg1"/>
                          </a:solidFill>
                          <a:effectLst/>
                          <a:latin typeface="+mn-lt"/>
                          <a:ea typeface="+mn-ea"/>
                          <a:cs typeface="+mn-cs"/>
                        </a:rPr>
                        <a:t>Nome</a:t>
                      </a:r>
                      <a:endParaRPr lang="pt-BR" sz="1400" b="1" kern="1200" dirty="0">
                        <a:solidFill>
                          <a:schemeClr val="bg1"/>
                        </a:solidFill>
                        <a:effectLst/>
                        <a:latin typeface="+mn-lt"/>
                        <a:ea typeface="+mn-ea"/>
                        <a:cs typeface="+mn-cs"/>
                      </a:endParaRPr>
                    </a:p>
                  </a:txBody>
                  <a:tcPr marL="29668" marR="29668" marT="0" marB="0">
                    <a:solidFill>
                      <a:schemeClr val="tx2"/>
                    </a:solidFill>
                  </a:tcPr>
                </a:tc>
                <a:tc>
                  <a:txBody>
                    <a:bodyPr/>
                    <a:lstStyle/>
                    <a:p>
                      <a:pPr marL="457200" algn="l" defTabSz="914400" rtl="0" eaLnBrk="1" latinLnBrk="0" hangingPunct="1">
                        <a:lnSpc>
                          <a:spcPts val="1200"/>
                        </a:lnSpc>
                        <a:spcAft>
                          <a:spcPts val="600"/>
                        </a:spcAft>
                      </a:pPr>
                      <a:endParaRPr lang="pt-BR" sz="1400" b="1" kern="1200" dirty="0" smtClean="0">
                        <a:solidFill>
                          <a:schemeClr val="bg1"/>
                        </a:solidFill>
                        <a:effectLst/>
                        <a:latin typeface="+mn-lt"/>
                        <a:ea typeface="+mn-ea"/>
                        <a:cs typeface="+mn-cs"/>
                      </a:endParaRPr>
                    </a:p>
                    <a:p>
                      <a:pPr marL="457200" algn="l" defTabSz="914400" rtl="0" eaLnBrk="1" latinLnBrk="0" hangingPunct="1">
                        <a:lnSpc>
                          <a:spcPts val="1200"/>
                        </a:lnSpc>
                        <a:spcAft>
                          <a:spcPts val="600"/>
                        </a:spcAft>
                      </a:pPr>
                      <a:r>
                        <a:rPr lang="pt-BR" sz="1400" b="1" kern="1200" dirty="0" smtClean="0">
                          <a:solidFill>
                            <a:schemeClr val="bg1"/>
                          </a:solidFill>
                          <a:effectLst/>
                          <a:latin typeface="+mn-lt"/>
                          <a:ea typeface="+mn-ea"/>
                          <a:cs typeface="+mn-cs"/>
                        </a:rPr>
                        <a:t>Descrição</a:t>
                      </a:r>
                      <a:endParaRPr lang="pt-BR" sz="1400" b="1" kern="1200" dirty="0">
                        <a:solidFill>
                          <a:schemeClr val="bg1"/>
                        </a:solidFill>
                        <a:effectLst/>
                        <a:latin typeface="+mn-lt"/>
                        <a:ea typeface="+mn-ea"/>
                        <a:cs typeface="+mn-cs"/>
                      </a:endParaRPr>
                    </a:p>
                  </a:txBody>
                  <a:tcPr marL="29668" marR="29668" marT="0" marB="0">
                    <a:solidFill>
                      <a:schemeClr val="tx2"/>
                    </a:solidFill>
                  </a:tcPr>
                </a:tc>
                <a:tc>
                  <a:txBody>
                    <a:bodyPr/>
                    <a:lstStyle/>
                    <a:p>
                      <a:pPr marL="457200" algn="l" defTabSz="914400" rtl="0" eaLnBrk="1" latinLnBrk="0" hangingPunct="1">
                        <a:lnSpc>
                          <a:spcPts val="1200"/>
                        </a:lnSpc>
                        <a:spcAft>
                          <a:spcPts val="600"/>
                        </a:spcAft>
                      </a:pPr>
                      <a:endParaRPr lang="pt-BR" sz="1400" b="1" kern="1200" dirty="0" smtClean="0">
                        <a:solidFill>
                          <a:schemeClr val="bg1"/>
                        </a:solidFill>
                        <a:effectLst/>
                        <a:latin typeface="+mn-lt"/>
                        <a:ea typeface="+mn-ea"/>
                        <a:cs typeface="+mn-cs"/>
                      </a:endParaRPr>
                    </a:p>
                    <a:p>
                      <a:pPr marL="457200" algn="l" defTabSz="914400" rtl="0" eaLnBrk="1" latinLnBrk="0" hangingPunct="1">
                        <a:lnSpc>
                          <a:spcPts val="1200"/>
                        </a:lnSpc>
                        <a:spcAft>
                          <a:spcPts val="600"/>
                        </a:spcAft>
                      </a:pPr>
                      <a:r>
                        <a:rPr lang="pt-BR" sz="1400" b="1" kern="1200" dirty="0" smtClean="0">
                          <a:solidFill>
                            <a:schemeClr val="bg1"/>
                          </a:solidFill>
                          <a:effectLst/>
                          <a:latin typeface="+mn-lt"/>
                          <a:ea typeface="+mn-ea"/>
                          <a:cs typeface="+mn-cs"/>
                        </a:rPr>
                        <a:t>Responsabilidades</a:t>
                      </a:r>
                      <a:endParaRPr lang="pt-BR" sz="1400" b="1" kern="1200" dirty="0">
                        <a:solidFill>
                          <a:schemeClr val="bg1"/>
                        </a:solidFill>
                        <a:effectLst/>
                        <a:latin typeface="+mn-lt"/>
                        <a:ea typeface="+mn-ea"/>
                        <a:cs typeface="+mn-cs"/>
                      </a:endParaRPr>
                    </a:p>
                  </a:txBody>
                  <a:tcPr marL="29668" marR="29668" marT="0" marB="0">
                    <a:solidFill>
                      <a:schemeClr val="tx2"/>
                    </a:solidFill>
                  </a:tcPr>
                </a:tc>
                <a:extLst>
                  <a:ext uri="{0D108BD9-81ED-4DB2-BD59-A6C34878D82A}">
                    <a16:rowId xmlns:a16="http://schemas.microsoft.com/office/drawing/2014/main" val="10000"/>
                  </a:ext>
                </a:extLst>
              </a:tr>
              <a:tr h="1576225">
                <a:tc>
                  <a:txBody>
                    <a:bodyPr/>
                    <a:lstStyle/>
                    <a:p>
                      <a:pPr marL="110490" indent="0" algn="l" defTabSz="914400" rtl="0" eaLnBrk="1" latinLnBrk="0" hangingPunct="1">
                        <a:lnSpc>
                          <a:spcPct val="100000"/>
                        </a:lnSpc>
                        <a:spcAft>
                          <a:spcPts val="600"/>
                        </a:spcAft>
                        <a:buFont typeface="Arial" panose="020B0604020202020204" pitchFamily="34" charset="0"/>
                        <a:buNone/>
                        <a:tabLst>
                          <a:tab pos="342900" algn="l"/>
                          <a:tab pos="800100" algn="l"/>
                        </a:tabLst>
                      </a:pPr>
                      <a:r>
                        <a:rPr lang="fr-FR" sz="1500" kern="1200" dirty="0">
                          <a:solidFill>
                            <a:schemeClr val="dk1"/>
                          </a:solidFill>
                          <a:effectLst/>
                          <a:latin typeface="+mn-lt"/>
                          <a:ea typeface="+mn-ea"/>
                          <a:cs typeface="+mn-cs"/>
                        </a:rPr>
                        <a:t>Módulo de  Relatórios (MR)</a:t>
                      </a:r>
                      <a:endParaRPr lang="pt-BR" sz="1500" kern="1200" dirty="0">
                        <a:solidFill>
                          <a:schemeClr val="dk1"/>
                        </a:solidFill>
                        <a:effectLst/>
                        <a:latin typeface="+mn-lt"/>
                        <a:ea typeface="+mn-ea"/>
                        <a:cs typeface="+mn-cs"/>
                      </a:endParaRPr>
                    </a:p>
                  </a:txBody>
                  <a:tcPr marL="29668" marR="29668" marT="0" marB="0">
                    <a:solidFill>
                      <a:srgbClr val="B1BEDD"/>
                    </a:solidFill>
                  </a:tcPr>
                </a:tc>
                <a:tc>
                  <a:txBody>
                    <a:bodyPr/>
                    <a:lstStyle/>
                    <a:p>
                      <a:pPr marL="110490" indent="0" algn="l" defTabSz="914400" rtl="0" eaLnBrk="1" latinLnBrk="0" hangingPunct="1">
                        <a:lnSpc>
                          <a:spcPct val="100000"/>
                        </a:lnSpc>
                        <a:spcAft>
                          <a:spcPts val="600"/>
                        </a:spcAft>
                        <a:buFont typeface="Arial" panose="020B0604020202020204" pitchFamily="34" charset="0"/>
                        <a:buNone/>
                      </a:pPr>
                      <a:r>
                        <a:rPr lang="pt-BR" sz="1500" kern="1200" dirty="0">
                          <a:solidFill>
                            <a:schemeClr val="dk1"/>
                          </a:solidFill>
                          <a:effectLst/>
                          <a:latin typeface="+mn-lt"/>
                          <a:ea typeface="+mn-ea"/>
                          <a:cs typeface="+mn-cs"/>
                        </a:rPr>
                        <a:t>Professor e Alunos do Curso Técnico em Informática Integrado ao Ensino Médio, da matéria PDS: Prática e Desenvolvimento de Sistemas, do IFSP-SBV</a:t>
                      </a:r>
                    </a:p>
                    <a:p>
                      <a:pPr marL="110490" indent="0" algn="l" defTabSz="914400" rtl="0" eaLnBrk="1" latinLnBrk="0" hangingPunct="1">
                        <a:lnSpc>
                          <a:spcPct val="100000"/>
                        </a:lnSpc>
                        <a:spcAft>
                          <a:spcPts val="600"/>
                        </a:spcAft>
                        <a:buFont typeface="Arial" panose="020B0604020202020204" pitchFamily="34" charset="0"/>
                        <a:buNone/>
                        <a:tabLst>
                          <a:tab pos="342900" algn="l"/>
                          <a:tab pos="800100" algn="l"/>
                        </a:tabLst>
                      </a:pPr>
                      <a:r>
                        <a:rPr lang="fr-FR" sz="1500" kern="1200" dirty="0">
                          <a:solidFill>
                            <a:schemeClr val="dk1"/>
                          </a:solidFill>
                          <a:effectLst/>
                          <a:latin typeface="+mn-lt"/>
                          <a:ea typeface="+mn-ea"/>
                          <a:cs typeface="+mn-cs"/>
                        </a:rPr>
                        <a:t> </a:t>
                      </a:r>
                      <a:endParaRPr lang="pt-BR" sz="1500" kern="1200" dirty="0">
                        <a:solidFill>
                          <a:schemeClr val="dk1"/>
                        </a:solidFill>
                        <a:effectLst/>
                        <a:latin typeface="+mn-lt"/>
                        <a:ea typeface="+mn-ea"/>
                        <a:cs typeface="+mn-cs"/>
                      </a:endParaRPr>
                    </a:p>
                  </a:txBody>
                  <a:tcPr marL="29668" marR="29668" marT="0" marB="0">
                    <a:solidFill>
                      <a:srgbClr val="B1BEDD"/>
                    </a:solidFill>
                  </a:tcPr>
                </a:tc>
                <a:tc>
                  <a:txBody>
                    <a:bodyPr/>
                    <a:lstStyle/>
                    <a:p>
                      <a:pPr marL="110490" indent="0" algn="l" defTabSz="914400" rtl="0" eaLnBrk="1" latinLnBrk="0" hangingPunct="1">
                        <a:lnSpc>
                          <a:spcPct val="100000"/>
                        </a:lnSpc>
                        <a:spcAft>
                          <a:spcPts val="600"/>
                        </a:spcAft>
                        <a:buFont typeface="Arial" panose="020B0604020202020204" pitchFamily="34" charset="0"/>
                        <a:buNone/>
                        <a:tabLst>
                          <a:tab pos="342900" algn="l"/>
                          <a:tab pos="800100" algn="l"/>
                        </a:tabLst>
                      </a:pPr>
                      <a:r>
                        <a:rPr lang="fr-FR" sz="1500" kern="1200" dirty="0">
                          <a:solidFill>
                            <a:schemeClr val="dk1"/>
                          </a:solidFill>
                          <a:effectLst/>
                          <a:latin typeface="+mn-lt"/>
                          <a:ea typeface="+mn-ea"/>
                          <a:cs typeface="+mn-cs"/>
                        </a:rPr>
                        <a:t>Elaborar relatórios de medições tabulares e gráficas que serão enviados para o Módulo Alerta; Elaborar as suas especificações preliminares, distribuindo-as pelas Equipes; Participar das pesquisas de soluções tecnológicas para o desenvolvimento do Sistema Indra;</a:t>
                      </a:r>
                      <a:endParaRPr lang="pt-BR" sz="1500" kern="1200" dirty="0">
                        <a:solidFill>
                          <a:schemeClr val="dk1"/>
                        </a:solidFill>
                        <a:effectLst/>
                        <a:latin typeface="+mn-lt"/>
                        <a:ea typeface="+mn-ea"/>
                        <a:cs typeface="+mn-cs"/>
                      </a:endParaRPr>
                    </a:p>
                  </a:txBody>
                  <a:tcPr marL="29668" marR="29668" marT="0" marB="0">
                    <a:solidFill>
                      <a:srgbClr val="B1BEDD"/>
                    </a:solidFill>
                  </a:tcPr>
                </a:tc>
                <a:extLst>
                  <a:ext uri="{0D108BD9-81ED-4DB2-BD59-A6C34878D82A}">
                    <a16:rowId xmlns:a16="http://schemas.microsoft.com/office/drawing/2014/main" val="10001"/>
                  </a:ext>
                </a:extLst>
              </a:tr>
              <a:tr h="1576225">
                <a:tc>
                  <a:txBody>
                    <a:bodyPr/>
                    <a:lstStyle/>
                    <a:p>
                      <a:pPr marL="110490" indent="0" algn="l" defTabSz="914400" rtl="0" eaLnBrk="1" latinLnBrk="0" hangingPunct="1">
                        <a:lnSpc>
                          <a:spcPct val="100000"/>
                        </a:lnSpc>
                        <a:spcAft>
                          <a:spcPts val="600"/>
                        </a:spcAft>
                        <a:buFont typeface="Arial" panose="020B0604020202020204" pitchFamily="34" charset="0"/>
                        <a:buNone/>
                        <a:tabLst>
                          <a:tab pos="342900" algn="l"/>
                          <a:tab pos="800100" algn="l"/>
                        </a:tabLst>
                      </a:pPr>
                      <a:r>
                        <a:rPr lang="fr-FR" sz="1500" kern="1200" dirty="0">
                          <a:solidFill>
                            <a:schemeClr val="dk1"/>
                          </a:solidFill>
                          <a:effectLst/>
                          <a:latin typeface="+mn-lt"/>
                          <a:ea typeface="+mn-ea"/>
                          <a:cs typeface="+mn-cs"/>
                        </a:rPr>
                        <a:t>Módulo de Usuários </a:t>
                      </a:r>
                      <a:endParaRPr lang="pt-BR" sz="1500" kern="1200" dirty="0">
                        <a:solidFill>
                          <a:schemeClr val="dk1"/>
                        </a:solidFill>
                        <a:effectLst/>
                        <a:latin typeface="+mn-lt"/>
                        <a:ea typeface="+mn-ea"/>
                        <a:cs typeface="+mn-cs"/>
                      </a:endParaRPr>
                    </a:p>
                    <a:p>
                      <a:pPr marL="110490" indent="0" algn="l" defTabSz="914400" rtl="0" eaLnBrk="1" latinLnBrk="0" hangingPunct="1">
                        <a:lnSpc>
                          <a:spcPct val="100000"/>
                        </a:lnSpc>
                        <a:spcAft>
                          <a:spcPts val="600"/>
                        </a:spcAft>
                        <a:buFont typeface="Arial" panose="020B0604020202020204" pitchFamily="34" charset="0"/>
                        <a:buNone/>
                        <a:tabLst>
                          <a:tab pos="342900" algn="l"/>
                          <a:tab pos="800100" algn="l"/>
                        </a:tabLst>
                      </a:pPr>
                      <a:r>
                        <a:rPr lang="pt-BR" sz="1500" kern="1200" dirty="0">
                          <a:solidFill>
                            <a:schemeClr val="dk1"/>
                          </a:solidFill>
                          <a:effectLst/>
                          <a:latin typeface="+mn-lt"/>
                          <a:ea typeface="+mn-ea"/>
                          <a:cs typeface="+mn-cs"/>
                        </a:rPr>
                        <a:t> </a:t>
                      </a:r>
                    </a:p>
                  </a:txBody>
                  <a:tcPr marL="29668" marR="29668" marT="0" marB="0">
                    <a:solidFill>
                      <a:schemeClr val="accent6">
                        <a:lumMod val="20000"/>
                        <a:lumOff val="80000"/>
                      </a:schemeClr>
                    </a:solidFill>
                  </a:tcPr>
                </a:tc>
                <a:tc>
                  <a:txBody>
                    <a:bodyPr/>
                    <a:lstStyle/>
                    <a:p>
                      <a:pPr marL="110490" indent="0" algn="l" defTabSz="914400" rtl="0" eaLnBrk="1" latinLnBrk="0" hangingPunct="1">
                        <a:lnSpc>
                          <a:spcPct val="100000"/>
                        </a:lnSpc>
                        <a:spcAft>
                          <a:spcPts val="600"/>
                        </a:spcAft>
                        <a:buFont typeface="Arial" panose="020B0604020202020204" pitchFamily="34" charset="0"/>
                        <a:buNone/>
                      </a:pPr>
                      <a:r>
                        <a:rPr lang="pt-BR" sz="1500" kern="1200">
                          <a:solidFill>
                            <a:schemeClr val="dk1"/>
                          </a:solidFill>
                          <a:effectLst/>
                          <a:latin typeface="+mn-lt"/>
                          <a:ea typeface="+mn-ea"/>
                          <a:cs typeface="+mn-cs"/>
                        </a:rPr>
                        <a:t>Professor e Alunos do Curso Técnico em Informática Integrado ao Ensino Médio, da matéria PDS: Prática e Desenvolvimento de Sistemas, do IFSP-SBV</a:t>
                      </a:r>
                    </a:p>
                    <a:p>
                      <a:pPr marL="110490" indent="0" algn="l" defTabSz="914400" rtl="0" eaLnBrk="1" latinLnBrk="0" hangingPunct="1">
                        <a:lnSpc>
                          <a:spcPct val="100000"/>
                        </a:lnSpc>
                        <a:spcAft>
                          <a:spcPts val="600"/>
                        </a:spcAft>
                        <a:buFont typeface="Arial" panose="020B0604020202020204" pitchFamily="34" charset="0"/>
                        <a:buNone/>
                        <a:tabLst>
                          <a:tab pos="342900" algn="l"/>
                          <a:tab pos="800100" algn="l"/>
                        </a:tabLst>
                      </a:pPr>
                      <a:r>
                        <a:rPr lang="pt-BR" sz="1500" kern="1200">
                          <a:solidFill>
                            <a:schemeClr val="dk1"/>
                          </a:solidFill>
                          <a:effectLst/>
                          <a:latin typeface="+mn-lt"/>
                          <a:ea typeface="+mn-ea"/>
                          <a:cs typeface="+mn-cs"/>
                        </a:rPr>
                        <a:t> </a:t>
                      </a:r>
                    </a:p>
                  </a:txBody>
                  <a:tcPr marL="29668" marR="29668" marT="0" marB="0">
                    <a:solidFill>
                      <a:schemeClr val="accent6">
                        <a:lumMod val="20000"/>
                        <a:lumOff val="80000"/>
                      </a:schemeClr>
                    </a:solidFill>
                  </a:tcPr>
                </a:tc>
                <a:tc>
                  <a:txBody>
                    <a:bodyPr/>
                    <a:lstStyle/>
                    <a:p>
                      <a:pPr marL="110490" indent="0" algn="l" defTabSz="914400" rtl="0" eaLnBrk="1" latinLnBrk="0" hangingPunct="1">
                        <a:lnSpc>
                          <a:spcPct val="100000"/>
                        </a:lnSpc>
                        <a:spcAft>
                          <a:spcPts val="600"/>
                        </a:spcAft>
                        <a:buFont typeface="Arial" panose="020B0604020202020204" pitchFamily="34" charset="0"/>
                        <a:buNone/>
                        <a:tabLst>
                          <a:tab pos="342900" algn="l"/>
                          <a:tab pos="800100" algn="l"/>
                        </a:tabLst>
                      </a:pPr>
                      <a:r>
                        <a:rPr lang="fr-FR" sz="1500" kern="1200" dirty="0">
                          <a:solidFill>
                            <a:schemeClr val="dk1"/>
                          </a:solidFill>
                          <a:effectLst/>
                          <a:latin typeface="+mn-lt"/>
                          <a:ea typeface="+mn-ea"/>
                          <a:cs typeface="+mn-cs"/>
                        </a:rPr>
                        <a:t>Define os objetivos e o escopo do Módulo de Usuários; Elabora as suas especificações preliminares, distribuindo-as pelas Equipes; Participa das pesquisas de soluções tecnológicas para o desenvolvimento do Sistema Indra;</a:t>
                      </a:r>
                      <a:endParaRPr lang="pt-BR" sz="1500" kern="1200" dirty="0">
                        <a:solidFill>
                          <a:schemeClr val="dk1"/>
                        </a:solidFill>
                        <a:effectLst/>
                        <a:latin typeface="+mn-lt"/>
                        <a:ea typeface="+mn-ea"/>
                        <a:cs typeface="+mn-cs"/>
                      </a:endParaRPr>
                    </a:p>
                  </a:txBody>
                  <a:tcPr marL="29668" marR="29668" marT="0" marB="0">
                    <a:solidFill>
                      <a:schemeClr val="accent6">
                        <a:lumMod val="20000"/>
                        <a:lumOff val="80000"/>
                      </a:schemeClr>
                    </a:solidFill>
                  </a:tcPr>
                </a:tc>
                <a:extLst>
                  <a:ext uri="{0D108BD9-81ED-4DB2-BD59-A6C34878D82A}">
                    <a16:rowId xmlns:a16="http://schemas.microsoft.com/office/drawing/2014/main" val="10002"/>
                  </a:ext>
                </a:extLst>
              </a:tr>
            </a:tbl>
          </a:graphicData>
        </a:graphic>
      </p:graphicFrame>
      <p:sp>
        <p:nvSpPr>
          <p:cNvPr id="7" name="Rectangle 1"/>
          <p:cNvSpPr>
            <a:spLocks noChangeArrowheads="1"/>
          </p:cNvSpPr>
          <p:nvPr/>
        </p:nvSpPr>
        <p:spPr bwMode="auto">
          <a:xfrm>
            <a:off x="4271962" y="-566738"/>
            <a:ext cx="3350760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pt-BR"/>
          </a:p>
        </p:txBody>
      </p:sp>
    </p:spTree>
    <p:extLst>
      <p:ext uri="{BB962C8B-B14F-4D97-AF65-F5344CB8AC3E}">
        <p14:creationId xmlns:p14="http://schemas.microsoft.com/office/powerpoint/2010/main" val="15300644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4"/>
                                        </p:tgtEl>
                                        <p:attrNameLst>
                                          <p:attrName>r</p:attrName>
                                        </p:attrNameLst>
                                      </p:cBhvr>
                                    </p:animRot>
                                    <p:animRot by="-240000">
                                      <p:cBhvr>
                                        <p:cTn id="7" dur="200" fill="hold">
                                          <p:stCondLst>
                                            <p:cond delay="200"/>
                                          </p:stCondLst>
                                        </p:cTn>
                                        <p:tgtEl>
                                          <p:spTgt spid="4"/>
                                        </p:tgtEl>
                                        <p:attrNameLst>
                                          <p:attrName>r</p:attrName>
                                        </p:attrNameLst>
                                      </p:cBhvr>
                                    </p:animRot>
                                    <p:animRot by="240000">
                                      <p:cBhvr>
                                        <p:cTn id="8" dur="200" fill="hold">
                                          <p:stCondLst>
                                            <p:cond delay="400"/>
                                          </p:stCondLst>
                                        </p:cTn>
                                        <p:tgtEl>
                                          <p:spTgt spid="4"/>
                                        </p:tgtEl>
                                        <p:attrNameLst>
                                          <p:attrName>r</p:attrName>
                                        </p:attrNameLst>
                                      </p:cBhvr>
                                    </p:animRot>
                                    <p:animRot by="-240000">
                                      <p:cBhvr>
                                        <p:cTn id="9" dur="200" fill="hold">
                                          <p:stCondLst>
                                            <p:cond delay="600"/>
                                          </p:stCondLst>
                                        </p:cTn>
                                        <p:tgtEl>
                                          <p:spTgt spid="4"/>
                                        </p:tgtEl>
                                        <p:attrNameLst>
                                          <p:attrName>r</p:attrName>
                                        </p:attrNameLst>
                                      </p:cBhvr>
                                    </p:animRot>
                                    <p:animRot by="120000">
                                      <p:cBhvr>
                                        <p:cTn id="10" dur="200" fill="hold">
                                          <p:stCondLst>
                                            <p:cond delay="800"/>
                                          </p:stCondLst>
                                        </p:cTn>
                                        <p:tgtEl>
                                          <p:spTgt spid="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089594" y="218488"/>
            <a:ext cx="9692640" cy="1325562"/>
          </a:xfrm>
        </p:spPr>
        <p:txBody>
          <a:bodyPr/>
          <a:lstStyle/>
          <a:p>
            <a:r>
              <a:rPr lang="pt-BR" dirty="0"/>
              <a:t>Documento de Visão </a:t>
            </a:r>
            <a:r>
              <a:rPr lang="pt-BR" dirty="0" smtClean="0"/>
              <a:t>- Identificação </a:t>
            </a:r>
            <a:r>
              <a:rPr lang="pt-BR" dirty="0"/>
              <a:t>dos Stakehoders</a:t>
            </a:r>
          </a:p>
        </p:txBody>
      </p:sp>
      <p:pic>
        <p:nvPicPr>
          <p:cNvPr id="4" name="Imagem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graphicFrame>
        <p:nvGraphicFramePr>
          <p:cNvPr id="6" name="Espaço Reservado para Conteúdo 5"/>
          <p:cNvGraphicFramePr>
            <a:graphicFrameLocks noGrp="1"/>
          </p:cNvGraphicFramePr>
          <p:nvPr>
            <p:ph idx="1"/>
            <p:extLst>
              <p:ext uri="{D42A27DB-BD31-4B8C-83A1-F6EECF244321}">
                <p14:modId xmlns:p14="http://schemas.microsoft.com/office/powerpoint/2010/main" val="825651602"/>
              </p:ext>
            </p:extLst>
          </p:nvPr>
        </p:nvGraphicFramePr>
        <p:xfrm>
          <a:off x="742120" y="1753039"/>
          <a:ext cx="9846367" cy="4986541"/>
        </p:xfrm>
        <a:graphic>
          <a:graphicData uri="http://schemas.openxmlformats.org/drawingml/2006/table">
            <a:tbl>
              <a:tblPr>
                <a:tableStyleId>{5C22544A-7EE6-4342-B048-85BDC9FD1C3A}</a:tableStyleId>
              </a:tblPr>
              <a:tblGrid>
                <a:gridCol w="2713716">
                  <a:extLst>
                    <a:ext uri="{9D8B030D-6E8A-4147-A177-3AD203B41FA5}">
                      <a16:colId xmlns:a16="http://schemas.microsoft.com/office/drawing/2014/main" val="20000"/>
                    </a:ext>
                  </a:extLst>
                </a:gridCol>
                <a:gridCol w="2753472">
                  <a:extLst>
                    <a:ext uri="{9D8B030D-6E8A-4147-A177-3AD203B41FA5}">
                      <a16:colId xmlns:a16="http://schemas.microsoft.com/office/drawing/2014/main" val="20001"/>
                    </a:ext>
                  </a:extLst>
                </a:gridCol>
                <a:gridCol w="4379179">
                  <a:extLst>
                    <a:ext uri="{9D8B030D-6E8A-4147-A177-3AD203B41FA5}">
                      <a16:colId xmlns:a16="http://schemas.microsoft.com/office/drawing/2014/main" val="20002"/>
                    </a:ext>
                  </a:extLst>
                </a:gridCol>
              </a:tblGrid>
              <a:tr h="447311">
                <a:tc>
                  <a:txBody>
                    <a:bodyPr/>
                    <a:lstStyle/>
                    <a:p>
                      <a:pPr marL="457200">
                        <a:lnSpc>
                          <a:spcPts val="1200"/>
                        </a:lnSpc>
                        <a:spcAft>
                          <a:spcPts val="600"/>
                        </a:spcAft>
                      </a:pPr>
                      <a:endParaRPr lang="pt-BR" sz="1400" b="1" kern="1200" dirty="0" smtClean="0">
                        <a:solidFill>
                          <a:schemeClr val="bg1"/>
                        </a:solidFill>
                        <a:effectLst/>
                        <a:latin typeface="+mn-lt"/>
                        <a:ea typeface="+mn-ea"/>
                        <a:cs typeface="+mn-cs"/>
                      </a:endParaRPr>
                    </a:p>
                    <a:p>
                      <a:pPr marL="457200">
                        <a:lnSpc>
                          <a:spcPts val="1200"/>
                        </a:lnSpc>
                        <a:spcAft>
                          <a:spcPts val="600"/>
                        </a:spcAft>
                      </a:pPr>
                      <a:r>
                        <a:rPr lang="pt-BR" sz="1400" b="1" kern="1200" dirty="0" smtClean="0">
                          <a:solidFill>
                            <a:schemeClr val="bg1"/>
                          </a:solidFill>
                          <a:effectLst/>
                          <a:latin typeface="+mn-lt"/>
                          <a:ea typeface="+mn-ea"/>
                          <a:cs typeface="+mn-cs"/>
                        </a:rPr>
                        <a:t>Nome</a:t>
                      </a:r>
                      <a:endParaRPr lang="pt-BR" sz="1400" b="1" kern="1200" dirty="0">
                        <a:solidFill>
                          <a:schemeClr val="bg1"/>
                        </a:solidFill>
                        <a:effectLst/>
                        <a:latin typeface="+mn-lt"/>
                        <a:ea typeface="+mn-ea"/>
                        <a:cs typeface="+mn-cs"/>
                      </a:endParaRPr>
                    </a:p>
                  </a:txBody>
                  <a:tcPr marL="29668" marR="29668" marT="0" marB="0">
                    <a:solidFill>
                      <a:schemeClr val="tx2"/>
                    </a:solidFill>
                  </a:tcPr>
                </a:tc>
                <a:tc>
                  <a:txBody>
                    <a:bodyPr/>
                    <a:lstStyle/>
                    <a:p>
                      <a:pPr marL="457200">
                        <a:lnSpc>
                          <a:spcPts val="1200"/>
                        </a:lnSpc>
                        <a:spcAft>
                          <a:spcPts val="600"/>
                        </a:spcAft>
                      </a:pPr>
                      <a:endParaRPr lang="pt-BR" sz="1400" b="1" kern="1200" dirty="0" smtClean="0">
                        <a:solidFill>
                          <a:schemeClr val="bg1"/>
                        </a:solidFill>
                        <a:effectLst/>
                        <a:latin typeface="+mn-lt"/>
                        <a:ea typeface="+mn-ea"/>
                        <a:cs typeface="+mn-cs"/>
                      </a:endParaRPr>
                    </a:p>
                    <a:p>
                      <a:pPr marL="457200">
                        <a:lnSpc>
                          <a:spcPts val="1200"/>
                        </a:lnSpc>
                        <a:spcAft>
                          <a:spcPts val="600"/>
                        </a:spcAft>
                      </a:pPr>
                      <a:r>
                        <a:rPr lang="pt-BR" sz="1400" b="1" kern="1200" dirty="0" smtClean="0">
                          <a:solidFill>
                            <a:schemeClr val="bg1"/>
                          </a:solidFill>
                          <a:effectLst/>
                          <a:latin typeface="+mn-lt"/>
                          <a:ea typeface="+mn-ea"/>
                          <a:cs typeface="+mn-cs"/>
                        </a:rPr>
                        <a:t>Descrição</a:t>
                      </a:r>
                      <a:endParaRPr lang="pt-BR" sz="1400" b="1" kern="1200" dirty="0">
                        <a:solidFill>
                          <a:schemeClr val="bg1"/>
                        </a:solidFill>
                        <a:effectLst/>
                        <a:latin typeface="+mn-lt"/>
                        <a:ea typeface="+mn-ea"/>
                        <a:cs typeface="+mn-cs"/>
                      </a:endParaRPr>
                    </a:p>
                  </a:txBody>
                  <a:tcPr marL="29668" marR="29668" marT="0" marB="0">
                    <a:solidFill>
                      <a:schemeClr val="tx2"/>
                    </a:solidFill>
                  </a:tcPr>
                </a:tc>
                <a:tc>
                  <a:txBody>
                    <a:bodyPr/>
                    <a:lstStyle/>
                    <a:p>
                      <a:pPr marL="457200">
                        <a:lnSpc>
                          <a:spcPts val="1200"/>
                        </a:lnSpc>
                        <a:spcAft>
                          <a:spcPts val="600"/>
                        </a:spcAft>
                      </a:pPr>
                      <a:endParaRPr lang="pt-BR" sz="1400" b="1" kern="1200" dirty="0" smtClean="0">
                        <a:solidFill>
                          <a:schemeClr val="bg1"/>
                        </a:solidFill>
                        <a:effectLst/>
                        <a:latin typeface="+mn-lt"/>
                        <a:ea typeface="+mn-ea"/>
                        <a:cs typeface="+mn-cs"/>
                      </a:endParaRPr>
                    </a:p>
                    <a:p>
                      <a:pPr marL="457200">
                        <a:lnSpc>
                          <a:spcPts val="1200"/>
                        </a:lnSpc>
                        <a:spcAft>
                          <a:spcPts val="600"/>
                        </a:spcAft>
                      </a:pPr>
                      <a:r>
                        <a:rPr lang="pt-BR" sz="1400" b="1" kern="1200" dirty="0" smtClean="0">
                          <a:solidFill>
                            <a:schemeClr val="bg1"/>
                          </a:solidFill>
                          <a:effectLst/>
                          <a:latin typeface="+mn-lt"/>
                          <a:ea typeface="+mn-ea"/>
                          <a:cs typeface="+mn-cs"/>
                        </a:rPr>
                        <a:t>Responsabilidades</a:t>
                      </a:r>
                      <a:endParaRPr lang="pt-BR" sz="1400" b="1" kern="1200" dirty="0">
                        <a:solidFill>
                          <a:schemeClr val="bg1"/>
                        </a:solidFill>
                        <a:effectLst/>
                        <a:latin typeface="+mn-lt"/>
                        <a:ea typeface="+mn-ea"/>
                        <a:cs typeface="+mn-cs"/>
                      </a:endParaRPr>
                    </a:p>
                  </a:txBody>
                  <a:tcPr marL="29668" marR="29668" marT="0" marB="0">
                    <a:solidFill>
                      <a:schemeClr val="tx2"/>
                    </a:solidFill>
                  </a:tcPr>
                </a:tc>
                <a:extLst>
                  <a:ext uri="{0D108BD9-81ED-4DB2-BD59-A6C34878D82A}">
                    <a16:rowId xmlns:a16="http://schemas.microsoft.com/office/drawing/2014/main" val="10000"/>
                  </a:ext>
                </a:extLst>
              </a:tr>
              <a:tr h="1483754">
                <a:tc>
                  <a:txBody>
                    <a:bodyPr/>
                    <a:lstStyle/>
                    <a:p>
                      <a:pPr marL="110490" indent="0" algn="l" defTabSz="914400" rtl="0" eaLnBrk="1" latinLnBrk="0" hangingPunct="1">
                        <a:lnSpc>
                          <a:spcPct val="100000"/>
                        </a:lnSpc>
                        <a:spcAft>
                          <a:spcPts val="600"/>
                        </a:spcAft>
                        <a:buFont typeface="Arial" panose="020B0604020202020204" pitchFamily="34" charset="0"/>
                        <a:buNone/>
                        <a:tabLst>
                          <a:tab pos="342900" algn="l"/>
                          <a:tab pos="800100" algn="l"/>
                        </a:tabLst>
                      </a:pPr>
                      <a:r>
                        <a:rPr lang="fr-FR" sz="1500" kern="1200" dirty="0">
                          <a:solidFill>
                            <a:schemeClr val="dk1"/>
                          </a:solidFill>
                          <a:effectLst/>
                          <a:latin typeface="+mn-lt"/>
                          <a:ea typeface="+mn-ea"/>
                          <a:cs typeface="+mn-cs"/>
                        </a:rPr>
                        <a:t>Módulo de PCDS</a:t>
                      </a:r>
                      <a:endParaRPr lang="pt-BR" sz="1500" kern="1200" dirty="0">
                        <a:solidFill>
                          <a:schemeClr val="dk1"/>
                        </a:solidFill>
                        <a:effectLst/>
                        <a:latin typeface="+mn-lt"/>
                        <a:ea typeface="+mn-ea"/>
                        <a:cs typeface="+mn-cs"/>
                      </a:endParaRPr>
                    </a:p>
                  </a:txBody>
                  <a:tcPr marL="29668" marR="29668" marT="0" marB="0">
                    <a:solidFill>
                      <a:srgbClr val="B1BEDD"/>
                    </a:solidFill>
                  </a:tcPr>
                </a:tc>
                <a:tc>
                  <a:txBody>
                    <a:bodyPr/>
                    <a:lstStyle/>
                    <a:p>
                      <a:pPr marL="110490" indent="0" algn="l" defTabSz="914400" rtl="0" eaLnBrk="1" latinLnBrk="0" hangingPunct="1">
                        <a:lnSpc>
                          <a:spcPct val="100000"/>
                        </a:lnSpc>
                        <a:spcAft>
                          <a:spcPts val="600"/>
                        </a:spcAft>
                        <a:buFont typeface="Arial" panose="020B0604020202020204" pitchFamily="34" charset="0"/>
                        <a:buNone/>
                      </a:pPr>
                      <a:r>
                        <a:rPr lang="pt-BR" sz="1500" kern="1200" dirty="0">
                          <a:solidFill>
                            <a:schemeClr val="dk1"/>
                          </a:solidFill>
                          <a:effectLst/>
                          <a:latin typeface="+mn-lt"/>
                          <a:ea typeface="+mn-ea"/>
                          <a:cs typeface="+mn-cs"/>
                        </a:rPr>
                        <a:t>Professor e Alunos do Curso Técnico em Informática Integrado ao Ensino Médio, da matéria PDS: Prática e Desenvolvimento de Sistemas, do </a:t>
                      </a:r>
                      <a:r>
                        <a:rPr lang="pt-BR" sz="1500" kern="1200" dirty="0" smtClean="0">
                          <a:solidFill>
                            <a:schemeClr val="dk1"/>
                          </a:solidFill>
                          <a:effectLst/>
                          <a:latin typeface="+mn-lt"/>
                          <a:ea typeface="+mn-ea"/>
                          <a:cs typeface="+mn-cs"/>
                        </a:rPr>
                        <a:t>IFSP-SBV</a:t>
                      </a:r>
                      <a:endParaRPr lang="pt-BR" sz="1500" kern="1200" dirty="0">
                        <a:solidFill>
                          <a:schemeClr val="dk1"/>
                        </a:solidFill>
                        <a:effectLst/>
                        <a:latin typeface="+mn-lt"/>
                        <a:ea typeface="+mn-ea"/>
                        <a:cs typeface="+mn-cs"/>
                      </a:endParaRPr>
                    </a:p>
                  </a:txBody>
                  <a:tcPr marL="29668" marR="29668" marT="0" marB="0">
                    <a:solidFill>
                      <a:srgbClr val="B1BEDD"/>
                    </a:solidFill>
                  </a:tcPr>
                </a:tc>
                <a:tc>
                  <a:txBody>
                    <a:bodyPr/>
                    <a:lstStyle/>
                    <a:p>
                      <a:pPr marL="110490" indent="0" algn="l" defTabSz="914400" rtl="0" eaLnBrk="1" latinLnBrk="0" hangingPunct="1">
                        <a:lnSpc>
                          <a:spcPct val="100000"/>
                        </a:lnSpc>
                        <a:spcAft>
                          <a:spcPts val="600"/>
                        </a:spcAft>
                        <a:buFont typeface="Arial" panose="020B0604020202020204" pitchFamily="34" charset="0"/>
                        <a:buNone/>
                        <a:tabLst>
                          <a:tab pos="342900" algn="l"/>
                          <a:tab pos="800100" algn="l"/>
                        </a:tabLst>
                      </a:pPr>
                      <a:r>
                        <a:rPr lang="fr-FR" sz="1500" kern="1200" dirty="0">
                          <a:solidFill>
                            <a:schemeClr val="dk1"/>
                          </a:solidFill>
                          <a:effectLst/>
                          <a:latin typeface="+mn-lt"/>
                          <a:ea typeface="+mn-ea"/>
                          <a:cs typeface="+mn-cs"/>
                        </a:rPr>
                        <a:t>Define os objetivos e o escopo do Módulo de Plataforma de Coleta de Dados (PCDs); Elabora as suas especificações preliminares, distribuindo-as pelas Equipes; Participa das pesquisas de soluções tecnológicas para o desenvolvimento do Sistema Indra;</a:t>
                      </a:r>
                      <a:endParaRPr lang="pt-BR" sz="1500" kern="1200" dirty="0">
                        <a:solidFill>
                          <a:schemeClr val="dk1"/>
                        </a:solidFill>
                        <a:effectLst/>
                        <a:latin typeface="+mn-lt"/>
                        <a:ea typeface="+mn-ea"/>
                        <a:cs typeface="+mn-cs"/>
                      </a:endParaRPr>
                    </a:p>
                  </a:txBody>
                  <a:tcPr marL="29668" marR="29668" marT="0" marB="0">
                    <a:solidFill>
                      <a:srgbClr val="B1BEDD"/>
                    </a:solidFill>
                  </a:tcPr>
                </a:tc>
                <a:extLst>
                  <a:ext uri="{0D108BD9-81ED-4DB2-BD59-A6C34878D82A}">
                    <a16:rowId xmlns:a16="http://schemas.microsoft.com/office/drawing/2014/main" val="10001"/>
                  </a:ext>
                </a:extLst>
              </a:tr>
              <a:tr h="1649521">
                <a:tc>
                  <a:txBody>
                    <a:bodyPr/>
                    <a:lstStyle/>
                    <a:p>
                      <a:pPr algn="just">
                        <a:lnSpc>
                          <a:spcPct val="100000"/>
                        </a:lnSpc>
                        <a:spcAft>
                          <a:spcPts val="600"/>
                        </a:spcAft>
                        <a:tabLst>
                          <a:tab pos="342900" algn="l"/>
                          <a:tab pos="800100" algn="l"/>
                        </a:tabLst>
                      </a:pPr>
                      <a:r>
                        <a:rPr lang="fr-FR" sz="1500" kern="1200" dirty="0">
                          <a:solidFill>
                            <a:schemeClr val="dk1"/>
                          </a:solidFill>
                          <a:effectLst/>
                          <a:latin typeface="+mn-lt"/>
                          <a:ea typeface="+mn-ea"/>
                          <a:cs typeface="+mn-cs"/>
                        </a:rPr>
                        <a:t>Módulo de Medições</a:t>
                      </a:r>
                      <a:endParaRPr lang="pt-BR" sz="1500" kern="1200" dirty="0">
                        <a:solidFill>
                          <a:schemeClr val="dk1"/>
                        </a:solidFill>
                        <a:effectLst/>
                        <a:latin typeface="+mn-lt"/>
                        <a:ea typeface="+mn-ea"/>
                        <a:cs typeface="+mn-cs"/>
                      </a:endParaRPr>
                    </a:p>
                  </a:txBody>
                  <a:tcPr marL="29668" marR="29668" marT="0" marB="0"/>
                </a:tc>
                <a:tc>
                  <a:txBody>
                    <a:bodyPr/>
                    <a:lstStyle/>
                    <a:p>
                      <a:pPr>
                        <a:lnSpc>
                          <a:spcPct val="100000"/>
                        </a:lnSpc>
                        <a:spcAft>
                          <a:spcPts val="0"/>
                        </a:spcAft>
                      </a:pPr>
                      <a:r>
                        <a:rPr lang="pt-BR" sz="1500" kern="1200" dirty="0">
                          <a:solidFill>
                            <a:schemeClr val="dk1"/>
                          </a:solidFill>
                          <a:effectLst/>
                          <a:latin typeface="+mn-lt"/>
                          <a:ea typeface="+mn-ea"/>
                          <a:cs typeface="+mn-cs"/>
                        </a:rPr>
                        <a:t>Professor e Alunos do Curso Técnico em Informática Integrado ao Ensino Médio, da matéria PDS: Prática e Desenvolvimento de Sistemas, do IFSP-SBV</a:t>
                      </a:r>
                    </a:p>
                    <a:p>
                      <a:pPr>
                        <a:lnSpc>
                          <a:spcPct val="100000"/>
                        </a:lnSpc>
                        <a:spcAft>
                          <a:spcPts val="0"/>
                        </a:spcAft>
                      </a:pPr>
                      <a:r>
                        <a:rPr lang="pt-BR" sz="1500" kern="1200" dirty="0">
                          <a:solidFill>
                            <a:schemeClr val="dk1"/>
                          </a:solidFill>
                          <a:effectLst/>
                          <a:latin typeface="+mn-lt"/>
                          <a:ea typeface="+mn-ea"/>
                          <a:cs typeface="+mn-cs"/>
                        </a:rPr>
                        <a:t> </a:t>
                      </a:r>
                    </a:p>
                  </a:txBody>
                  <a:tcPr marL="29668" marR="29668" marT="0" marB="0"/>
                </a:tc>
                <a:tc>
                  <a:txBody>
                    <a:bodyPr/>
                    <a:lstStyle/>
                    <a:p>
                      <a:pPr algn="just">
                        <a:lnSpc>
                          <a:spcPct val="100000"/>
                        </a:lnSpc>
                        <a:spcAft>
                          <a:spcPts val="600"/>
                        </a:spcAft>
                        <a:tabLst>
                          <a:tab pos="342900" algn="l"/>
                          <a:tab pos="800100" algn="l"/>
                        </a:tabLst>
                      </a:pPr>
                      <a:r>
                        <a:rPr lang="fr-FR" sz="1500" kern="1200" dirty="0">
                          <a:solidFill>
                            <a:schemeClr val="dk1"/>
                          </a:solidFill>
                          <a:effectLst/>
                          <a:latin typeface="+mn-lt"/>
                          <a:ea typeface="+mn-ea"/>
                          <a:cs typeface="+mn-cs"/>
                        </a:rPr>
                        <a:t>Define os objetivos e o escopo do Módulo de Medições; Elabora as suas especificações preliminares, distribuindo-as pelas Equipes; Participa das pesquisas de soluções tecnológicas para o desenvolvimento do Sistema Indra;</a:t>
                      </a:r>
                      <a:endParaRPr lang="pt-BR" sz="1500" kern="1200" dirty="0">
                        <a:solidFill>
                          <a:schemeClr val="dk1"/>
                        </a:solidFill>
                        <a:effectLst/>
                        <a:latin typeface="+mn-lt"/>
                        <a:ea typeface="+mn-ea"/>
                        <a:cs typeface="+mn-cs"/>
                      </a:endParaRPr>
                    </a:p>
                  </a:txBody>
                  <a:tcPr marL="29668" marR="29668" marT="0" marB="0"/>
                </a:tc>
                <a:extLst>
                  <a:ext uri="{0D108BD9-81ED-4DB2-BD59-A6C34878D82A}">
                    <a16:rowId xmlns:a16="http://schemas.microsoft.com/office/drawing/2014/main" val="10002"/>
                  </a:ext>
                </a:extLst>
              </a:tr>
              <a:tr h="1405955">
                <a:tc>
                  <a:txBody>
                    <a:bodyPr/>
                    <a:lstStyle/>
                    <a:p>
                      <a:pPr marL="0" algn="l" defTabSz="914400" rtl="0" eaLnBrk="1" latinLnBrk="0" hangingPunct="1">
                        <a:lnSpc>
                          <a:spcPct val="100000"/>
                        </a:lnSpc>
                        <a:spcAft>
                          <a:spcPts val="0"/>
                        </a:spcAft>
                        <a:tabLst>
                          <a:tab pos="342900" algn="l"/>
                          <a:tab pos="800100" algn="l"/>
                        </a:tabLst>
                      </a:pPr>
                      <a:r>
                        <a:rPr lang="fr-FR" sz="1500" kern="1200" dirty="0">
                          <a:solidFill>
                            <a:schemeClr val="dk1"/>
                          </a:solidFill>
                          <a:effectLst/>
                          <a:latin typeface="+mn-lt"/>
                          <a:ea typeface="+mn-ea"/>
                          <a:cs typeface="+mn-cs"/>
                        </a:rPr>
                        <a:t>Administrador</a:t>
                      </a:r>
                      <a:endParaRPr lang="pt-BR" sz="1500" kern="1200" dirty="0">
                        <a:solidFill>
                          <a:schemeClr val="dk1"/>
                        </a:solidFill>
                        <a:effectLst/>
                        <a:latin typeface="+mn-lt"/>
                        <a:ea typeface="+mn-ea"/>
                        <a:cs typeface="+mn-cs"/>
                      </a:endParaRPr>
                    </a:p>
                  </a:txBody>
                  <a:tcPr marL="29668" marR="29668" marT="0" marB="0">
                    <a:solidFill>
                      <a:srgbClr val="B1BEDD"/>
                    </a:solidFill>
                  </a:tcPr>
                </a:tc>
                <a:tc>
                  <a:txBody>
                    <a:bodyPr/>
                    <a:lstStyle/>
                    <a:p>
                      <a:pPr marL="0" algn="l" defTabSz="914400" rtl="0" eaLnBrk="1" latinLnBrk="0" hangingPunct="1">
                        <a:lnSpc>
                          <a:spcPct val="100000"/>
                        </a:lnSpc>
                        <a:spcAft>
                          <a:spcPts val="0"/>
                        </a:spcAft>
                      </a:pPr>
                      <a:r>
                        <a:rPr lang="pt-BR" sz="1500" kern="1200" dirty="0">
                          <a:solidFill>
                            <a:schemeClr val="dk1"/>
                          </a:solidFill>
                          <a:effectLst/>
                          <a:latin typeface="+mn-lt"/>
                          <a:ea typeface="+mn-ea"/>
                          <a:cs typeface="+mn-cs"/>
                        </a:rPr>
                        <a:t>Professor e Alunos do Curso Técnico em Informática Integrado ao Ensino Médio, da matéria PDS: Prática e Desenvolvimento de Sistemas, do </a:t>
                      </a:r>
                      <a:r>
                        <a:rPr lang="pt-BR" sz="1500" kern="1200" dirty="0" smtClean="0">
                          <a:solidFill>
                            <a:schemeClr val="dk1"/>
                          </a:solidFill>
                          <a:effectLst/>
                          <a:latin typeface="+mn-lt"/>
                          <a:ea typeface="+mn-ea"/>
                          <a:cs typeface="+mn-cs"/>
                        </a:rPr>
                        <a:t>IFSP-SBV</a:t>
                      </a:r>
                      <a:endParaRPr lang="pt-BR" sz="1500" kern="1200" dirty="0">
                        <a:solidFill>
                          <a:schemeClr val="dk1"/>
                        </a:solidFill>
                        <a:effectLst/>
                        <a:latin typeface="+mn-lt"/>
                        <a:ea typeface="+mn-ea"/>
                        <a:cs typeface="+mn-cs"/>
                      </a:endParaRPr>
                    </a:p>
                  </a:txBody>
                  <a:tcPr marL="29668" marR="29668" marT="0" marB="0">
                    <a:solidFill>
                      <a:srgbClr val="B1BEDD"/>
                    </a:solidFill>
                  </a:tcPr>
                </a:tc>
                <a:tc>
                  <a:txBody>
                    <a:bodyPr/>
                    <a:lstStyle/>
                    <a:p>
                      <a:pPr marL="0" algn="l" defTabSz="914400" rtl="0" eaLnBrk="1" latinLnBrk="0" hangingPunct="1">
                        <a:lnSpc>
                          <a:spcPct val="100000"/>
                        </a:lnSpc>
                        <a:spcAft>
                          <a:spcPts val="0"/>
                        </a:spcAft>
                        <a:tabLst>
                          <a:tab pos="342900" algn="l"/>
                          <a:tab pos="800100" algn="l"/>
                        </a:tabLst>
                      </a:pPr>
                      <a:r>
                        <a:rPr lang="fr-FR" sz="1500" kern="1200" dirty="0" smtClean="0">
                          <a:solidFill>
                            <a:schemeClr val="dk1"/>
                          </a:solidFill>
                          <a:effectLst/>
                          <a:latin typeface="+mn-lt"/>
                          <a:ea typeface="+mn-ea"/>
                          <a:cs typeface="+mn-cs"/>
                        </a:rPr>
                        <a:t>Exerce </a:t>
                      </a:r>
                      <a:r>
                        <a:rPr lang="fr-FR" sz="1500" kern="1200" dirty="0">
                          <a:solidFill>
                            <a:schemeClr val="dk1"/>
                          </a:solidFill>
                          <a:effectLst/>
                          <a:latin typeface="+mn-lt"/>
                          <a:ea typeface="+mn-ea"/>
                          <a:cs typeface="+mn-cs"/>
                        </a:rPr>
                        <a:t>a manutenção do sistema, gerenciando o conteúdo dos usuários da rede;</a:t>
                      </a:r>
                      <a:endParaRPr lang="pt-BR" sz="1500" kern="1200" dirty="0">
                        <a:solidFill>
                          <a:schemeClr val="dk1"/>
                        </a:solidFill>
                        <a:effectLst/>
                        <a:latin typeface="+mn-lt"/>
                        <a:ea typeface="+mn-ea"/>
                        <a:cs typeface="+mn-cs"/>
                      </a:endParaRPr>
                    </a:p>
                  </a:txBody>
                  <a:tcPr marL="29668" marR="29668" marT="0" marB="0">
                    <a:solidFill>
                      <a:srgbClr val="B1BEDD"/>
                    </a:solidFill>
                  </a:tcPr>
                </a:tc>
                <a:extLst>
                  <a:ext uri="{0D108BD9-81ED-4DB2-BD59-A6C34878D82A}">
                    <a16:rowId xmlns:a16="http://schemas.microsoft.com/office/drawing/2014/main" val="10003"/>
                  </a:ext>
                </a:extLst>
              </a:tr>
            </a:tbl>
          </a:graphicData>
        </a:graphic>
      </p:graphicFrame>
      <p:sp>
        <p:nvSpPr>
          <p:cNvPr id="7" name="Rectangle 1"/>
          <p:cNvSpPr>
            <a:spLocks noChangeArrowheads="1"/>
          </p:cNvSpPr>
          <p:nvPr/>
        </p:nvSpPr>
        <p:spPr bwMode="auto">
          <a:xfrm>
            <a:off x="4271962" y="-566738"/>
            <a:ext cx="3350760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pt-BR"/>
          </a:p>
        </p:txBody>
      </p:sp>
    </p:spTree>
    <p:extLst>
      <p:ext uri="{BB962C8B-B14F-4D97-AF65-F5344CB8AC3E}">
        <p14:creationId xmlns:p14="http://schemas.microsoft.com/office/powerpoint/2010/main" val="31055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4"/>
                                        </p:tgtEl>
                                        <p:attrNameLst>
                                          <p:attrName>r</p:attrName>
                                        </p:attrNameLst>
                                      </p:cBhvr>
                                    </p:animRot>
                                    <p:animRot by="-240000">
                                      <p:cBhvr>
                                        <p:cTn id="7" dur="200" fill="hold">
                                          <p:stCondLst>
                                            <p:cond delay="200"/>
                                          </p:stCondLst>
                                        </p:cTn>
                                        <p:tgtEl>
                                          <p:spTgt spid="4"/>
                                        </p:tgtEl>
                                        <p:attrNameLst>
                                          <p:attrName>r</p:attrName>
                                        </p:attrNameLst>
                                      </p:cBhvr>
                                    </p:animRot>
                                    <p:animRot by="240000">
                                      <p:cBhvr>
                                        <p:cTn id="8" dur="200" fill="hold">
                                          <p:stCondLst>
                                            <p:cond delay="400"/>
                                          </p:stCondLst>
                                        </p:cTn>
                                        <p:tgtEl>
                                          <p:spTgt spid="4"/>
                                        </p:tgtEl>
                                        <p:attrNameLst>
                                          <p:attrName>r</p:attrName>
                                        </p:attrNameLst>
                                      </p:cBhvr>
                                    </p:animRot>
                                    <p:animRot by="-240000">
                                      <p:cBhvr>
                                        <p:cTn id="9" dur="200" fill="hold">
                                          <p:stCondLst>
                                            <p:cond delay="600"/>
                                          </p:stCondLst>
                                        </p:cTn>
                                        <p:tgtEl>
                                          <p:spTgt spid="4"/>
                                        </p:tgtEl>
                                        <p:attrNameLst>
                                          <p:attrName>r</p:attrName>
                                        </p:attrNameLst>
                                      </p:cBhvr>
                                    </p:animRot>
                                    <p:animRot by="120000">
                                      <p:cBhvr>
                                        <p:cTn id="10" dur="200" fill="hold">
                                          <p:stCondLst>
                                            <p:cond delay="800"/>
                                          </p:stCondLst>
                                        </p:cTn>
                                        <p:tgtEl>
                                          <p:spTgt spid="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222116" y="193482"/>
            <a:ext cx="9692640" cy="1325562"/>
          </a:xfrm>
        </p:spPr>
        <p:txBody>
          <a:bodyPr/>
          <a:lstStyle/>
          <a:p>
            <a:r>
              <a:rPr lang="pt-BR" dirty="0"/>
              <a:t>Documento de Visão </a:t>
            </a:r>
            <a:r>
              <a:rPr lang="pt-BR" dirty="0" smtClean="0"/>
              <a:t>- Identificação </a:t>
            </a:r>
            <a:r>
              <a:rPr lang="pt-BR" dirty="0"/>
              <a:t>dos Stakehoders</a:t>
            </a:r>
          </a:p>
        </p:txBody>
      </p:sp>
      <p:pic>
        <p:nvPicPr>
          <p:cNvPr id="4" name="Imagem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graphicFrame>
        <p:nvGraphicFramePr>
          <p:cNvPr id="6" name="Espaço Reservado para Conteúdo 5"/>
          <p:cNvGraphicFramePr>
            <a:graphicFrameLocks noGrp="1"/>
          </p:cNvGraphicFramePr>
          <p:nvPr>
            <p:ph idx="1"/>
            <p:extLst>
              <p:ext uri="{D42A27DB-BD31-4B8C-83A1-F6EECF244321}">
                <p14:modId xmlns:p14="http://schemas.microsoft.com/office/powerpoint/2010/main" val="3712799676"/>
              </p:ext>
            </p:extLst>
          </p:nvPr>
        </p:nvGraphicFramePr>
        <p:xfrm>
          <a:off x="530087" y="1762540"/>
          <a:ext cx="10424425" cy="4876799"/>
        </p:xfrm>
        <a:graphic>
          <a:graphicData uri="http://schemas.openxmlformats.org/drawingml/2006/table">
            <a:tbl>
              <a:tblPr>
                <a:tableStyleId>{5C22544A-7EE6-4342-B048-85BDC9FD1C3A}</a:tableStyleId>
              </a:tblPr>
              <a:tblGrid>
                <a:gridCol w="2901831">
                  <a:extLst>
                    <a:ext uri="{9D8B030D-6E8A-4147-A177-3AD203B41FA5}">
                      <a16:colId xmlns:a16="http://schemas.microsoft.com/office/drawing/2014/main" val="20000"/>
                    </a:ext>
                  </a:extLst>
                </a:gridCol>
                <a:gridCol w="2904005">
                  <a:extLst>
                    <a:ext uri="{9D8B030D-6E8A-4147-A177-3AD203B41FA5}">
                      <a16:colId xmlns:a16="http://schemas.microsoft.com/office/drawing/2014/main" val="20001"/>
                    </a:ext>
                  </a:extLst>
                </a:gridCol>
                <a:gridCol w="4618589">
                  <a:extLst>
                    <a:ext uri="{9D8B030D-6E8A-4147-A177-3AD203B41FA5}">
                      <a16:colId xmlns:a16="http://schemas.microsoft.com/office/drawing/2014/main" val="20002"/>
                    </a:ext>
                  </a:extLst>
                </a:gridCol>
              </a:tblGrid>
              <a:tr h="464867">
                <a:tc>
                  <a:txBody>
                    <a:bodyPr/>
                    <a:lstStyle/>
                    <a:p>
                      <a:pPr marL="457200" algn="l" defTabSz="914400" rtl="0" eaLnBrk="1" latinLnBrk="0" hangingPunct="1">
                        <a:lnSpc>
                          <a:spcPts val="1200"/>
                        </a:lnSpc>
                        <a:spcAft>
                          <a:spcPts val="600"/>
                        </a:spcAft>
                      </a:pPr>
                      <a:endParaRPr lang="pt-BR" sz="1400" b="1" kern="1200" dirty="0" smtClean="0">
                        <a:solidFill>
                          <a:schemeClr val="bg1"/>
                        </a:solidFill>
                        <a:effectLst/>
                        <a:latin typeface="+mn-lt"/>
                        <a:ea typeface="+mn-ea"/>
                        <a:cs typeface="+mn-cs"/>
                      </a:endParaRPr>
                    </a:p>
                    <a:p>
                      <a:pPr marL="457200" algn="l" defTabSz="914400" rtl="0" eaLnBrk="1" latinLnBrk="0" hangingPunct="1">
                        <a:lnSpc>
                          <a:spcPts val="1200"/>
                        </a:lnSpc>
                        <a:spcAft>
                          <a:spcPts val="600"/>
                        </a:spcAft>
                      </a:pPr>
                      <a:r>
                        <a:rPr lang="pt-BR" sz="1400" b="1" kern="1200" dirty="0" smtClean="0">
                          <a:solidFill>
                            <a:schemeClr val="bg1"/>
                          </a:solidFill>
                          <a:effectLst/>
                          <a:latin typeface="+mn-lt"/>
                          <a:ea typeface="+mn-ea"/>
                          <a:cs typeface="+mn-cs"/>
                        </a:rPr>
                        <a:t>Nome</a:t>
                      </a:r>
                      <a:endParaRPr lang="pt-BR" sz="1400" b="1" kern="1200" dirty="0">
                        <a:solidFill>
                          <a:schemeClr val="bg1"/>
                        </a:solidFill>
                        <a:effectLst/>
                        <a:latin typeface="+mn-lt"/>
                        <a:ea typeface="+mn-ea"/>
                        <a:cs typeface="+mn-cs"/>
                      </a:endParaRPr>
                    </a:p>
                  </a:txBody>
                  <a:tcPr marL="29668" marR="29668" marT="0" marB="0">
                    <a:solidFill>
                      <a:schemeClr val="tx2"/>
                    </a:solidFill>
                  </a:tcPr>
                </a:tc>
                <a:tc>
                  <a:txBody>
                    <a:bodyPr/>
                    <a:lstStyle/>
                    <a:p>
                      <a:pPr marL="457200" algn="l" defTabSz="914400" rtl="0" eaLnBrk="1" latinLnBrk="0" hangingPunct="1">
                        <a:lnSpc>
                          <a:spcPts val="1200"/>
                        </a:lnSpc>
                        <a:spcAft>
                          <a:spcPts val="600"/>
                        </a:spcAft>
                      </a:pPr>
                      <a:endParaRPr lang="pt-BR" sz="1400" b="1" kern="1200" dirty="0" smtClean="0">
                        <a:solidFill>
                          <a:schemeClr val="bg1"/>
                        </a:solidFill>
                        <a:effectLst/>
                        <a:latin typeface="+mn-lt"/>
                        <a:ea typeface="+mn-ea"/>
                        <a:cs typeface="+mn-cs"/>
                      </a:endParaRPr>
                    </a:p>
                    <a:p>
                      <a:pPr marL="457200" algn="l" defTabSz="914400" rtl="0" eaLnBrk="1" latinLnBrk="0" hangingPunct="1">
                        <a:lnSpc>
                          <a:spcPts val="1200"/>
                        </a:lnSpc>
                        <a:spcAft>
                          <a:spcPts val="600"/>
                        </a:spcAft>
                      </a:pPr>
                      <a:r>
                        <a:rPr lang="pt-BR" sz="1400" b="1" kern="1200" dirty="0" smtClean="0">
                          <a:solidFill>
                            <a:schemeClr val="bg1"/>
                          </a:solidFill>
                          <a:effectLst/>
                          <a:latin typeface="+mn-lt"/>
                          <a:ea typeface="+mn-ea"/>
                          <a:cs typeface="+mn-cs"/>
                        </a:rPr>
                        <a:t>Descrição</a:t>
                      </a:r>
                      <a:endParaRPr lang="pt-BR" sz="1400" b="1" kern="1200" dirty="0">
                        <a:solidFill>
                          <a:schemeClr val="bg1"/>
                        </a:solidFill>
                        <a:effectLst/>
                        <a:latin typeface="+mn-lt"/>
                        <a:ea typeface="+mn-ea"/>
                        <a:cs typeface="+mn-cs"/>
                      </a:endParaRPr>
                    </a:p>
                  </a:txBody>
                  <a:tcPr marL="29668" marR="29668" marT="0" marB="0">
                    <a:solidFill>
                      <a:schemeClr val="tx2"/>
                    </a:solidFill>
                  </a:tcPr>
                </a:tc>
                <a:tc>
                  <a:txBody>
                    <a:bodyPr/>
                    <a:lstStyle/>
                    <a:p>
                      <a:pPr marL="457200" algn="l" defTabSz="914400" rtl="0" eaLnBrk="1" latinLnBrk="0" hangingPunct="1">
                        <a:lnSpc>
                          <a:spcPts val="1200"/>
                        </a:lnSpc>
                        <a:spcAft>
                          <a:spcPts val="600"/>
                        </a:spcAft>
                      </a:pPr>
                      <a:endParaRPr lang="pt-BR" sz="1400" b="1" kern="1200" dirty="0" smtClean="0">
                        <a:solidFill>
                          <a:schemeClr val="bg1"/>
                        </a:solidFill>
                        <a:effectLst/>
                        <a:latin typeface="+mn-lt"/>
                        <a:ea typeface="+mn-ea"/>
                        <a:cs typeface="+mn-cs"/>
                      </a:endParaRPr>
                    </a:p>
                    <a:p>
                      <a:pPr marL="457200" algn="l" defTabSz="914400" rtl="0" eaLnBrk="1" latinLnBrk="0" hangingPunct="1">
                        <a:lnSpc>
                          <a:spcPts val="1200"/>
                        </a:lnSpc>
                        <a:spcAft>
                          <a:spcPts val="600"/>
                        </a:spcAft>
                      </a:pPr>
                      <a:r>
                        <a:rPr lang="pt-BR" sz="1400" b="1" kern="1200" dirty="0" smtClean="0">
                          <a:solidFill>
                            <a:schemeClr val="bg1"/>
                          </a:solidFill>
                          <a:effectLst/>
                          <a:latin typeface="+mn-lt"/>
                          <a:ea typeface="+mn-ea"/>
                          <a:cs typeface="+mn-cs"/>
                        </a:rPr>
                        <a:t>Responsabilidades</a:t>
                      </a:r>
                      <a:endParaRPr lang="pt-BR" sz="1400" b="1" kern="1200" dirty="0">
                        <a:solidFill>
                          <a:schemeClr val="bg1"/>
                        </a:solidFill>
                        <a:effectLst/>
                        <a:latin typeface="+mn-lt"/>
                        <a:ea typeface="+mn-ea"/>
                        <a:cs typeface="+mn-cs"/>
                      </a:endParaRPr>
                    </a:p>
                  </a:txBody>
                  <a:tcPr marL="29668" marR="29668" marT="0" marB="0">
                    <a:solidFill>
                      <a:schemeClr val="tx2"/>
                    </a:solidFill>
                  </a:tcPr>
                </a:tc>
                <a:extLst>
                  <a:ext uri="{0D108BD9-81ED-4DB2-BD59-A6C34878D82A}">
                    <a16:rowId xmlns:a16="http://schemas.microsoft.com/office/drawing/2014/main" val="10000"/>
                  </a:ext>
                </a:extLst>
              </a:tr>
              <a:tr h="885082">
                <a:tc>
                  <a:txBody>
                    <a:bodyPr/>
                    <a:lstStyle/>
                    <a:p>
                      <a:pPr algn="just">
                        <a:lnSpc>
                          <a:spcPct val="100000"/>
                        </a:lnSpc>
                        <a:spcAft>
                          <a:spcPts val="600"/>
                        </a:spcAft>
                        <a:tabLst>
                          <a:tab pos="342900" algn="l"/>
                          <a:tab pos="800100" algn="l"/>
                        </a:tabLst>
                      </a:pPr>
                      <a:r>
                        <a:rPr lang="fr-FR" sz="1600" kern="1200" dirty="0">
                          <a:solidFill>
                            <a:schemeClr val="dk1"/>
                          </a:solidFill>
                          <a:effectLst/>
                          <a:latin typeface="+mn-lt"/>
                          <a:ea typeface="+mn-ea"/>
                          <a:cs typeface="+mn-cs"/>
                        </a:rPr>
                        <a:t>Usuário (não logado)</a:t>
                      </a:r>
                      <a:endParaRPr lang="pt-BR" sz="1600" kern="1200" dirty="0">
                        <a:solidFill>
                          <a:schemeClr val="dk1"/>
                        </a:solidFill>
                        <a:effectLst/>
                        <a:latin typeface="+mn-lt"/>
                        <a:ea typeface="+mn-ea"/>
                        <a:cs typeface="+mn-cs"/>
                      </a:endParaRPr>
                    </a:p>
                  </a:txBody>
                  <a:tcPr marL="29668" marR="29668" marT="0" marB="0"/>
                </a:tc>
                <a:tc>
                  <a:txBody>
                    <a:bodyPr/>
                    <a:lstStyle/>
                    <a:p>
                      <a:pPr>
                        <a:lnSpc>
                          <a:spcPct val="100000"/>
                        </a:lnSpc>
                        <a:spcAft>
                          <a:spcPts val="0"/>
                        </a:spcAft>
                      </a:pPr>
                      <a:r>
                        <a:rPr lang="pt-BR" sz="1600" kern="1200" dirty="0">
                          <a:solidFill>
                            <a:schemeClr val="dk1"/>
                          </a:solidFill>
                          <a:effectLst/>
                          <a:latin typeface="+mn-lt"/>
                          <a:ea typeface="+mn-ea"/>
                          <a:cs typeface="+mn-cs"/>
                        </a:rPr>
                        <a:t>Corpo docente e discente do IFSP-SBV, e população interessada.</a:t>
                      </a:r>
                    </a:p>
                  </a:txBody>
                  <a:tcPr marL="29668" marR="29668" marT="0" marB="0"/>
                </a:tc>
                <a:tc>
                  <a:txBody>
                    <a:bodyPr/>
                    <a:lstStyle/>
                    <a:p>
                      <a:pPr algn="just">
                        <a:lnSpc>
                          <a:spcPct val="100000"/>
                        </a:lnSpc>
                        <a:spcAft>
                          <a:spcPts val="600"/>
                        </a:spcAft>
                        <a:tabLst>
                          <a:tab pos="342900" algn="l"/>
                          <a:tab pos="800100" algn="l"/>
                        </a:tabLst>
                      </a:pPr>
                      <a:r>
                        <a:rPr lang="fr-FR" sz="1600" kern="1200" dirty="0">
                          <a:solidFill>
                            <a:schemeClr val="dk1"/>
                          </a:solidFill>
                          <a:effectLst/>
                          <a:latin typeface="+mn-lt"/>
                          <a:ea typeface="+mn-ea"/>
                          <a:cs typeface="+mn-cs"/>
                        </a:rPr>
                        <a:t>Acessa e usuflui dos recursos limitados oferecidos pela rede ;</a:t>
                      </a:r>
                      <a:endParaRPr lang="pt-BR" sz="1600" kern="1200" dirty="0">
                        <a:solidFill>
                          <a:schemeClr val="dk1"/>
                        </a:solidFill>
                        <a:effectLst/>
                        <a:latin typeface="+mn-lt"/>
                        <a:ea typeface="+mn-ea"/>
                        <a:cs typeface="+mn-cs"/>
                      </a:endParaRPr>
                    </a:p>
                  </a:txBody>
                  <a:tcPr marL="29668" marR="29668" marT="0" marB="0"/>
                </a:tc>
                <a:extLst>
                  <a:ext uri="{0D108BD9-81ED-4DB2-BD59-A6C34878D82A}">
                    <a16:rowId xmlns:a16="http://schemas.microsoft.com/office/drawing/2014/main" val="10001"/>
                  </a:ext>
                </a:extLst>
              </a:tr>
              <a:tr h="1397258">
                <a:tc>
                  <a:txBody>
                    <a:bodyPr/>
                    <a:lstStyle/>
                    <a:p>
                      <a:pPr algn="just">
                        <a:lnSpc>
                          <a:spcPct val="100000"/>
                        </a:lnSpc>
                        <a:spcAft>
                          <a:spcPts val="600"/>
                        </a:spcAft>
                        <a:tabLst>
                          <a:tab pos="342900" algn="l"/>
                          <a:tab pos="800100" algn="l"/>
                        </a:tabLst>
                      </a:pPr>
                      <a:r>
                        <a:rPr lang="fr-FR" sz="1600" kern="1200">
                          <a:solidFill>
                            <a:schemeClr val="dk1"/>
                          </a:solidFill>
                          <a:effectLst/>
                          <a:latin typeface="+mn-lt"/>
                          <a:ea typeface="+mn-ea"/>
                          <a:cs typeface="+mn-cs"/>
                        </a:rPr>
                        <a:t>Hidrólogo</a:t>
                      </a:r>
                      <a:endParaRPr lang="pt-BR" sz="1600" kern="1200">
                        <a:solidFill>
                          <a:schemeClr val="dk1"/>
                        </a:solidFill>
                        <a:effectLst/>
                        <a:latin typeface="+mn-lt"/>
                        <a:ea typeface="+mn-ea"/>
                        <a:cs typeface="+mn-cs"/>
                      </a:endParaRPr>
                    </a:p>
                  </a:txBody>
                  <a:tcPr marL="29668" marR="29668" marT="0" marB="0">
                    <a:solidFill>
                      <a:srgbClr val="B1BEDD"/>
                    </a:solidFill>
                  </a:tcPr>
                </a:tc>
                <a:tc>
                  <a:txBody>
                    <a:bodyPr/>
                    <a:lstStyle/>
                    <a:p>
                      <a:pPr>
                        <a:lnSpc>
                          <a:spcPct val="100000"/>
                        </a:lnSpc>
                        <a:spcAft>
                          <a:spcPts val="0"/>
                        </a:spcAft>
                      </a:pPr>
                      <a:r>
                        <a:rPr lang="pt-BR" sz="1600" kern="1200" dirty="0">
                          <a:solidFill>
                            <a:schemeClr val="dk1"/>
                          </a:solidFill>
                          <a:effectLst/>
                          <a:latin typeface="+mn-lt"/>
                          <a:ea typeface="+mn-ea"/>
                          <a:cs typeface="+mn-cs"/>
                        </a:rPr>
                        <a:t>Pesquisadores e cientistas que trabalham com dados climáticos.</a:t>
                      </a:r>
                    </a:p>
                  </a:txBody>
                  <a:tcPr marL="29668" marR="29668" marT="0" marB="0">
                    <a:solidFill>
                      <a:srgbClr val="B1BEDD"/>
                    </a:solidFill>
                  </a:tcPr>
                </a:tc>
                <a:tc>
                  <a:txBody>
                    <a:bodyPr/>
                    <a:lstStyle/>
                    <a:p>
                      <a:pPr algn="just">
                        <a:lnSpc>
                          <a:spcPct val="100000"/>
                        </a:lnSpc>
                        <a:spcAft>
                          <a:spcPts val="600"/>
                        </a:spcAft>
                        <a:tabLst>
                          <a:tab pos="342900" algn="l"/>
                          <a:tab pos="800100" algn="l"/>
                        </a:tabLst>
                      </a:pPr>
                      <a:r>
                        <a:rPr lang="fr-FR" sz="1600" kern="1200" dirty="0">
                          <a:solidFill>
                            <a:schemeClr val="dk1"/>
                          </a:solidFill>
                          <a:effectLst/>
                          <a:latin typeface="+mn-lt"/>
                          <a:ea typeface="+mn-ea"/>
                          <a:cs typeface="+mn-cs"/>
                        </a:rPr>
                        <a:t>Acessa e usuflui dos recursos oferecidos pela rede; Participa do envio de notificações de acontecimento de supostos desastres; Mantém contato com os administradores do sistema;</a:t>
                      </a:r>
                      <a:endParaRPr lang="pt-BR" sz="1600" kern="1200" dirty="0">
                        <a:solidFill>
                          <a:schemeClr val="dk1"/>
                        </a:solidFill>
                        <a:effectLst/>
                        <a:latin typeface="+mn-lt"/>
                        <a:ea typeface="+mn-ea"/>
                        <a:cs typeface="+mn-cs"/>
                      </a:endParaRPr>
                    </a:p>
                  </a:txBody>
                  <a:tcPr marL="29668" marR="29668" marT="0" marB="0">
                    <a:solidFill>
                      <a:srgbClr val="B1BEDD"/>
                    </a:solidFill>
                  </a:tcPr>
                </a:tc>
                <a:extLst>
                  <a:ext uri="{0D108BD9-81ED-4DB2-BD59-A6C34878D82A}">
                    <a16:rowId xmlns:a16="http://schemas.microsoft.com/office/drawing/2014/main" val="10002"/>
                  </a:ext>
                </a:extLst>
              </a:tr>
              <a:tr h="1321211">
                <a:tc>
                  <a:txBody>
                    <a:bodyPr/>
                    <a:lstStyle/>
                    <a:p>
                      <a:pPr algn="just">
                        <a:lnSpc>
                          <a:spcPct val="100000"/>
                        </a:lnSpc>
                        <a:spcAft>
                          <a:spcPts val="600"/>
                        </a:spcAft>
                        <a:tabLst>
                          <a:tab pos="342900" algn="l"/>
                          <a:tab pos="800100" algn="l"/>
                        </a:tabLst>
                      </a:pPr>
                      <a:r>
                        <a:rPr lang="fr-FR" sz="1600" kern="1200" dirty="0">
                          <a:solidFill>
                            <a:schemeClr val="dk1"/>
                          </a:solidFill>
                          <a:effectLst/>
                          <a:latin typeface="+mn-lt"/>
                          <a:ea typeface="+mn-ea"/>
                          <a:cs typeface="+mn-cs"/>
                        </a:rPr>
                        <a:t>Instituiçoes governamentais</a:t>
                      </a:r>
                      <a:endParaRPr lang="pt-BR" sz="1600" kern="1200" dirty="0">
                        <a:solidFill>
                          <a:schemeClr val="dk1"/>
                        </a:solidFill>
                        <a:effectLst/>
                        <a:latin typeface="+mn-lt"/>
                        <a:ea typeface="+mn-ea"/>
                        <a:cs typeface="+mn-cs"/>
                      </a:endParaRPr>
                    </a:p>
                  </a:txBody>
                  <a:tcPr marL="29668" marR="29668" marT="0" marB="0"/>
                </a:tc>
                <a:tc>
                  <a:txBody>
                    <a:bodyPr/>
                    <a:lstStyle/>
                    <a:p>
                      <a:pPr>
                        <a:lnSpc>
                          <a:spcPct val="100000"/>
                        </a:lnSpc>
                        <a:spcAft>
                          <a:spcPts val="0"/>
                        </a:spcAft>
                      </a:pPr>
                      <a:r>
                        <a:rPr lang="pt-BR" sz="1600" kern="1200" dirty="0">
                          <a:solidFill>
                            <a:schemeClr val="dk1"/>
                          </a:solidFill>
                          <a:effectLst/>
                          <a:latin typeface="+mn-lt"/>
                          <a:ea typeface="+mn-ea"/>
                          <a:cs typeface="+mn-cs"/>
                        </a:rPr>
                        <a:t>Toda ou qualquer organização pública que utiliza-se de dados climáticos em prol da saúde, segurança e educação da população nacional.</a:t>
                      </a:r>
                    </a:p>
                  </a:txBody>
                  <a:tcPr marL="29668" marR="29668" marT="0" marB="0"/>
                </a:tc>
                <a:tc>
                  <a:txBody>
                    <a:bodyPr/>
                    <a:lstStyle/>
                    <a:p>
                      <a:pPr algn="just">
                        <a:lnSpc>
                          <a:spcPct val="100000"/>
                        </a:lnSpc>
                        <a:spcAft>
                          <a:spcPts val="600"/>
                        </a:spcAft>
                        <a:tabLst>
                          <a:tab pos="342900" algn="l"/>
                          <a:tab pos="800100" algn="l"/>
                        </a:tabLst>
                      </a:pPr>
                      <a:r>
                        <a:rPr lang="fr-FR" sz="1600" kern="1200" dirty="0">
                          <a:solidFill>
                            <a:schemeClr val="dk1"/>
                          </a:solidFill>
                          <a:effectLst/>
                          <a:latin typeface="+mn-lt"/>
                          <a:ea typeface="+mn-ea"/>
                          <a:cs typeface="+mn-cs"/>
                        </a:rPr>
                        <a:t>Acessa e usuflui dos recursos oferecidos pela rede; Participa do envio de notificações de acontecimento de supostos desastres; Mantém contato com os administradores do sistema;</a:t>
                      </a:r>
                      <a:endParaRPr lang="pt-BR" sz="1600" kern="1200" dirty="0">
                        <a:solidFill>
                          <a:schemeClr val="dk1"/>
                        </a:solidFill>
                        <a:effectLst/>
                        <a:latin typeface="+mn-lt"/>
                        <a:ea typeface="+mn-ea"/>
                        <a:cs typeface="+mn-cs"/>
                      </a:endParaRPr>
                    </a:p>
                  </a:txBody>
                  <a:tcPr marL="29668" marR="29668" marT="0" marB="0"/>
                </a:tc>
                <a:extLst>
                  <a:ext uri="{0D108BD9-81ED-4DB2-BD59-A6C34878D82A}">
                    <a16:rowId xmlns:a16="http://schemas.microsoft.com/office/drawing/2014/main" val="10003"/>
                  </a:ext>
                </a:extLst>
              </a:tr>
              <a:tr h="808381">
                <a:tc>
                  <a:txBody>
                    <a:bodyPr/>
                    <a:lstStyle/>
                    <a:p>
                      <a:pPr marL="0" algn="l" defTabSz="914400" rtl="0" eaLnBrk="1" latinLnBrk="0" hangingPunct="1">
                        <a:lnSpc>
                          <a:spcPct val="100000"/>
                        </a:lnSpc>
                        <a:spcAft>
                          <a:spcPts val="0"/>
                        </a:spcAft>
                        <a:tabLst>
                          <a:tab pos="342900" algn="l"/>
                          <a:tab pos="800100" algn="l"/>
                        </a:tabLst>
                      </a:pPr>
                      <a:r>
                        <a:rPr lang="fr-FR" sz="1500" kern="1200" dirty="0">
                          <a:solidFill>
                            <a:schemeClr val="dk1"/>
                          </a:solidFill>
                          <a:effectLst/>
                          <a:latin typeface="+mn-lt"/>
                          <a:ea typeface="+mn-ea"/>
                          <a:cs typeface="+mn-cs"/>
                        </a:rPr>
                        <a:t>Usuário (logado)</a:t>
                      </a:r>
                      <a:endParaRPr lang="pt-BR" sz="1500" kern="1200" dirty="0">
                        <a:solidFill>
                          <a:schemeClr val="dk1"/>
                        </a:solidFill>
                        <a:effectLst/>
                        <a:latin typeface="+mn-lt"/>
                        <a:ea typeface="+mn-ea"/>
                        <a:cs typeface="+mn-cs"/>
                      </a:endParaRPr>
                    </a:p>
                  </a:txBody>
                  <a:tcPr marL="29668" marR="29668" marT="0" marB="0">
                    <a:solidFill>
                      <a:srgbClr val="B1BEDD"/>
                    </a:solidFill>
                  </a:tcPr>
                </a:tc>
                <a:tc>
                  <a:txBody>
                    <a:bodyPr/>
                    <a:lstStyle/>
                    <a:p>
                      <a:pPr marL="0" algn="l" defTabSz="914400" rtl="0" eaLnBrk="1" latinLnBrk="0" hangingPunct="1">
                        <a:lnSpc>
                          <a:spcPct val="100000"/>
                        </a:lnSpc>
                        <a:spcAft>
                          <a:spcPts val="0"/>
                        </a:spcAft>
                      </a:pPr>
                      <a:r>
                        <a:rPr lang="pt-BR" sz="1500" kern="1200" dirty="0">
                          <a:solidFill>
                            <a:schemeClr val="dk1"/>
                          </a:solidFill>
                          <a:effectLst/>
                          <a:latin typeface="+mn-lt"/>
                          <a:ea typeface="+mn-ea"/>
                          <a:cs typeface="+mn-cs"/>
                        </a:rPr>
                        <a:t>Corpo docente e discente do IFSP-SBV, e população interessada.</a:t>
                      </a:r>
                    </a:p>
                  </a:txBody>
                  <a:tcPr marL="29668" marR="29668" marT="0" marB="0">
                    <a:solidFill>
                      <a:srgbClr val="B1BEDD"/>
                    </a:solidFill>
                  </a:tcPr>
                </a:tc>
                <a:tc>
                  <a:txBody>
                    <a:bodyPr/>
                    <a:lstStyle/>
                    <a:p>
                      <a:pPr marL="0" algn="l" defTabSz="914400" rtl="0" eaLnBrk="1" latinLnBrk="0" hangingPunct="1">
                        <a:lnSpc>
                          <a:spcPct val="100000"/>
                        </a:lnSpc>
                        <a:spcAft>
                          <a:spcPts val="0"/>
                        </a:spcAft>
                        <a:tabLst>
                          <a:tab pos="342900" algn="l"/>
                          <a:tab pos="800100" algn="l"/>
                        </a:tabLst>
                      </a:pPr>
                      <a:r>
                        <a:rPr lang="fr-FR" sz="1500" kern="1200" dirty="0">
                          <a:solidFill>
                            <a:schemeClr val="dk1"/>
                          </a:solidFill>
                          <a:effectLst/>
                          <a:latin typeface="+mn-lt"/>
                          <a:ea typeface="+mn-ea"/>
                          <a:cs typeface="+mn-cs"/>
                        </a:rPr>
                        <a:t>Acessa e usuflui dos recursos oferecidos pela rede; Participa do envio de notificações de acontecimento de supostos desastres;</a:t>
                      </a:r>
                      <a:endParaRPr lang="pt-BR" sz="1500" kern="1200" dirty="0">
                        <a:solidFill>
                          <a:schemeClr val="dk1"/>
                        </a:solidFill>
                        <a:effectLst/>
                        <a:latin typeface="+mn-lt"/>
                        <a:ea typeface="+mn-ea"/>
                        <a:cs typeface="+mn-cs"/>
                      </a:endParaRPr>
                    </a:p>
                  </a:txBody>
                  <a:tcPr marL="29668" marR="29668" marT="0" marB="0">
                    <a:solidFill>
                      <a:srgbClr val="B1BEDD"/>
                    </a:solidFill>
                  </a:tcPr>
                </a:tc>
                <a:extLst>
                  <a:ext uri="{0D108BD9-81ED-4DB2-BD59-A6C34878D82A}">
                    <a16:rowId xmlns:a16="http://schemas.microsoft.com/office/drawing/2014/main" val="10004"/>
                  </a:ext>
                </a:extLst>
              </a:tr>
            </a:tbl>
          </a:graphicData>
        </a:graphic>
      </p:graphicFrame>
      <p:sp>
        <p:nvSpPr>
          <p:cNvPr id="7" name="Rectangle 1"/>
          <p:cNvSpPr>
            <a:spLocks noChangeArrowheads="1"/>
          </p:cNvSpPr>
          <p:nvPr/>
        </p:nvSpPr>
        <p:spPr bwMode="auto">
          <a:xfrm>
            <a:off x="4271962" y="-566738"/>
            <a:ext cx="3350760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pt-BR"/>
          </a:p>
        </p:txBody>
      </p:sp>
    </p:spTree>
    <p:extLst>
      <p:ext uri="{BB962C8B-B14F-4D97-AF65-F5344CB8AC3E}">
        <p14:creationId xmlns:p14="http://schemas.microsoft.com/office/powerpoint/2010/main" val="2159898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4"/>
                                        </p:tgtEl>
                                        <p:attrNameLst>
                                          <p:attrName>r</p:attrName>
                                        </p:attrNameLst>
                                      </p:cBhvr>
                                    </p:animRot>
                                    <p:animRot by="-240000">
                                      <p:cBhvr>
                                        <p:cTn id="7" dur="200" fill="hold">
                                          <p:stCondLst>
                                            <p:cond delay="200"/>
                                          </p:stCondLst>
                                        </p:cTn>
                                        <p:tgtEl>
                                          <p:spTgt spid="4"/>
                                        </p:tgtEl>
                                        <p:attrNameLst>
                                          <p:attrName>r</p:attrName>
                                        </p:attrNameLst>
                                      </p:cBhvr>
                                    </p:animRot>
                                    <p:animRot by="240000">
                                      <p:cBhvr>
                                        <p:cTn id="8" dur="200" fill="hold">
                                          <p:stCondLst>
                                            <p:cond delay="400"/>
                                          </p:stCondLst>
                                        </p:cTn>
                                        <p:tgtEl>
                                          <p:spTgt spid="4"/>
                                        </p:tgtEl>
                                        <p:attrNameLst>
                                          <p:attrName>r</p:attrName>
                                        </p:attrNameLst>
                                      </p:cBhvr>
                                    </p:animRot>
                                    <p:animRot by="-240000">
                                      <p:cBhvr>
                                        <p:cTn id="9" dur="200" fill="hold">
                                          <p:stCondLst>
                                            <p:cond delay="600"/>
                                          </p:stCondLst>
                                        </p:cTn>
                                        <p:tgtEl>
                                          <p:spTgt spid="4"/>
                                        </p:tgtEl>
                                        <p:attrNameLst>
                                          <p:attrName>r</p:attrName>
                                        </p:attrNameLst>
                                      </p:cBhvr>
                                    </p:animRot>
                                    <p:animRot by="120000">
                                      <p:cBhvr>
                                        <p:cTn id="10" dur="200" fill="hold">
                                          <p:stCondLst>
                                            <p:cond delay="800"/>
                                          </p:stCondLst>
                                        </p:cTn>
                                        <p:tgtEl>
                                          <p:spTgt spid="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pt-BR" sz="4000" dirty="0"/>
              <a:t>Documento de </a:t>
            </a:r>
            <a:r>
              <a:rPr lang="pt-BR" sz="4000" dirty="0" smtClean="0"/>
              <a:t>Visão – Descrição dos Usuários</a:t>
            </a:r>
            <a:endParaRPr lang="pt-BR" sz="4000" dirty="0"/>
          </a:p>
        </p:txBody>
      </p:sp>
      <p:pic>
        <p:nvPicPr>
          <p:cNvPr id="4" name="Imagem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graphicFrame>
        <p:nvGraphicFramePr>
          <p:cNvPr id="3" name="Tabela 2"/>
          <p:cNvGraphicFramePr>
            <a:graphicFrameLocks noGrp="1"/>
          </p:cNvGraphicFramePr>
          <p:nvPr>
            <p:extLst>
              <p:ext uri="{D42A27DB-BD31-4B8C-83A1-F6EECF244321}">
                <p14:modId xmlns:p14="http://schemas.microsoft.com/office/powerpoint/2010/main" val="4249541364"/>
              </p:ext>
            </p:extLst>
          </p:nvPr>
        </p:nvGraphicFramePr>
        <p:xfrm>
          <a:off x="682580" y="1933413"/>
          <a:ext cx="9697793" cy="4740353"/>
        </p:xfrm>
        <a:graphic>
          <a:graphicData uri="http://schemas.openxmlformats.org/drawingml/2006/table">
            <a:tbl>
              <a:tblPr>
                <a:tableStyleId>{5C22544A-7EE6-4342-B048-85BDC9FD1C3A}</a:tableStyleId>
              </a:tblPr>
              <a:tblGrid>
                <a:gridCol w="1516819">
                  <a:extLst>
                    <a:ext uri="{9D8B030D-6E8A-4147-A177-3AD203B41FA5}">
                      <a16:colId xmlns:a16="http://schemas.microsoft.com/office/drawing/2014/main" val="20000"/>
                    </a:ext>
                  </a:extLst>
                </a:gridCol>
                <a:gridCol w="1813122">
                  <a:extLst>
                    <a:ext uri="{9D8B030D-6E8A-4147-A177-3AD203B41FA5}">
                      <a16:colId xmlns:a16="http://schemas.microsoft.com/office/drawing/2014/main" val="20001"/>
                    </a:ext>
                  </a:extLst>
                </a:gridCol>
                <a:gridCol w="1380967">
                  <a:extLst>
                    <a:ext uri="{9D8B030D-6E8A-4147-A177-3AD203B41FA5}">
                      <a16:colId xmlns:a16="http://schemas.microsoft.com/office/drawing/2014/main" val="20002"/>
                    </a:ext>
                  </a:extLst>
                </a:gridCol>
                <a:gridCol w="1058991">
                  <a:extLst>
                    <a:ext uri="{9D8B030D-6E8A-4147-A177-3AD203B41FA5}">
                      <a16:colId xmlns:a16="http://schemas.microsoft.com/office/drawing/2014/main" val="20003"/>
                    </a:ext>
                  </a:extLst>
                </a:gridCol>
                <a:gridCol w="1058991">
                  <a:extLst>
                    <a:ext uri="{9D8B030D-6E8A-4147-A177-3AD203B41FA5}">
                      <a16:colId xmlns:a16="http://schemas.microsoft.com/office/drawing/2014/main" val="20004"/>
                    </a:ext>
                  </a:extLst>
                </a:gridCol>
                <a:gridCol w="1505051">
                  <a:extLst>
                    <a:ext uri="{9D8B030D-6E8A-4147-A177-3AD203B41FA5}">
                      <a16:colId xmlns:a16="http://schemas.microsoft.com/office/drawing/2014/main" val="20005"/>
                    </a:ext>
                  </a:extLst>
                </a:gridCol>
                <a:gridCol w="1363852">
                  <a:extLst>
                    <a:ext uri="{9D8B030D-6E8A-4147-A177-3AD203B41FA5}">
                      <a16:colId xmlns:a16="http://schemas.microsoft.com/office/drawing/2014/main" val="20006"/>
                    </a:ext>
                  </a:extLst>
                </a:gridCol>
              </a:tblGrid>
              <a:tr h="605545">
                <a:tc>
                  <a:txBody>
                    <a:bodyPr/>
                    <a:lstStyle/>
                    <a:p>
                      <a:pPr algn="l">
                        <a:lnSpc>
                          <a:spcPts val="1200"/>
                        </a:lnSpc>
                        <a:spcAft>
                          <a:spcPts val="600"/>
                        </a:spcAft>
                        <a:tabLst>
                          <a:tab pos="342900" algn="l"/>
                          <a:tab pos="800100" algn="l"/>
                        </a:tabLst>
                      </a:pPr>
                      <a:endParaRPr lang="pt-BR" sz="1400" b="1" dirty="0" smtClean="0">
                        <a:solidFill>
                          <a:schemeClr val="bg1"/>
                        </a:solidFill>
                        <a:effectLst/>
                        <a:latin typeface="+mn-lt"/>
                        <a:ea typeface="Times New Roman" panose="02020603050405020304" pitchFamily="18" charset="0"/>
                      </a:endParaRPr>
                    </a:p>
                    <a:p>
                      <a:pPr algn="l">
                        <a:lnSpc>
                          <a:spcPts val="1200"/>
                        </a:lnSpc>
                        <a:spcAft>
                          <a:spcPts val="600"/>
                        </a:spcAft>
                        <a:tabLst>
                          <a:tab pos="342900" algn="l"/>
                          <a:tab pos="800100" algn="l"/>
                        </a:tabLst>
                      </a:pPr>
                      <a:r>
                        <a:rPr lang="pt-BR" sz="1400" b="1" dirty="0" smtClean="0">
                          <a:solidFill>
                            <a:schemeClr val="bg1"/>
                          </a:solidFill>
                          <a:effectLst/>
                          <a:latin typeface="+mn-lt"/>
                          <a:ea typeface="Times New Roman" panose="02020603050405020304" pitchFamily="18" charset="0"/>
                        </a:rPr>
                        <a:t>Nome</a:t>
                      </a:r>
                      <a:endParaRPr lang="pt-BR" sz="1400" b="1" dirty="0">
                        <a:solidFill>
                          <a:schemeClr val="bg1"/>
                        </a:solidFill>
                        <a:effectLst/>
                        <a:latin typeface="+mn-lt"/>
                        <a:ea typeface="Times New Roman" panose="02020603050405020304" pitchFamily="18" charset="0"/>
                      </a:endParaRPr>
                    </a:p>
                  </a:txBody>
                  <a:tcPr marL="58979" marR="58979" marT="0" marB="0">
                    <a:solidFill>
                      <a:schemeClr val="tx2"/>
                    </a:solidFill>
                  </a:tcPr>
                </a:tc>
                <a:tc>
                  <a:txBody>
                    <a:bodyPr/>
                    <a:lstStyle/>
                    <a:p>
                      <a:pPr algn="l">
                        <a:lnSpc>
                          <a:spcPts val="1200"/>
                        </a:lnSpc>
                        <a:spcAft>
                          <a:spcPts val="600"/>
                        </a:spcAft>
                        <a:tabLst>
                          <a:tab pos="342900" algn="l"/>
                          <a:tab pos="800100" algn="l"/>
                        </a:tabLst>
                      </a:pPr>
                      <a:endParaRPr lang="pt-BR" sz="1400" b="1" dirty="0" smtClean="0">
                        <a:solidFill>
                          <a:schemeClr val="bg1"/>
                        </a:solidFill>
                        <a:effectLst/>
                        <a:latin typeface="+mn-lt"/>
                        <a:ea typeface="Times New Roman" panose="02020603050405020304" pitchFamily="18" charset="0"/>
                      </a:endParaRPr>
                    </a:p>
                    <a:p>
                      <a:pPr algn="l">
                        <a:lnSpc>
                          <a:spcPts val="1200"/>
                        </a:lnSpc>
                        <a:spcAft>
                          <a:spcPts val="600"/>
                        </a:spcAft>
                        <a:tabLst>
                          <a:tab pos="342900" algn="l"/>
                          <a:tab pos="800100" algn="l"/>
                        </a:tabLst>
                      </a:pPr>
                      <a:r>
                        <a:rPr lang="pt-BR" sz="1400" b="1" dirty="0" smtClean="0">
                          <a:solidFill>
                            <a:schemeClr val="bg1"/>
                          </a:solidFill>
                          <a:effectLst/>
                          <a:latin typeface="+mn-lt"/>
                          <a:ea typeface="Times New Roman" panose="02020603050405020304" pitchFamily="18" charset="0"/>
                        </a:rPr>
                        <a:t>Descrição/Atitude</a:t>
                      </a:r>
                      <a:endParaRPr lang="pt-BR" sz="1400" b="1" dirty="0">
                        <a:solidFill>
                          <a:schemeClr val="bg1"/>
                        </a:solidFill>
                        <a:effectLst/>
                        <a:latin typeface="+mn-lt"/>
                        <a:ea typeface="Times New Roman" panose="02020603050405020304" pitchFamily="18" charset="0"/>
                      </a:endParaRPr>
                    </a:p>
                  </a:txBody>
                  <a:tcPr marL="58979" marR="58979" marT="0" marB="0">
                    <a:solidFill>
                      <a:schemeClr val="tx2"/>
                    </a:solidFill>
                  </a:tcPr>
                </a:tc>
                <a:tc>
                  <a:txBody>
                    <a:bodyPr/>
                    <a:lstStyle/>
                    <a:p>
                      <a:pPr algn="l">
                        <a:lnSpc>
                          <a:spcPts val="1200"/>
                        </a:lnSpc>
                        <a:spcAft>
                          <a:spcPts val="600"/>
                        </a:spcAft>
                        <a:tabLst>
                          <a:tab pos="342900" algn="l"/>
                          <a:tab pos="800100" algn="l"/>
                        </a:tabLst>
                      </a:pPr>
                      <a:endParaRPr lang="pt-BR" sz="1400" b="1" dirty="0" smtClean="0">
                        <a:solidFill>
                          <a:schemeClr val="bg1"/>
                        </a:solidFill>
                        <a:effectLst/>
                        <a:latin typeface="+mn-lt"/>
                        <a:ea typeface="Times New Roman" panose="02020603050405020304" pitchFamily="18" charset="0"/>
                      </a:endParaRPr>
                    </a:p>
                    <a:p>
                      <a:pPr algn="l">
                        <a:lnSpc>
                          <a:spcPts val="1200"/>
                        </a:lnSpc>
                        <a:spcAft>
                          <a:spcPts val="600"/>
                        </a:spcAft>
                        <a:tabLst>
                          <a:tab pos="342900" algn="l"/>
                          <a:tab pos="800100" algn="l"/>
                        </a:tabLst>
                      </a:pPr>
                      <a:r>
                        <a:rPr lang="pt-BR" sz="1400" b="1" dirty="0" smtClean="0">
                          <a:solidFill>
                            <a:schemeClr val="bg1"/>
                          </a:solidFill>
                          <a:effectLst/>
                          <a:latin typeface="+mn-lt"/>
                          <a:ea typeface="Times New Roman" panose="02020603050405020304" pitchFamily="18" charset="0"/>
                        </a:rPr>
                        <a:t>Envolvido</a:t>
                      </a:r>
                      <a:endParaRPr lang="pt-BR" sz="1400" b="1" dirty="0">
                        <a:solidFill>
                          <a:schemeClr val="bg1"/>
                        </a:solidFill>
                        <a:effectLst/>
                        <a:latin typeface="+mn-lt"/>
                        <a:ea typeface="Times New Roman" panose="02020603050405020304" pitchFamily="18" charset="0"/>
                      </a:endParaRPr>
                    </a:p>
                  </a:txBody>
                  <a:tcPr marL="58979" marR="58979" marT="0" marB="0">
                    <a:solidFill>
                      <a:schemeClr val="tx2"/>
                    </a:solidFill>
                  </a:tcPr>
                </a:tc>
                <a:tc>
                  <a:txBody>
                    <a:bodyPr/>
                    <a:lstStyle/>
                    <a:p>
                      <a:pPr algn="ctr">
                        <a:lnSpc>
                          <a:spcPts val="1200"/>
                        </a:lnSpc>
                        <a:spcAft>
                          <a:spcPts val="600"/>
                        </a:spcAft>
                        <a:tabLst>
                          <a:tab pos="342900" algn="l"/>
                          <a:tab pos="800100" algn="l"/>
                        </a:tabLst>
                      </a:pPr>
                      <a:endParaRPr lang="pt-BR" sz="1400" b="1" dirty="0">
                        <a:solidFill>
                          <a:schemeClr val="bg1"/>
                        </a:solidFill>
                        <a:effectLst/>
                        <a:latin typeface="+mn-lt"/>
                        <a:ea typeface="Times New Roman" panose="02020603050405020304" pitchFamily="18" charset="0"/>
                      </a:endParaRPr>
                    </a:p>
                    <a:p>
                      <a:pPr algn="l">
                        <a:lnSpc>
                          <a:spcPts val="1200"/>
                        </a:lnSpc>
                        <a:spcAft>
                          <a:spcPts val="600"/>
                        </a:spcAft>
                        <a:tabLst>
                          <a:tab pos="342900" algn="l"/>
                          <a:tab pos="800100" algn="l"/>
                        </a:tabLst>
                      </a:pPr>
                      <a:r>
                        <a:rPr lang="pt-BR" sz="1400" b="1" dirty="0" smtClean="0">
                          <a:solidFill>
                            <a:schemeClr val="bg1"/>
                          </a:solidFill>
                          <a:effectLst/>
                          <a:latin typeface="+mn-lt"/>
                          <a:ea typeface="Times New Roman" panose="02020603050405020304" pitchFamily="18" charset="0"/>
                        </a:rPr>
                        <a:t>Grau</a:t>
                      </a:r>
                      <a:r>
                        <a:rPr lang="pt-BR" sz="1400" b="1" baseline="0" dirty="0" smtClean="0">
                          <a:solidFill>
                            <a:schemeClr val="bg1"/>
                          </a:solidFill>
                          <a:effectLst/>
                          <a:latin typeface="+mn-lt"/>
                          <a:ea typeface="Times New Roman" panose="02020603050405020304" pitchFamily="18" charset="0"/>
                        </a:rPr>
                        <a:t> de Poder</a:t>
                      </a:r>
                      <a:endParaRPr lang="pt-BR" sz="1400" b="1" dirty="0" smtClean="0">
                        <a:solidFill>
                          <a:schemeClr val="bg1"/>
                        </a:solidFill>
                        <a:effectLst/>
                        <a:latin typeface="+mn-lt"/>
                        <a:ea typeface="Times New Roman" panose="02020603050405020304" pitchFamily="18" charset="0"/>
                      </a:endParaRPr>
                    </a:p>
                  </a:txBody>
                  <a:tcPr marL="58979" marR="58979" marT="0" marB="0">
                    <a:solidFill>
                      <a:schemeClr val="tx2"/>
                    </a:solidFill>
                  </a:tcPr>
                </a:tc>
                <a:tc>
                  <a:txBody>
                    <a:bodyPr/>
                    <a:lstStyle/>
                    <a:p>
                      <a:pPr algn="l">
                        <a:lnSpc>
                          <a:spcPts val="1200"/>
                        </a:lnSpc>
                        <a:spcAft>
                          <a:spcPts val="600"/>
                        </a:spcAft>
                        <a:tabLst>
                          <a:tab pos="342900" algn="l"/>
                          <a:tab pos="800100" algn="l"/>
                        </a:tabLst>
                      </a:pPr>
                      <a:endParaRPr lang="pt-BR" sz="1400" b="1" dirty="0" smtClean="0">
                        <a:solidFill>
                          <a:schemeClr val="bg1"/>
                        </a:solidFill>
                        <a:effectLst/>
                        <a:latin typeface="+mn-lt"/>
                        <a:ea typeface="Times New Roman" panose="02020603050405020304" pitchFamily="18" charset="0"/>
                      </a:endParaRPr>
                    </a:p>
                    <a:p>
                      <a:pPr algn="l">
                        <a:lnSpc>
                          <a:spcPts val="1200"/>
                        </a:lnSpc>
                        <a:spcAft>
                          <a:spcPts val="600"/>
                        </a:spcAft>
                        <a:tabLst>
                          <a:tab pos="342900" algn="l"/>
                          <a:tab pos="800100" algn="l"/>
                        </a:tabLst>
                      </a:pPr>
                      <a:r>
                        <a:rPr lang="pt-BR" sz="1400" b="1" dirty="0" smtClean="0">
                          <a:solidFill>
                            <a:schemeClr val="bg1"/>
                          </a:solidFill>
                          <a:effectLst/>
                          <a:latin typeface="+mn-lt"/>
                          <a:ea typeface="Times New Roman" panose="02020603050405020304" pitchFamily="18" charset="0"/>
                        </a:rPr>
                        <a:t>Grau de Interesse</a:t>
                      </a:r>
                      <a:endParaRPr lang="pt-BR" sz="1400" b="1" dirty="0">
                        <a:solidFill>
                          <a:schemeClr val="bg1"/>
                        </a:solidFill>
                        <a:effectLst/>
                        <a:latin typeface="+mn-lt"/>
                        <a:ea typeface="Times New Roman" panose="02020603050405020304" pitchFamily="18" charset="0"/>
                      </a:endParaRPr>
                    </a:p>
                  </a:txBody>
                  <a:tcPr marL="58979" marR="58979" marT="0" marB="0">
                    <a:solidFill>
                      <a:schemeClr val="tx2"/>
                    </a:solidFill>
                  </a:tcPr>
                </a:tc>
                <a:tc>
                  <a:txBody>
                    <a:bodyPr/>
                    <a:lstStyle/>
                    <a:p>
                      <a:pPr algn="l">
                        <a:lnSpc>
                          <a:spcPts val="1200"/>
                        </a:lnSpc>
                        <a:spcAft>
                          <a:spcPts val="600"/>
                        </a:spcAft>
                        <a:tabLst>
                          <a:tab pos="342900" algn="l"/>
                          <a:tab pos="800100" algn="l"/>
                        </a:tabLst>
                      </a:pPr>
                      <a:endParaRPr lang="pt-BR" sz="1400" b="1" dirty="0" smtClean="0">
                        <a:solidFill>
                          <a:schemeClr val="bg1"/>
                        </a:solidFill>
                        <a:effectLst/>
                        <a:latin typeface="+mn-lt"/>
                        <a:ea typeface="Times New Roman" panose="02020603050405020304" pitchFamily="18" charset="0"/>
                      </a:endParaRPr>
                    </a:p>
                    <a:p>
                      <a:pPr algn="l">
                        <a:lnSpc>
                          <a:spcPts val="1200"/>
                        </a:lnSpc>
                        <a:spcAft>
                          <a:spcPts val="600"/>
                        </a:spcAft>
                        <a:tabLst>
                          <a:tab pos="342900" algn="l"/>
                          <a:tab pos="800100" algn="l"/>
                        </a:tabLst>
                      </a:pPr>
                      <a:r>
                        <a:rPr lang="pt-BR" sz="1400" b="1" dirty="0" smtClean="0">
                          <a:solidFill>
                            <a:schemeClr val="bg1"/>
                          </a:solidFill>
                          <a:effectLst/>
                          <a:latin typeface="+mn-lt"/>
                          <a:ea typeface="Times New Roman" panose="02020603050405020304" pitchFamily="18" charset="0"/>
                        </a:rPr>
                        <a:t>Positivos</a:t>
                      </a:r>
                      <a:endParaRPr lang="pt-BR" sz="1400" b="1" dirty="0">
                        <a:solidFill>
                          <a:schemeClr val="bg1"/>
                        </a:solidFill>
                        <a:effectLst/>
                        <a:latin typeface="+mn-lt"/>
                        <a:ea typeface="Times New Roman" panose="02020603050405020304" pitchFamily="18" charset="0"/>
                      </a:endParaRPr>
                    </a:p>
                  </a:txBody>
                  <a:tcPr marL="58979" marR="58979" marT="0" marB="0">
                    <a:solidFill>
                      <a:schemeClr val="tx2"/>
                    </a:solidFill>
                  </a:tcPr>
                </a:tc>
                <a:tc>
                  <a:txBody>
                    <a:bodyPr/>
                    <a:lstStyle/>
                    <a:p>
                      <a:pPr algn="ctr">
                        <a:lnSpc>
                          <a:spcPts val="1200"/>
                        </a:lnSpc>
                        <a:spcAft>
                          <a:spcPts val="0"/>
                        </a:spcAft>
                      </a:pPr>
                      <a:endParaRPr lang="pt-BR" sz="1400" b="1" dirty="0" smtClean="0">
                        <a:solidFill>
                          <a:schemeClr val="bg1"/>
                        </a:solidFill>
                        <a:effectLst/>
                        <a:latin typeface="+mn-lt"/>
                        <a:ea typeface="Times New Roman" panose="02020603050405020304" pitchFamily="18" charset="0"/>
                      </a:endParaRPr>
                    </a:p>
                    <a:p>
                      <a:pPr algn="l">
                        <a:lnSpc>
                          <a:spcPts val="1200"/>
                        </a:lnSpc>
                        <a:spcAft>
                          <a:spcPts val="0"/>
                        </a:spcAft>
                      </a:pPr>
                      <a:r>
                        <a:rPr lang="pt-BR" sz="1400" b="1" dirty="0" smtClean="0">
                          <a:solidFill>
                            <a:schemeClr val="bg1"/>
                          </a:solidFill>
                          <a:effectLst/>
                          <a:latin typeface="+mn-lt"/>
                          <a:ea typeface="Times New Roman" panose="02020603050405020304" pitchFamily="18" charset="0"/>
                        </a:rPr>
                        <a:t>Negativos</a:t>
                      </a:r>
                      <a:endParaRPr lang="pt-BR" sz="1400" b="1" dirty="0">
                        <a:solidFill>
                          <a:schemeClr val="bg1"/>
                        </a:solidFill>
                        <a:effectLst/>
                        <a:latin typeface="+mn-lt"/>
                        <a:ea typeface="Times New Roman" panose="02020603050405020304" pitchFamily="18" charset="0"/>
                      </a:endParaRPr>
                    </a:p>
                  </a:txBody>
                  <a:tcPr marL="58979" marR="58979" marT="0" marB="0">
                    <a:solidFill>
                      <a:schemeClr val="tx2"/>
                    </a:solidFill>
                  </a:tcPr>
                </a:tc>
                <a:extLst>
                  <a:ext uri="{0D108BD9-81ED-4DB2-BD59-A6C34878D82A}">
                    <a16:rowId xmlns:a16="http://schemas.microsoft.com/office/drawing/2014/main" val="10000"/>
                  </a:ext>
                </a:extLst>
              </a:tr>
              <a:tr h="899701">
                <a:tc>
                  <a:txBody>
                    <a:bodyPr/>
                    <a:lstStyle/>
                    <a:p>
                      <a:pPr algn="l">
                        <a:lnSpc>
                          <a:spcPts val="1200"/>
                        </a:lnSpc>
                        <a:spcAft>
                          <a:spcPts val="600"/>
                        </a:spcAft>
                        <a:tabLst>
                          <a:tab pos="342900" algn="l"/>
                          <a:tab pos="800100" algn="l"/>
                        </a:tabLst>
                      </a:pPr>
                      <a:endParaRPr lang="fr-FR" sz="1400" dirty="0" smtClean="0">
                        <a:effectLst/>
                      </a:endParaRPr>
                    </a:p>
                    <a:p>
                      <a:pPr algn="l">
                        <a:lnSpc>
                          <a:spcPts val="1200"/>
                        </a:lnSpc>
                        <a:spcAft>
                          <a:spcPts val="600"/>
                        </a:spcAft>
                        <a:tabLst>
                          <a:tab pos="342900" algn="l"/>
                          <a:tab pos="800100" algn="l"/>
                        </a:tabLst>
                      </a:pPr>
                      <a:r>
                        <a:rPr lang="fr-FR" sz="1400" dirty="0" smtClean="0">
                          <a:effectLst/>
                        </a:rPr>
                        <a:t>Administrador</a:t>
                      </a:r>
                      <a:endParaRPr lang="pt-BR" sz="1400" b="1" dirty="0">
                        <a:effectLst/>
                        <a:latin typeface="Times New Roman" panose="02020603050405020304" pitchFamily="18" charset="0"/>
                        <a:ea typeface="Times New Roman" panose="02020603050405020304" pitchFamily="18" charset="0"/>
                      </a:endParaRPr>
                    </a:p>
                  </a:txBody>
                  <a:tcPr marL="58979" marR="58979" marT="0" marB="0"/>
                </a:tc>
                <a:tc>
                  <a:txBody>
                    <a:bodyPr/>
                    <a:lstStyle/>
                    <a:p>
                      <a:pPr algn="l">
                        <a:lnSpc>
                          <a:spcPts val="1200"/>
                        </a:lnSpc>
                        <a:spcAft>
                          <a:spcPts val="600"/>
                        </a:spcAft>
                        <a:tabLst>
                          <a:tab pos="342900" algn="l"/>
                          <a:tab pos="800100" algn="l"/>
                        </a:tabLst>
                      </a:pPr>
                      <a:endParaRPr lang="fr-FR" sz="1400" dirty="0" smtClean="0">
                        <a:effectLst/>
                      </a:endParaRPr>
                    </a:p>
                    <a:p>
                      <a:pPr algn="l">
                        <a:lnSpc>
                          <a:spcPts val="1200"/>
                        </a:lnSpc>
                        <a:spcAft>
                          <a:spcPts val="600"/>
                        </a:spcAft>
                        <a:tabLst>
                          <a:tab pos="342900" algn="l"/>
                          <a:tab pos="800100" algn="l"/>
                        </a:tabLst>
                      </a:pPr>
                      <a:r>
                        <a:rPr lang="fr-FR" sz="1400" dirty="0" smtClean="0">
                          <a:effectLst/>
                        </a:rPr>
                        <a:t>Responsável </a:t>
                      </a:r>
                      <a:r>
                        <a:rPr lang="fr-FR" sz="1400" dirty="0">
                          <a:effectLst/>
                        </a:rPr>
                        <a:t>pelo gerenciamento do sistema.</a:t>
                      </a:r>
                      <a:endParaRPr lang="pt-BR" sz="1400" b="1" dirty="0">
                        <a:effectLst/>
                        <a:latin typeface="Times New Roman" panose="02020603050405020304" pitchFamily="18" charset="0"/>
                        <a:ea typeface="Times New Roman" panose="02020603050405020304" pitchFamily="18" charset="0"/>
                      </a:endParaRPr>
                    </a:p>
                  </a:txBody>
                  <a:tcPr marL="58979" marR="58979" marT="0" marB="0"/>
                </a:tc>
                <a:tc>
                  <a:txBody>
                    <a:bodyPr/>
                    <a:lstStyle/>
                    <a:p>
                      <a:pPr algn="l">
                        <a:lnSpc>
                          <a:spcPts val="1200"/>
                        </a:lnSpc>
                        <a:spcAft>
                          <a:spcPts val="600"/>
                        </a:spcAft>
                        <a:tabLst>
                          <a:tab pos="342900" algn="l"/>
                          <a:tab pos="800100" algn="l"/>
                        </a:tabLst>
                      </a:pPr>
                      <a:endParaRPr lang="fr-FR" sz="1400" dirty="0" smtClean="0">
                        <a:effectLst/>
                      </a:endParaRPr>
                    </a:p>
                    <a:p>
                      <a:pPr algn="l">
                        <a:lnSpc>
                          <a:spcPts val="1200"/>
                        </a:lnSpc>
                        <a:spcAft>
                          <a:spcPts val="600"/>
                        </a:spcAft>
                        <a:tabLst>
                          <a:tab pos="342900" algn="l"/>
                          <a:tab pos="800100" algn="l"/>
                        </a:tabLst>
                      </a:pPr>
                      <a:r>
                        <a:rPr lang="fr-FR" sz="1400" dirty="0" smtClean="0">
                          <a:effectLst/>
                        </a:rPr>
                        <a:t>Auto-representado </a:t>
                      </a:r>
                      <a:endParaRPr lang="pt-BR" sz="1400" b="1" dirty="0">
                        <a:effectLst/>
                        <a:latin typeface="Times New Roman" panose="02020603050405020304" pitchFamily="18" charset="0"/>
                        <a:ea typeface="Times New Roman" panose="02020603050405020304" pitchFamily="18" charset="0"/>
                      </a:endParaRPr>
                    </a:p>
                  </a:txBody>
                  <a:tcPr marL="58979" marR="58979" marT="0" marB="0"/>
                </a:tc>
                <a:tc>
                  <a:txBody>
                    <a:bodyPr/>
                    <a:lstStyle/>
                    <a:p>
                      <a:pPr algn="ctr">
                        <a:lnSpc>
                          <a:spcPts val="1200"/>
                        </a:lnSpc>
                        <a:spcAft>
                          <a:spcPts val="600"/>
                        </a:spcAft>
                        <a:tabLst>
                          <a:tab pos="342900" algn="l"/>
                          <a:tab pos="800100" algn="l"/>
                        </a:tabLst>
                      </a:pPr>
                      <a:endParaRPr lang="fr-FR" sz="1400" dirty="0" smtClean="0">
                        <a:effectLst/>
                      </a:endParaRPr>
                    </a:p>
                    <a:p>
                      <a:pPr algn="ctr">
                        <a:lnSpc>
                          <a:spcPts val="1200"/>
                        </a:lnSpc>
                        <a:spcAft>
                          <a:spcPts val="600"/>
                        </a:spcAft>
                        <a:tabLst>
                          <a:tab pos="342900" algn="l"/>
                          <a:tab pos="800100" algn="l"/>
                        </a:tabLst>
                      </a:pPr>
                      <a:r>
                        <a:rPr lang="fr-FR" sz="1400" dirty="0" smtClean="0">
                          <a:effectLst/>
                        </a:rPr>
                        <a:t>10</a:t>
                      </a:r>
                      <a:endParaRPr lang="pt-BR" sz="1400" b="1" dirty="0">
                        <a:effectLst/>
                        <a:latin typeface="Times New Roman" panose="02020603050405020304" pitchFamily="18" charset="0"/>
                        <a:ea typeface="Times New Roman" panose="02020603050405020304" pitchFamily="18" charset="0"/>
                      </a:endParaRPr>
                    </a:p>
                  </a:txBody>
                  <a:tcPr marL="58979" marR="58979" marT="0" marB="0"/>
                </a:tc>
                <a:tc>
                  <a:txBody>
                    <a:bodyPr/>
                    <a:lstStyle/>
                    <a:p>
                      <a:pPr algn="ctr">
                        <a:lnSpc>
                          <a:spcPts val="1200"/>
                        </a:lnSpc>
                        <a:spcAft>
                          <a:spcPts val="600"/>
                        </a:spcAft>
                        <a:tabLst>
                          <a:tab pos="342900" algn="l"/>
                          <a:tab pos="800100" algn="l"/>
                        </a:tabLst>
                      </a:pPr>
                      <a:endParaRPr lang="fr-FR" sz="1400" dirty="0" smtClean="0">
                        <a:effectLst/>
                      </a:endParaRPr>
                    </a:p>
                    <a:p>
                      <a:pPr algn="ctr">
                        <a:lnSpc>
                          <a:spcPts val="1200"/>
                        </a:lnSpc>
                        <a:spcAft>
                          <a:spcPts val="600"/>
                        </a:spcAft>
                        <a:tabLst>
                          <a:tab pos="342900" algn="l"/>
                          <a:tab pos="800100" algn="l"/>
                        </a:tabLst>
                      </a:pPr>
                      <a:r>
                        <a:rPr lang="fr-FR" sz="1400" dirty="0" smtClean="0">
                          <a:effectLst/>
                        </a:rPr>
                        <a:t>10</a:t>
                      </a:r>
                      <a:endParaRPr lang="pt-BR" sz="1400" b="1" dirty="0">
                        <a:effectLst/>
                        <a:latin typeface="Times New Roman" panose="02020603050405020304" pitchFamily="18" charset="0"/>
                        <a:ea typeface="Times New Roman" panose="02020603050405020304" pitchFamily="18" charset="0"/>
                      </a:endParaRPr>
                    </a:p>
                  </a:txBody>
                  <a:tcPr marL="58979" marR="58979" marT="0" marB="0"/>
                </a:tc>
                <a:tc>
                  <a:txBody>
                    <a:bodyPr/>
                    <a:lstStyle/>
                    <a:p>
                      <a:pPr algn="l">
                        <a:lnSpc>
                          <a:spcPts val="1200"/>
                        </a:lnSpc>
                        <a:spcAft>
                          <a:spcPts val="600"/>
                        </a:spcAft>
                        <a:tabLst>
                          <a:tab pos="342900" algn="l"/>
                          <a:tab pos="800100" algn="l"/>
                        </a:tabLst>
                      </a:pPr>
                      <a:endParaRPr lang="fr-FR" sz="1400" dirty="0" smtClean="0">
                        <a:effectLst/>
                      </a:endParaRPr>
                    </a:p>
                    <a:p>
                      <a:pPr algn="l">
                        <a:lnSpc>
                          <a:spcPts val="1200"/>
                        </a:lnSpc>
                        <a:spcAft>
                          <a:spcPts val="600"/>
                        </a:spcAft>
                        <a:tabLst>
                          <a:tab pos="342900" algn="l"/>
                          <a:tab pos="800100" algn="l"/>
                        </a:tabLst>
                      </a:pPr>
                      <a:r>
                        <a:rPr lang="fr-FR" sz="1400" dirty="0" smtClean="0">
                          <a:effectLst/>
                        </a:rPr>
                        <a:t>Propicia </a:t>
                      </a:r>
                      <a:r>
                        <a:rPr lang="fr-FR" sz="1400" dirty="0">
                          <a:effectLst/>
                        </a:rPr>
                        <a:t>o bom funcionamento do sistema</a:t>
                      </a:r>
                      <a:endParaRPr lang="pt-BR" sz="1400" b="1" dirty="0">
                        <a:effectLst/>
                        <a:latin typeface="Times New Roman" panose="02020603050405020304" pitchFamily="18" charset="0"/>
                        <a:ea typeface="Times New Roman" panose="02020603050405020304" pitchFamily="18" charset="0"/>
                      </a:endParaRPr>
                    </a:p>
                  </a:txBody>
                  <a:tcPr marL="58979" marR="58979" marT="0" marB="0"/>
                </a:tc>
                <a:tc>
                  <a:txBody>
                    <a:bodyPr/>
                    <a:lstStyle/>
                    <a:p>
                      <a:pPr algn="ctr">
                        <a:lnSpc>
                          <a:spcPts val="1200"/>
                        </a:lnSpc>
                        <a:spcAft>
                          <a:spcPts val="0"/>
                        </a:spcAft>
                      </a:pPr>
                      <a:endParaRPr lang="pt-BR" sz="1400" dirty="0" smtClean="0">
                        <a:effectLst/>
                        <a:latin typeface="Times New Roman" panose="02020603050405020304" pitchFamily="18" charset="0"/>
                        <a:ea typeface="Times New Roman" panose="02020603050405020304" pitchFamily="18" charset="0"/>
                      </a:endParaRPr>
                    </a:p>
                    <a:p>
                      <a:pPr algn="ctr">
                        <a:lnSpc>
                          <a:spcPts val="1200"/>
                        </a:lnSpc>
                        <a:spcAft>
                          <a:spcPts val="0"/>
                        </a:spcAft>
                      </a:pPr>
                      <a:endParaRPr lang="pt-BR" sz="1400" dirty="0" smtClean="0">
                        <a:effectLst/>
                        <a:latin typeface="Times New Roman" panose="02020603050405020304" pitchFamily="18" charset="0"/>
                        <a:ea typeface="Times New Roman" panose="02020603050405020304" pitchFamily="18" charset="0"/>
                      </a:endParaRPr>
                    </a:p>
                    <a:p>
                      <a:pPr algn="ctr">
                        <a:lnSpc>
                          <a:spcPts val="1200"/>
                        </a:lnSpc>
                        <a:spcAft>
                          <a:spcPts val="0"/>
                        </a:spcAft>
                      </a:pPr>
                      <a:endParaRPr lang="pt-BR" sz="1400" dirty="0" smtClean="0">
                        <a:effectLst/>
                        <a:latin typeface="Times New Roman" panose="02020603050405020304" pitchFamily="18" charset="0"/>
                        <a:ea typeface="Times New Roman" panose="02020603050405020304" pitchFamily="18" charset="0"/>
                      </a:endParaRPr>
                    </a:p>
                    <a:p>
                      <a:pPr algn="ctr">
                        <a:lnSpc>
                          <a:spcPts val="1200"/>
                        </a:lnSpc>
                        <a:spcAft>
                          <a:spcPts val="0"/>
                        </a:spcAft>
                      </a:pPr>
                      <a:r>
                        <a:rPr lang="pt-BR" sz="1400" dirty="0" smtClean="0">
                          <a:effectLst/>
                          <a:latin typeface="Times New Roman" panose="02020603050405020304" pitchFamily="18" charset="0"/>
                          <a:ea typeface="Times New Roman" panose="02020603050405020304" pitchFamily="18" charset="0"/>
                        </a:rPr>
                        <a:t>-</a:t>
                      </a:r>
                      <a:endParaRPr lang="pt-BR" sz="1400" dirty="0">
                        <a:effectLst/>
                        <a:latin typeface="Times New Roman" panose="02020603050405020304" pitchFamily="18" charset="0"/>
                        <a:ea typeface="Times New Roman" panose="02020603050405020304" pitchFamily="18" charset="0"/>
                      </a:endParaRPr>
                    </a:p>
                  </a:txBody>
                  <a:tcPr marL="58979" marR="58979" marT="0" marB="0"/>
                </a:tc>
                <a:extLst>
                  <a:ext uri="{0D108BD9-81ED-4DB2-BD59-A6C34878D82A}">
                    <a16:rowId xmlns:a16="http://schemas.microsoft.com/office/drawing/2014/main" val="10001"/>
                  </a:ext>
                </a:extLst>
              </a:tr>
              <a:tr h="1232060">
                <a:tc>
                  <a:txBody>
                    <a:bodyPr/>
                    <a:lstStyle/>
                    <a:p>
                      <a:pPr algn="just">
                        <a:lnSpc>
                          <a:spcPts val="1200"/>
                        </a:lnSpc>
                        <a:spcAft>
                          <a:spcPts val="600"/>
                        </a:spcAft>
                        <a:tabLst>
                          <a:tab pos="342900" algn="l"/>
                          <a:tab pos="800100" algn="l"/>
                        </a:tabLst>
                      </a:pPr>
                      <a:endParaRPr lang="fr-FR" sz="1400" dirty="0" smtClean="0">
                        <a:effectLst/>
                      </a:endParaRPr>
                    </a:p>
                    <a:p>
                      <a:pPr algn="just">
                        <a:lnSpc>
                          <a:spcPts val="1200"/>
                        </a:lnSpc>
                        <a:spcAft>
                          <a:spcPts val="600"/>
                        </a:spcAft>
                        <a:tabLst>
                          <a:tab pos="342900" algn="l"/>
                          <a:tab pos="800100" algn="l"/>
                        </a:tabLst>
                      </a:pPr>
                      <a:r>
                        <a:rPr lang="fr-FR" sz="1400" dirty="0" smtClean="0">
                          <a:effectLst/>
                        </a:rPr>
                        <a:t>Usuário </a:t>
                      </a:r>
                      <a:r>
                        <a:rPr lang="fr-FR" sz="1400" dirty="0">
                          <a:effectLst/>
                        </a:rPr>
                        <a:t>(logado)</a:t>
                      </a:r>
                      <a:endParaRPr lang="pt-BR" sz="1400" b="1" dirty="0">
                        <a:effectLst/>
                        <a:latin typeface="Times New Roman" panose="02020603050405020304" pitchFamily="18" charset="0"/>
                        <a:ea typeface="Times New Roman" panose="02020603050405020304" pitchFamily="18" charset="0"/>
                      </a:endParaRPr>
                    </a:p>
                  </a:txBody>
                  <a:tcPr marL="58979" marR="58979" marT="0" marB="0">
                    <a:solidFill>
                      <a:srgbClr val="B1BEDD"/>
                    </a:solidFill>
                  </a:tcPr>
                </a:tc>
                <a:tc>
                  <a:txBody>
                    <a:bodyPr/>
                    <a:lstStyle/>
                    <a:p>
                      <a:pPr algn="just">
                        <a:lnSpc>
                          <a:spcPts val="1200"/>
                        </a:lnSpc>
                        <a:spcAft>
                          <a:spcPts val="600"/>
                        </a:spcAft>
                        <a:tabLst>
                          <a:tab pos="342900" algn="l"/>
                          <a:tab pos="800100" algn="l"/>
                        </a:tabLst>
                      </a:pPr>
                      <a:endParaRPr lang="fr-FR" sz="1400" dirty="0" smtClean="0">
                        <a:effectLst/>
                      </a:endParaRPr>
                    </a:p>
                    <a:p>
                      <a:pPr algn="just">
                        <a:lnSpc>
                          <a:spcPts val="1200"/>
                        </a:lnSpc>
                        <a:spcAft>
                          <a:spcPts val="600"/>
                        </a:spcAft>
                        <a:tabLst>
                          <a:tab pos="342900" algn="l"/>
                          <a:tab pos="800100" algn="l"/>
                        </a:tabLst>
                      </a:pPr>
                      <a:r>
                        <a:rPr lang="fr-FR" sz="1400" dirty="0" smtClean="0">
                          <a:effectLst/>
                        </a:rPr>
                        <a:t>Utiliza </a:t>
                      </a:r>
                      <a:r>
                        <a:rPr lang="fr-FR" sz="1400" dirty="0">
                          <a:effectLst/>
                        </a:rPr>
                        <a:t>os recursos oferecidos pela rede</a:t>
                      </a:r>
                      <a:endParaRPr lang="pt-BR" sz="1400" b="1" dirty="0">
                        <a:effectLst/>
                        <a:latin typeface="Times New Roman" panose="02020603050405020304" pitchFamily="18" charset="0"/>
                        <a:ea typeface="Times New Roman" panose="02020603050405020304" pitchFamily="18" charset="0"/>
                      </a:endParaRPr>
                    </a:p>
                  </a:txBody>
                  <a:tcPr marL="58979" marR="58979" marT="0" marB="0">
                    <a:solidFill>
                      <a:srgbClr val="B1BEDD"/>
                    </a:solidFill>
                  </a:tcPr>
                </a:tc>
                <a:tc>
                  <a:txBody>
                    <a:bodyPr/>
                    <a:lstStyle/>
                    <a:p>
                      <a:pPr algn="just">
                        <a:lnSpc>
                          <a:spcPts val="1200"/>
                        </a:lnSpc>
                        <a:spcAft>
                          <a:spcPts val="600"/>
                        </a:spcAft>
                        <a:tabLst>
                          <a:tab pos="342900" algn="l"/>
                          <a:tab pos="800100" algn="l"/>
                        </a:tabLst>
                      </a:pPr>
                      <a:endParaRPr lang="fr-FR" sz="1400" dirty="0" smtClean="0">
                        <a:effectLst/>
                      </a:endParaRPr>
                    </a:p>
                    <a:p>
                      <a:pPr algn="just">
                        <a:lnSpc>
                          <a:spcPts val="1200"/>
                        </a:lnSpc>
                        <a:spcAft>
                          <a:spcPts val="600"/>
                        </a:spcAft>
                        <a:tabLst>
                          <a:tab pos="342900" algn="l"/>
                          <a:tab pos="800100" algn="l"/>
                        </a:tabLst>
                      </a:pPr>
                      <a:r>
                        <a:rPr lang="fr-FR" sz="1400" dirty="0" smtClean="0">
                          <a:effectLst/>
                        </a:rPr>
                        <a:t>Auto-representado</a:t>
                      </a:r>
                      <a:endParaRPr lang="pt-BR" sz="1400" b="1" dirty="0">
                        <a:effectLst/>
                        <a:latin typeface="Times New Roman" panose="02020603050405020304" pitchFamily="18" charset="0"/>
                        <a:ea typeface="Times New Roman" panose="02020603050405020304" pitchFamily="18" charset="0"/>
                      </a:endParaRPr>
                    </a:p>
                  </a:txBody>
                  <a:tcPr marL="58979" marR="58979" marT="0" marB="0">
                    <a:solidFill>
                      <a:srgbClr val="B1BEDD"/>
                    </a:solidFill>
                  </a:tcPr>
                </a:tc>
                <a:tc>
                  <a:txBody>
                    <a:bodyPr/>
                    <a:lstStyle/>
                    <a:p>
                      <a:pPr algn="ctr">
                        <a:lnSpc>
                          <a:spcPts val="1200"/>
                        </a:lnSpc>
                        <a:spcAft>
                          <a:spcPts val="600"/>
                        </a:spcAft>
                        <a:tabLst>
                          <a:tab pos="342900" algn="l"/>
                          <a:tab pos="800100" algn="l"/>
                        </a:tabLst>
                      </a:pPr>
                      <a:endParaRPr lang="fr-FR" sz="1400" dirty="0" smtClean="0">
                        <a:effectLst/>
                      </a:endParaRPr>
                    </a:p>
                    <a:p>
                      <a:pPr algn="ctr">
                        <a:lnSpc>
                          <a:spcPts val="1200"/>
                        </a:lnSpc>
                        <a:spcAft>
                          <a:spcPts val="600"/>
                        </a:spcAft>
                        <a:tabLst>
                          <a:tab pos="342900" algn="l"/>
                          <a:tab pos="800100" algn="l"/>
                        </a:tabLst>
                      </a:pPr>
                      <a:endParaRPr lang="fr-FR" sz="1400" dirty="0" smtClean="0">
                        <a:effectLst/>
                      </a:endParaRPr>
                    </a:p>
                    <a:p>
                      <a:pPr algn="ctr">
                        <a:lnSpc>
                          <a:spcPts val="1200"/>
                        </a:lnSpc>
                        <a:spcAft>
                          <a:spcPts val="600"/>
                        </a:spcAft>
                        <a:tabLst>
                          <a:tab pos="342900" algn="l"/>
                          <a:tab pos="800100" algn="l"/>
                        </a:tabLst>
                      </a:pPr>
                      <a:r>
                        <a:rPr lang="fr-FR" sz="1400" dirty="0" smtClean="0">
                          <a:effectLst/>
                        </a:rPr>
                        <a:t>6</a:t>
                      </a:r>
                      <a:endParaRPr lang="pt-BR" sz="1400" b="1" dirty="0">
                        <a:effectLst/>
                        <a:latin typeface="Times New Roman" panose="02020603050405020304" pitchFamily="18" charset="0"/>
                        <a:ea typeface="Times New Roman" panose="02020603050405020304" pitchFamily="18" charset="0"/>
                      </a:endParaRPr>
                    </a:p>
                  </a:txBody>
                  <a:tcPr marL="58979" marR="58979" marT="0" marB="0">
                    <a:solidFill>
                      <a:srgbClr val="B1BEDD"/>
                    </a:solidFill>
                  </a:tcPr>
                </a:tc>
                <a:tc>
                  <a:txBody>
                    <a:bodyPr/>
                    <a:lstStyle/>
                    <a:p>
                      <a:pPr algn="ctr">
                        <a:lnSpc>
                          <a:spcPts val="1200"/>
                        </a:lnSpc>
                        <a:spcAft>
                          <a:spcPts val="600"/>
                        </a:spcAft>
                        <a:tabLst>
                          <a:tab pos="342900" algn="l"/>
                          <a:tab pos="800100" algn="l"/>
                        </a:tabLst>
                      </a:pPr>
                      <a:endParaRPr lang="fr-FR" sz="1400" dirty="0" smtClean="0">
                        <a:effectLst/>
                      </a:endParaRPr>
                    </a:p>
                    <a:p>
                      <a:pPr algn="ctr">
                        <a:lnSpc>
                          <a:spcPts val="1200"/>
                        </a:lnSpc>
                        <a:spcAft>
                          <a:spcPts val="600"/>
                        </a:spcAft>
                        <a:tabLst>
                          <a:tab pos="342900" algn="l"/>
                          <a:tab pos="800100" algn="l"/>
                        </a:tabLst>
                      </a:pPr>
                      <a:endParaRPr lang="fr-FR" sz="1400" dirty="0" smtClean="0">
                        <a:effectLst/>
                      </a:endParaRPr>
                    </a:p>
                    <a:p>
                      <a:pPr algn="ctr">
                        <a:lnSpc>
                          <a:spcPts val="1200"/>
                        </a:lnSpc>
                        <a:spcAft>
                          <a:spcPts val="600"/>
                        </a:spcAft>
                        <a:tabLst>
                          <a:tab pos="342900" algn="l"/>
                          <a:tab pos="800100" algn="l"/>
                        </a:tabLst>
                      </a:pPr>
                      <a:r>
                        <a:rPr lang="fr-FR" sz="1400" dirty="0" smtClean="0">
                          <a:effectLst/>
                        </a:rPr>
                        <a:t>6</a:t>
                      </a:r>
                      <a:endParaRPr lang="pt-BR" sz="1400" b="1" dirty="0">
                        <a:effectLst/>
                        <a:latin typeface="Times New Roman" panose="02020603050405020304" pitchFamily="18" charset="0"/>
                        <a:ea typeface="Times New Roman" panose="02020603050405020304" pitchFamily="18" charset="0"/>
                      </a:endParaRPr>
                    </a:p>
                  </a:txBody>
                  <a:tcPr marL="58979" marR="58979" marT="0" marB="0">
                    <a:solidFill>
                      <a:srgbClr val="B1BEDD"/>
                    </a:solidFill>
                  </a:tcPr>
                </a:tc>
                <a:tc>
                  <a:txBody>
                    <a:bodyPr/>
                    <a:lstStyle/>
                    <a:p>
                      <a:pPr algn="ctr">
                        <a:lnSpc>
                          <a:spcPts val="1200"/>
                        </a:lnSpc>
                        <a:spcAft>
                          <a:spcPts val="600"/>
                        </a:spcAft>
                        <a:tabLst>
                          <a:tab pos="342900" algn="l"/>
                          <a:tab pos="800100" algn="l"/>
                        </a:tabLst>
                      </a:pPr>
                      <a:endParaRPr lang="pt-BR" sz="1400" b="1" dirty="0" smtClean="0">
                        <a:effectLst/>
                        <a:latin typeface="Times New Roman" panose="02020603050405020304" pitchFamily="18" charset="0"/>
                        <a:ea typeface="Times New Roman" panose="02020603050405020304" pitchFamily="18" charset="0"/>
                      </a:endParaRPr>
                    </a:p>
                    <a:p>
                      <a:pPr algn="ctr">
                        <a:lnSpc>
                          <a:spcPts val="1200"/>
                        </a:lnSpc>
                        <a:spcAft>
                          <a:spcPts val="600"/>
                        </a:spcAft>
                        <a:tabLst>
                          <a:tab pos="342900" algn="l"/>
                          <a:tab pos="800100" algn="l"/>
                        </a:tabLst>
                      </a:pPr>
                      <a:endParaRPr lang="pt-BR" sz="1400" b="1" dirty="0" smtClean="0">
                        <a:effectLst/>
                        <a:latin typeface="Times New Roman" panose="02020603050405020304" pitchFamily="18" charset="0"/>
                        <a:ea typeface="Times New Roman" panose="02020603050405020304" pitchFamily="18" charset="0"/>
                      </a:endParaRPr>
                    </a:p>
                    <a:p>
                      <a:pPr algn="ctr">
                        <a:lnSpc>
                          <a:spcPts val="1200"/>
                        </a:lnSpc>
                        <a:spcAft>
                          <a:spcPts val="600"/>
                        </a:spcAft>
                        <a:tabLst>
                          <a:tab pos="342900" algn="l"/>
                          <a:tab pos="800100" algn="l"/>
                        </a:tabLst>
                      </a:pPr>
                      <a:r>
                        <a:rPr lang="pt-BR" sz="1400" b="1" dirty="0" smtClean="0">
                          <a:effectLst/>
                          <a:latin typeface="Times New Roman" panose="02020603050405020304" pitchFamily="18" charset="0"/>
                          <a:ea typeface="Times New Roman" panose="02020603050405020304" pitchFamily="18" charset="0"/>
                        </a:rPr>
                        <a:t>-</a:t>
                      </a:r>
                      <a:endParaRPr lang="pt-BR" sz="1400" b="1" dirty="0">
                        <a:effectLst/>
                        <a:latin typeface="Times New Roman" panose="02020603050405020304" pitchFamily="18" charset="0"/>
                        <a:ea typeface="Times New Roman" panose="02020603050405020304" pitchFamily="18" charset="0"/>
                      </a:endParaRPr>
                    </a:p>
                  </a:txBody>
                  <a:tcPr marL="58979" marR="58979" marT="0" marB="0">
                    <a:solidFill>
                      <a:srgbClr val="B1BEDD"/>
                    </a:solidFill>
                  </a:tcPr>
                </a:tc>
                <a:tc>
                  <a:txBody>
                    <a:bodyPr/>
                    <a:lstStyle/>
                    <a:p>
                      <a:pPr algn="l">
                        <a:lnSpc>
                          <a:spcPts val="1200"/>
                        </a:lnSpc>
                        <a:spcAft>
                          <a:spcPts val="600"/>
                        </a:spcAft>
                        <a:tabLst>
                          <a:tab pos="342900" algn="l"/>
                          <a:tab pos="800100" algn="l"/>
                        </a:tabLst>
                      </a:pPr>
                      <a:endParaRPr lang="fr-FR" sz="1400" dirty="0" smtClean="0">
                        <a:effectLst/>
                      </a:endParaRPr>
                    </a:p>
                    <a:p>
                      <a:pPr algn="l">
                        <a:lnSpc>
                          <a:spcPts val="1200"/>
                        </a:lnSpc>
                        <a:spcAft>
                          <a:spcPts val="600"/>
                        </a:spcAft>
                        <a:tabLst>
                          <a:tab pos="342900" algn="l"/>
                          <a:tab pos="800100" algn="l"/>
                        </a:tabLst>
                      </a:pPr>
                      <a:r>
                        <a:rPr lang="fr-FR" sz="1400" dirty="0" smtClean="0">
                          <a:effectLst/>
                        </a:rPr>
                        <a:t>Uso </a:t>
                      </a:r>
                      <a:r>
                        <a:rPr lang="fr-FR" sz="1400" dirty="0">
                          <a:effectLst/>
                        </a:rPr>
                        <a:t>indevido do sistema com informções enviadas não verídicas.</a:t>
                      </a:r>
                      <a:endParaRPr lang="pt-BR" sz="1400" b="1" dirty="0">
                        <a:effectLst/>
                        <a:latin typeface="Times New Roman" panose="02020603050405020304" pitchFamily="18" charset="0"/>
                        <a:ea typeface="Times New Roman" panose="02020603050405020304" pitchFamily="18" charset="0"/>
                      </a:endParaRPr>
                    </a:p>
                  </a:txBody>
                  <a:tcPr marL="58979" marR="58979" marT="0" marB="0">
                    <a:solidFill>
                      <a:srgbClr val="B1BEDD"/>
                    </a:solidFill>
                  </a:tcPr>
                </a:tc>
                <a:extLst>
                  <a:ext uri="{0D108BD9-81ED-4DB2-BD59-A6C34878D82A}">
                    <a16:rowId xmlns:a16="http://schemas.microsoft.com/office/drawing/2014/main" val="10002"/>
                  </a:ext>
                </a:extLst>
              </a:tr>
              <a:tr h="936056">
                <a:tc>
                  <a:txBody>
                    <a:bodyPr/>
                    <a:lstStyle/>
                    <a:p>
                      <a:pPr algn="just">
                        <a:lnSpc>
                          <a:spcPts val="1200"/>
                        </a:lnSpc>
                        <a:spcAft>
                          <a:spcPts val="600"/>
                        </a:spcAft>
                        <a:tabLst>
                          <a:tab pos="342900" algn="l"/>
                          <a:tab pos="800100" algn="l"/>
                        </a:tabLst>
                      </a:pPr>
                      <a:endParaRPr lang="fr-FR" sz="1400" dirty="0" smtClean="0">
                        <a:effectLst/>
                      </a:endParaRPr>
                    </a:p>
                    <a:p>
                      <a:pPr algn="just">
                        <a:lnSpc>
                          <a:spcPts val="1200"/>
                        </a:lnSpc>
                        <a:spcAft>
                          <a:spcPts val="600"/>
                        </a:spcAft>
                        <a:tabLst>
                          <a:tab pos="342900" algn="l"/>
                          <a:tab pos="800100" algn="l"/>
                        </a:tabLst>
                      </a:pPr>
                      <a:r>
                        <a:rPr lang="fr-FR" sz="1400" dirty="0" smtClean="0">
                          <a:effectLst/>
                        </a:rPr>
                        <a:t>Hidrólogo</a:t>
                      </a:r>
                      <a:endParaRPr lang="pt-BR" sz="1400" b="1" dirty="0">
                        <a:effectLst/>
                        <a:latin typeface="Times New Roman" panose="02020603050405020304" pitchFamily="18" charset="0"/>
                        <a:ea typeface="Times New Roman" panose="02020603050405020304" pitchFamily="18" charset="0"/>
                      </a:endParaRPr>
                    </a:p>
                  </a:txBody>
                  <a:tcPr marL="58979" marR="58979" marT="0" marB="0"/>
                </a:tc>
                <a:tc>
                  <a:txBody>
                    <a:bodyPr/>
                    <a:lstStyle/>
                    <a:p>
                      <a:pPr algn="just">
                        <a:lnSpc>
                          <a:spcPts val="1200"/>
                        </a:lnSpc>
                        <a:spcAft>
                          <a:spcPts val="600"/>
                        </a:spcAft>
                        <a:tabLst>
                          <a:tab pos="342900" algn="l"/>
                          <a:tab pos="800100" algn="l"/>
                        </a:tabLst>
                      </a:pPr>
                      <a:endParaRPr lang="fr-FR" sz="1400" dirty="0" smtClean="0">
                        <a:effectLst/>
                      </a:endParaRPr>
                    </a:p>
                    <a:p>
                      <a:pPr algn="just">
                        <a:lnSpc>
                          <a:spcPts val="1200"/>
                        </a:lnSpc>
                        <a:spcAft>
                          <a:spcPts val="600"/>
                        </a:spcAft>
                        <a:tabLst>
                          <a:tab pos="342900" algn="l"/>
                          <a:tab pos="800100" algn="l"/>
                        </a:tabLst>
                      </a:pPr>
                      <a:r>
                        <a:rPr lang="fr-FR" sz="1400" dirty="0" smtClean="0">
                          <a:effectLst/>
                        </a:rPr>
                        <a:t>Utiliza </a:t>
                      </a:r>
                      <a:r>
                        <a:rPr lang="fr-FR" sz="1400" dirty="0">
                          <a:effectLst/>
                        </a:rPr>
                        <a:t>os recursos oferecidos pela rede.</a:t>
                      </a:r>
                      <a:endParaRPr lang="pt-BR" sz="1400" b="1" dirty="0">
                        <a:effectLst/>
                        <a:latin typeface="Times New Roman" panose="02020603050405020304" pitchFamily="18" charset="0"/>
                        <a:ea typeface="Times New Roman" panose="02020603050405020304" pitchFamily="18" charset="0"/>
                      </a:endParaRPr>
                    </a:p>
                  </a:txBody>
                  <a:tcPr marL="58979" marR="58979" marT="0" marB="0"/>
                </a:tc>
                <a:tc>
                  <a:txBody>
                    <a:bodyPr/>
                    <a:lstStyle/>
                    <a:p>
                      <a:pPr algn="just">
                        <a:lnSpc>
                          <a:spcPts val="1200"/>
                        </a:lnSpc>
                        <a:spcAft>
                          <a:spcPts val="600"/>
                        </a:spcAft>
                        <a:tabLst>
                          <a:tab pos="342900" algn="l"/>
                          <a:tab pos="800100" algn="l"/>
                        </a:tabLst>
                      </a:pPr>
                      <a:endParaRPr lang="fr-FR" sz="1400" dirty="0" smtClean="0">
                        <a:effectLst/>
                      </a:endParaRPr>
                    </a:p>
                    <a:p>
                      <a:pPr algn="just">
                        <a:lnSpc>
                          <a:spcPts val="1200"/>
                        </a:lnSpc>
                        <a:spcAft>
                          <a:spcPts val="600"/>
                        </a:spcAft>
                        <a:tabLst>
                          <a:tab pos="342900" algn="l"/>
                          <a:tab pos="800100" algn="l"/>
                        </a:tabLst>
                      </a:pPr>
                      <a:r>
                        <a:rPr lang="fr-FR" sz="1400" dirty="0" smtClean="0">
                          <a:effectLst/>
                        </a:rPr>
                        <a:t>Auto-representado</a:t>
                      </a:r>
                      <a:endParaRPr lang="pt-BR" sz="1400" b="1" dirty="0">
                        <a:effectLst/>
                        <a:latin typeface="Times New Roman" panose="02020603050405020304" pitchFamily="18" charset="0"/>
                        <a:ea typeface="Times New Roman" panose="02020603050405020304" pitchFamily="18" charset="0"/>
                      </a:endParaRPr>
                    </a:p>
                  </a:txBody>
                  <a:tcPr marL="58979" marR="58979" marT="0" marB="0"/>
                </a:tc>
                <a:tc>
                  <a:txBody>
                    <a:bodyPr/>
                    <a:lstStyle/>
                    <a:p>
                      <a:pPr algn="ctr">
                        <a:lnSpc>
                          <a:spcPts val="1200"/>
                        </a:lnSpc>
                        <a:spcAft>
                          <a:spcPts val="600"/>
                        </a:spcAft>
                        <a:tabLst>
                          <a:tab pos="342900" algn="l"/>
                          <a:tab pos="800100" algn="l"/>
                        </a:tabLst>
                      </a:pPr>
                      <a:endParaRPr lang="fr-FR" sz="1400" dirty="0" smtClean="0">
                        <a:effectLst/>
                      </a:endParaRPr>
                    </a:p>
                    <a:p>
                      <a:pPr algn="ctr">
                        <a:lnSpc>
                          <a:spcPts val="1200"/>
                        </a:lnSpc>
                        <a:spcAft>
                          <a:spcPts val="600"/>
                        </a:spcAft>
                        <a:tabLst>
                          <a:tab pos="342900" algn="l"/>
                          <a:tab pos="800100" algn="l"/>
                        </a:tabLst>
                      </a:pPr>
                      <a:endParaRPr lang="fr-FR" sz="1400" dirty="0" smtClean="0">
                        <a:effectLst/>
                      </a:endParaRPr>
                    </a:p>
                    <a:p>
                      <a:pPr algn="ctr">
                        <a:lnSpc>
                          <a:spcPts val="1200"/>
                        </a:lnSpc>
                        <a:spcAft>
                          <a:spcPts val="600"/>
                        </a:spcAft>
                        <a:tabLst>
                          <a:tab pos="342900" algn="l"/>
                          <a:tab pos="800100" algn="l"/>
                        </a:tabLst>
                      </a:pPr>
                      <a:r>
                        <a:rPr lang="fr-FR" sz="1400" dirty="0" smtClean="0">
                          <a:effectLst/>
                        </a:rPr>
                        <a:t>8</a:t>
                      </a:r>
                      <a:endParaRPr lang="pt-BR" sz="1400" b="1" dirty="0">
                        <a:effectLst/>
                        <a:latin typeface="Times New Roman" panose="02020603050405020304" pitchFamily="18" charset="0"/>
                        <a:ea typeface="Times New Roman" panose="02020603050405020304" pitchFamily="18" charset="0"/>
                      </a:endParaRPr>
                    </a:p>
                  </a:txBody>
                  <a:tcPr marL="58979" marR="58979" marT="0" marB="0"/>
                </a:tc>
                <a:tc>
                  <a:txBody>
                    <a:bodyPr/>
                    <a:lstStyle/>
                    <a:p>
                      <a:pPr algn="ctr">
                        <a:lnSpc>
                          <a:spcPts val="1200"/>
                        </a:lnSpc>
                        <a:spcAft>
                          <a:spcPts val="600"/>
                        </a:spcAft>
                        <a:tabLst>
                          <a:tab pos="342900" algn="l"/>
                          <a:tab pos="800100" algn="l"/>
                        </a:tabLst>
                      </a:pPr>
                      <a:endParaRPr lang="fr-FR" sz="1400" dirty="0" smtClean="0">
                        <a:effectLst/>
                      </a:endParaRPr>
                    </a:p>
                    <a:p>
                      <a:pPr algn="ctr">
                        <a:lnSpc>
                          <a:spcPts val="1200"/>
                        </a:lnSpc>
                        <a:spcAft>
                          <a:spcPts val="600"/>
                        </a:spcAft>
                        <a:tabLst>
                          <a:tab pos="342900" algn="l"/>
                          <a:tab pos="800100" algn="l"/>
                        </a:tabLst>
                      </a:pPr>
                      <a:endParaRPr lang="fr-FR" sz="1400" dirty="0" smtClean="0">
                        <a:effectLst/>
                      </a:endParaRPr>
                    </a:p>
                    <a:p>
                      <a:pPr algn="ctr">
                        <a:lnSpc>
                          <a:spcPts val="1200"/>
                        </a:lnSpc>
                        <a:spcAft>
                          <a:spcPts val="600"/>
                        </a:spcAft>
                        <a:tabLst>
                          <a:tab pos="342900" algn="l"/>
                          <a:tab pos="800100" algn="l"/>
                        </a:tabLst>
                      </a:pPr>
                      <a:r>
                        <a:rPr lang="fr-FR" sz="1400" dirty="0" smtClean="0">
                          <a:effectLst/>
                        </a:rPr>
                        <a:t>10</a:t>
                      </a:r>
                      <a:endParaRPr lang="pt-BR" sz="1400" b="1" dirty="0">
                        <a:effectLst/>
                        <a:latin typeface="Times New Roman" panose="02020603050405020304" pitchFamily="18" charset="0"/>
                        <a:ea typeface="Times New Roman" panose="02020603050405020304" pitchFamily="18" charset="0"/>
                      </a:endParaRPr>
                    </a:p>
                  </a:txBody>
                  <a:tcPr marL="58979" marR="58979" marT="0" marB="0"/>
                </a:tc>
                <a:tc>
                  <a:txBody>
                    <a:bodyPr/>
                    <a:lstStyle/>
                    <a:p>
                      <a:pPr algn="l">
                        <a:lnSpc>
                          <a:spcPts val="1200"/>
                        </a:lnSpc>
                        <a:spcAft>
                          <a:spcPts val="600"/>
                        </a:spcAft>
                        <a:tabLst>
                          <a:tab pos="342900" algn="l"/>
                          <a:tab pos="800100" algn="l"/>
                        </a:tabLst>
                      </a:pPr>
                      <a:endParaRPr lang="fr-FR" sz="1400" dirty="0" smtClean="0">
                        <a:effectLst/>
                      </a:endParaRPr>
                    </a:p>
                    <a:p>
                      <a:pPr algn="l">
                        <a:lnSpc>
                          <a:spcPts val="1200"/>
                        </a:lnSpc>
                        <a:spcAft>
                          <a:spcPts val="600"/>
                        </a:spcAft>
                        <a:tabLst>
                          <a:tab pos="342900" algn="l"/>
                          <a:tab pos="800100" algn="l"/>
                        </a:tabLst>
                      </a:pPr>
                      <a:r>
                        <a:rPr lang="fr-FR" sz="1400" dirty="0" smtClean="0">
                          <a:effectLst/>
                        </a:rPr>
                        <a:t>Utiliza informações para promover pesquisas</a:t>
                      </a:r>
                    </a:p>
                  </a:txBody>
                  <a:tcPr marL="58979" marR="58979" marT="0" marB="0"/>
                </a:tc>
                <a:tc>
                  <a:txBody>
                    <a:bodyPr/>
                    <a:lstStyle/>
                    <a:p>
                      <a:pPr algn="ctr">
                        <a:lnSpc>
                          <a:spcPts val="1200"/>
                        </a:lnSpc>
                        <a:spcAft>
                          <a:spcPts val="600"/>
                        </a:spcAft>
                        <a:tabLst>
                          <a:tab pos="342900" algn="l"/>
                          <a:tab pos="800100" algn="l"/>
                        </a:tabLst>
                      </a:pPr>
                      <a:endParaRPr lang="fr-FR" sz="1400" dirty="0" smtClean="0">
                        <a:effectLst/>
                      </a:endParaRPr>
                    </a:p>
                    <a:p>
                      <a:pPr algn="ctr">
                        <a:lnSpc>
                          <a:spcPts val="1200"/>
                        </a:lnSpc>
                        <a:spcAft>
                          <a:spcPts val="600"/>
                        </a:spcAft>
                        <a:tabLst>
                          <a:tab pos="342900" algn="l"/>
                          <a:tab pos="800100" algn="l"/>
                        </a:tabLst>
                      </a:pPr>
                      <a:endParaRPr lang="fr-FR" sz="1400" dirty="0" smtClean="0">
                        <a:effectLst/>
                      </a:endParaRPr>
                    </a:p>
                    <a:p>
                      <a:pPr algn="ctr">
                        <a:lnSpc>
                          <a:spcPts val="1200"/>
                        </a:lnSpc>
                        <a:spcAft>
                          <a:spcPts val="600"/>
                        </a:spcAft>
                        <a:tabLst>
                          <a:tab pos="342900" algn="l"/>
                          <a:tab pos="800100" algn="l"/>
                        </a:tabLst>
                      </a:pPr>
                      <a:r>
                        <a:rPr lang="fr-FR" sz="1400" dirty="0" smtClean="0">
                          <a:effectLst/>
                        </a:rPr>
                        <a:t>-</a:t>
                      </a:r>
                    </a:p>
                  </a:txBody>
                  <a:tcPr marL="58979" marR="58979" marT="0" marB="0"/>
                </a:tc>
                <a:extLst>
                  <a:ext uri="{0D108BD9-81ED-4DB2-BD59-A6C34878D82A}">
                    <a16:rowId xmlns:a16="http://schemas.microsoft.com/office/drawing/2014/main" val="10003"/>
                  </a:ext>
                </a:extLst>
              </a:tr>
              <a:tr h="931572">
                <a:tc>
                  <a:txBody>
                    <a:bodyPr/>
                    <a:lstStyle/>
                    <a:p>
                      <a:pPr algn="just">
                        <a:lnSpc>
                          <a:spcPts val="1200"/>
                        </a:lnSpc>
                        <a:spcAft>
                          <a:spcPts val="600"/>
                        </a:spcAft>
                        <a:tabLst>
                          <a:tab pos="342900" algn="l"/>
                          <a:tab pos="800100" algn="l"/>
                        </a:tabLst>
                      </a:pPr>
                      <a:endParaRPr lang="fr-FR" sz="1400" dirty="0" smtClean="0">
                        <a:effectLst/>
                      </a:endParaRPr>
                    </a:p>
                    <a:p>
                      <a:pPr algn="just">
                        <a:lnSpc>
                          <a:spcPts val="1200"/>
                        </a:lnSpc>
                        <a:spcAft>
                          <a:spcPts val="600"/>
                        </a:spcAft>
                        <a:tabLst>
                          <a:tab pos="342900" algn="l"/>
                          <a:tab pos="800100" algn="l"/>
                        </a:tabLst>
                      </a:pPr>
                      <a:r>
                        <a:rPr lang="fr-FR" sz="1400" dirty="0" smtClean="0">
                          <a:effectLst/>
                        </a:rPr>
                        <a:t>Instituições </a:t>
                      </a:r>
                      <a:r>
                        <a:rPr lang="fr-FR" sz="1400" dirty="0">
                          <a:effectLst/>
                        </a:rPr>
                        <a:t>governamentais</a:t>
                      </a:r>
                      <a:endParaRPr lang="pt-BR" sz="1400" b="1" dirty="0">
                        <a:effectLst/>
                        <a:latin typeface="Times New Roman" panose="02020603050405020304" pitchFamily="18" charset="0"/>
                        <a:ea typeface="Times New Roman" panose="02020603050405020304" pitchFamily="18" charset="0"/>
                      </a:endParaRPr>
                    </a:p>
                  </a:txBody>
                  <a:tcPr marL="58979" marR="58979" marT="0" marB="0">
                    <a:solidFill>
                      <a:srgbClr val="B1BEDD"/>
                    </a:solidFill>
                  </a:tcPr>
                </a:tc>
                <a:tc>
                  <a:txBody>
                    <a:bodyPr/>
                    <a:lstStyle/>
                    <a:p>
                      <a:pPr algn="just">
                        <a:lnSpc>
                          <a:spcPts val="1200"/>
                        </a:lnSpc>
                        <a:spcAft>
                          <a:spcPts val="600"/>
                        </a:spcAft>
                        <a:tabLst>
                          <a:tab pos="342900" algn="l"/>
                          <a:tab pos="800100" algn="l"/>
                        </a:tabLst>
                      </a:pPr>
                      <a:endParaRPr lang="fr-FR" sz="1400" dirty="0" smtClean="0">
                        <a:effectLst/>
                      </a:endParaRPr>
                    </a:p>
                    <a:p>
                      <a:pPr algn="just">
                        <a:lnSpc>
                          <a:spcPts val="1200"/>
                        </a:lnSpc>
                        <a:spcAft>
                          <a:spcPts val="600"/>
                        </a:spcAft>
                        <a:tabLst>
                          <a:tab pos="342900" algn="l"/>
                          <a:tab pos="800100" algn="l"/>
                        </a:tabLst>
                      </a:pPr>
                      <a:r>
                        <a:rPr lang="fr-FR" sz="1400" dirty="0" smtClean="0">
                          <a:effectLst/>
                        </a:rPr>
                        <a:t>Utiliza </a:t>
                      </a:r>
                      <a:r>
                        <a:rPr lang="fr-FR" sz="1400" dirty="0">
                          <a:effectLst/>
                        </a:rPr>
                        <a:t>os recursos oferecidos pela rede.</a:t>
                      </a:r>
                      <a:endParaRPr lang="pt-BR" sz="1400" b="1" dirty="0">
                        <a:effectLst/>
                        <a:latin typeface="Times New Roman" panose="02020603050405020304" pitchFamily="18" charset="0"/>
                        <a:ea typeface="Times New Roman" panose="02020603050405020304" pitchFamily="18" charset="0"/>
                      </a:endParaRPr>
                    </a:p>
                  </a:txBody>
                  <a:tcPr marL="58979" marR="58979" marT="0" marB="0">
                    <a:solidFill>
                      <a:srgbClr val="B1BEDD"/>
                    </a:solidFill>
                  </a:tcPr>
                </a:tc>
                <a:tc>
                  <a:txBody>
                    <a:bodyPr/>
                    <a:lstStyle/>
                    <a:p>
                      <a:pPr algn="just">
                        <a:lnSpc>
                          <a:spcPts val="1200"/>
                        </a:lnSpc>
                        <a:spcAft>
                          <a:spcPts val="600"/>
                        </a:spcAft>
                        <a:tabLst>
                          <a:tab pos="342900" algn="l"/>
                          <a:tab pos="800100" algn="l"/>
                        </a:tabLst>
                      </a:pPr>
                      <a:endParaRPr lang="fr-FR" sz="1400" dirty="0" smtClean="0">
                        <a:effectLst/>
                      </a:endParaRPr>
                    </a:p>
                    <a:p>
                      <a:pPr algn="just">
                        <a:lnSpc>
                          <a:spcPts val="1200"/>
                        </a:lnSpc>
                        <a:spcAft>
                          <a:spcPts val="600"/>
                        </a:spcAft>
                        <a:tabLst>
                          <a:tab pos="342900" algn="l"/>
                          <a:tab pos="800100" algn="l"/>
                        </a:tabLst>
                      </a:pPr>
                      <a:r>
                        <a:rPr lang="fr-FR" sz="1400" dirty="0" smtClean="0">
                          <a:effectLst/>
                        </a:rPr>
                        <a:t>Auto-representado</a:t>
                      </a:r>
                      <a:endParaRPr lang="pt-BR" sz="1400" b="1" dirty="0">
                        <a:effectLst/>
                        <a:latin typeface="Times New Roman" panose="02020603050405020304" pitchFamily="18" charset="0"/>
                        <a:ea typeface="Times New Roman" panose="02020603050405020304" pitchFamily="18" charset="0"/>
                      </a:endParaRPr>
                    </a:p>
                  </a:txBody>
                  <a:tcPr marL="58979" marR="58979" marT="0" marB="0">
                    <a:solidFill>
                      <a:srgbClr val="B1BEDD"/>
                    </a:solidFill>
                  </a:tcPr>
                </a:tc>
                <a:tc>
                  <a:txBody>
                    <a:bodyPr/>
                    <a:lstStyle/>
                    <a:p>
                      <a:pPr algn="ctr">
                        <a:lnSpc>
                          <a:spcPts val="1200"/>
                        </a:lnSpc>
                        <a:spcAft>
                          <a:spcPts val="600"/>
                        </a:spcAft>
                        <a:tabLst>
                          <a:tab pos="342900" algn="l"/>
                          <a:tab pos="800100" algn="l"/>
                        </a:tabLst>
                      </a:pPr>
                      <a:endParaRPr lang="fr-FR" sz="1400" dirty="0" smtClean="0">
                        <a:effectLst/>
                      </a:endParaRPr>
                    </a:p>
                    <a:p>
                      <a:pPr algn="ctr">
                        <a:lnSpc>
                          <a:spcPts val="1200"/>
                        </a:lnSpc>
                        <a:spcAft>
                          <a:spcPts val="600"/>
                        </a:spcAft>
                        <a:tabLst>
                          <a:tab pos="342900" algn="l"/>
                          <a:tab pos="800100" algn="l"/>
                        </a:tabLst>
                      </a:pPr>
                      <a:endParaRPr lang="fr-FR" sz="1400" dirty="0" smtClean="0">
                        <a:effectLst/>
                      </a:endParaRPr>
                    </a:p>
                    <a:p>
                      <a:pPr algn="ctr">
                        <a:lnSpc>
                          <a:spcPts val="1200"/>
                        </a:lnSpc>
                        <a:spcAft>
                          <a:spcPts val="600"/>
                        </a:spcAft>
                        <a:tabLst>
                          <a:tab pos="342900" algn="l"/>
                          <a:tab pos="800100" algn="l"/>
                        </a:tabLst>
                      </a:pPr>
                      <a:r>
                        <a:rPr lang="fr-FR" sz="1400" dirty="0" smtClean="0">
                          <a:effectLst/>
                        </a:rPr>
                        <a:t>8</a:t>
                      </a:r>
                      <a:endParaRPr lang="pt-BR" sz="1400" b="1" dirty="0">
                        <a:effectLst/>
                        <a:latin typeface="Times New Roman" panose="02020603050405020304" pitchFamily="18" charset="0"/>
                        <a:ea typeface="Times New Roman" panose="02020603050405020304" pitchFamily="18" charset="0"/>
                      </a:endParaRPr>
                    </a:p>
                  </a:txBody>
                  <a:tcPr marL="58979" marR="58979" marT="0" marB="0">
                    <a:solidFill>
                      <a:srgbClr val="B1BEDD"/>
                    </a:solidFill>
                  </a:tcPr>
                </a:tc>
                <a:tc>
                  <a:txBody>
                    <a:bodyPr/>
                    <a:lstStyle/>
                    <a:p>
                      <a:pPr algn="ctr">
                        <a:lnSpc>
                          <a:spcPts val="1200"/>
                        </a:lnSpc>
                        <a:spcAft>
                          <a:spcPts val="600"/>
                        </a:spcAft>
                        <a:tabLst>
                          <a:tab pos="342900" algn="l"/>
                          <a:tab pos="800100" algn="l"/>
                        </a:tabLst>
                      </a:pPr>
                      <a:endParaRPr lang="fr-FR" sz="1400" dirty="0" smtClean="0">
                        <a:effectLst/>
                      </a:endParaRPr>
                    </a:p>
                    <a:p>
                      <a:pPr algn="ctr">
                        <a:lnSpc>
                          <a:spcPts val="1200"/>
                        </a:lnSpc>
                        <a:spcAft>
                          <a:spcPts val="600"/>
                        </a:spcAft>
                        <a:tabLst>
                          <a:tab pos="342900" algn="l"/>
                          <a:tab pos="800100" algn="l"/>
                        </a:tabLst>
                      </a:pPr>
                      <a:endParaRPr lang="fr-FR" sz="1400" dirty="0" smtClean="0">
                        <a:effectLst/>
                      </a:endParaRPr>
                    </a:p>
                    <a:p>
                      <a:pPr algn="ctr">
                        <a:lnSpc>
                          <a:spcPts val="1200"/>
                        </a:lnSpc>
                        <a:spcAft>
                          <a:spcPts val="600"/>
                        </a:spcAft>
                        <a:tabLst>
                          <a:tab pos="342900" algn="l"/>
                          <a:tab pos="800100" algn="l"/>
                        </a:tabLst>
                      </a:pPr>
                      <a:r>
                        <a:rPr lang="fr-FR" sz="1400" dirty="0" smtClean="0">
                          <a:effectLst/>
                        </a:rPr>
                        <a:t>10</a:t>
                      </a:r>
                      <a:endParaRPr lang="pt-BR" sz="1400" b="1" dirty="0">
                        <a:effectLst/>
                        <a:latin typeface="Times New Roman" panose="02020603050405020304" pitchFamily="18" charset="0"/>
                        <a:ea typeface="Times New Roman" panose="02020603050405020304" pitchFamily="18" charset="0"/>
                      </a:endParaRPr>
                    </a:p>
                  </a:txBody>
                  <a:tcPr marL="58979" marR="58979" marT="0" marB="0">
                    <a:solidFill>
                      <a:srgbClr val="B1BEDD"/>
                    </a:solidFill>
                  </a:tcPr>
                </a:tc>
                <a:tc>
                  <a:txBody>
                    <a:bodyPr/>
                    <a:lstStyle/>
                    <a:p>
                      <a:pPr algn="just">
                        <a:lnSpc>
                          <a:spcPts val="1200"/>
                        </a:lnSpc>
                        <a:spcAft>
                          <a:spcPts val="600"/>
                        </a:spcAft>
                        <a:tabLst>
                          <a:tab pos="342900" algn="l"/>
                          <a:tab pos="800100" algn="l"/>
                        </a:tabLst>
                      </a:pPr>
                      <a:endParaRPr lang="fr-FR" sz="1400" dirty="0" smtClean="0">
                        <a:effectLst/>
                      </a:endParaRPr>
                    </a:p>
                    <a:p>
                      <a:pPr algn="l">
                        <a:lnSpc>
                          <a:spcPts val="1200"/>
                        </a:lnSpc>
                        <a:spcAft>
                          <a:spcPts val="600"/>
                        </a:spcAft>
                        <a:tabLst>
                          <a:tab pos="342900" algn="l"/>
                          <a:tab pos="800100" algn="l"/>
                        </a:tabLst>
                      </a:pPr>
                      <a:r>
                        <a:rPr lang="fr-FR" sz="1400" dirty="0" smtClean="0">
                          <a:effectLst/>
                        </a:rPr>
                        <a:t>Utiliza </a:t>
                      </a:r>
                      <a:r>
                        <a:rPr lang="fr-FR" sz="1400" dirty="0">
                          <a:effectLst/>
                        </a:rPr>
                        <a:t>informações para </a:t>
                      </a:r>
                      <a:r>
                        <a:rPr lang="fr-FR" sz="1400" dirty="0" smtClean="0">
                          <a:effectLst/>
                        </a:rPr>
                        <a:t>defesa </a:t>
                      </a:r>
                      <a:r>
                        <a:rPr lang="fr-FR" sz="1400" dirty="0">
                          <a:effectLst/>
                        </a:rPr>
                        <a:t>da população</a:t>
                      </a:r>
                      <a:r>
                        <a:rPr lang="fr-FR" sz="1400" dirty="0" smtClean="0">
                          <a:effectLst/>
                        </a:rPr>
                        <a:t>.</a:t>
                      </a:r>
                      <a:endParaRPr lang="pt-BR" sz="1400" b="1" dirty="0" smtClean="0">
                        <a:effectLst/>
                        <a:latin typeface="Times New Roman" panose="02020603050405020304" pitchFamily="18" charset="0"/>
                      </a:endParaRPr>
                    </a:p>
                    <a:p>
                      <a:pPr algn="l">
                        <a:lnSpc>
                          <a:spcPts val="1200"/>
                        </a:lnSpc>
                        <a:spcAft>
                          <a:spcPts val="600"/>
                        </a:spcAft>
                        <a:tabLst>
                          <a:tab pos="342900" algn="l"/>
                          <a:tab pos="800100" algn="l"/>
                        </a:tabLst>
                      </a:pPr>
                      <a:endParaRPr lang="fr-FR" sz="1400" dirty="0" smtClean="0">
                        <a:effectLst/>
                      </a:endParaRPr>
                    </a:p>
                  </a:txBody>
                  <a:tcPr marL="58979" marR="58979" marT="0" marB="0">
                    <a:solidFill>
                      <a:srgbClr val="B1BEDD"/>
                    </a:solidFill>
                  </a:tcPr>
                </a:tc>
                <a:tc>
                  <a:txBody>
                    <a:bodyPr/>
                    <a:lstStyle/>
                    <a:p>
                      <a:pPr algn="ctr">
                        <a:lnSpc>
                          <a:spcPts val="1200"/>
                        </a:lnSpc>
                        <a:spcAft>
                          <a:spcPts val="600"/>
                        </a:spcAft>
                        <a:tabLst>
                          <a:tab pos="342900" algn="l"/>
                          <a:tab pos="800100" algn="l"/>
                        </a:tabLst>
                      </a:pPr>
                      <a:endParaRPr lang="fr-FR" sz="1400" dirty="0" smtClean="0">
                        <a:effectLst/>
                      </a:endParaRPr>
                    </a:p>
                    <a:p>
                      <a:pPr algn="ctr">
                        <a:lnSpc>
                          <a:spcPts val="1200"/>
                        </a:lnSpc>
                        <a:spcAft>
                          <a:spcPts val="600"/>
                        </a:spcAft>
                        <a:tabLst>
                          <a:tab pos="342900" algn="l"/>
                          <a:tab pos="800100" algn="l"/>
                        </a:tabLst>
                      </a:pPr>
                      <a:endParaRPr lang="fr-FR" sz="1400" dirty="0" smtClean="0">
                        <a:effectLst/>
                      </a:endParaRPr>
                    </a:p>
                    <a:p>
                      <a:pPr algn="ctr">
                        <a:lnSpc>
                          <a:spcPts val="1200"/>
                        </a:lnSpc>
                        <a:spcAft>
                          <a:spcPts val="600"/>
                        </a:spcAft>
                        <a:tabLst>
                          <a:tab pos="342900" algn="l"/>
                          <a:tab pos="800100" algn="l"/>
                        </a:tabLst>
                      </a:pPr>
                      <a:r>
                        <a:rPr lang="fr-FR" sz="1400" dirty="0" smtClean="0">
                          <a:effectLst/>
                        </a:rPr>
                        <a:t>-</a:t>
                      </a:r>
                      <a:endParaRPr lang="fr-FR" sz="1400" dirty="0">
                        <a:effectLst/>
                      </a:endParaRPr>
                    </a:p>
                  </a:txBody>
                  <a:tcPr marL="58979" marR="58979" marT="0" marB="0">
                    <a:solidFill>
                      <a:srgbClr val="B1BEDD"/>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561031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4"/>
                                        </p:tgtEl>
                                        <p:attrNameLst>
                                          <p:attrName>r</p:attrName>
                                        </p:attrNameLst>
                                      </p:cBhvr>
                                    </p:animRot>
                                    <p:animRot by="-240000">
                                      <p:cBhvr>
                                        <p:cTn id="7" dur="200" fill="hold">
                                          <p:stCondLst>
                                            <p:cond delay="200"/>
                                          </p:stCondLst>
                                        </p:cTn>
                                        <p:tgtEl>
                                          <p:spTgt spid="4"/>
                                        </p:tgtEl>
                                        <p:attrNameLst>
                                          <p:attrName>r</p:attrName>
                                        </p:attrNameLst>
                                      </p:cBhvr>
                                    </p:animRot>
                                    <p:animRot by="240000">
                                      <p:cBhvr>
                                        <p:cTn id="8" dur="200" fill="hold">
                                          <p:stCondLst>
                                            <p:cond delay="400"/>
                                          </p:stCondLst>
                                        </p:cTn>
                                        <p:tgtEl>
                                          <p:spTgt spid="4"/>
                                        </p:tgtEl>
                                        <p:attrNameLst>
                                          <p:attrName>r</p:attrName>
                                        </p:attrNameLst>
                                      </p:cBhvr>
                                    </p:animRot>
                                    <p:animRot by="-240000">
                                      <p:cBhvr>
                                        <p:cTn id="9" dur="200" fill="hold">
                                          <p:stCondLst>
                                            <p:cond delay="600"/>
                                          </p:stCondLst>
                                        </p:cTn>
                                        <p:tgtEl>
                                          <p:spTgt spid="4"/>
                                        </p:tgtEl>
                                        <p:attrNameLst>
                                          <p:attrName>r</p:attrName>
                                        </p:attrNameLst>
                                      </p:cBhvr>
                                    </p:animRot>
                                    <p:animRot by="120000">
                                      <p:cBhvr>
                                        <p:cTn id="10" dur="200" fill="hold">
                                          <p:stCondLst>
                                            <p:cond delay="800"/>
                                          </p:stCondLst>
                                        </p:cTn>
                                        <p:tgtEl>
                                          <p:spTgt spid="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972312" y="925357"/>
            <a:ext cx="9418320" cy="1066800"/>
          </a:xfrm>
        </p:spPr>
        <p:txBody>
          <a:bodyPr>
            <a:normAutofit/>
          </a:bodyPr>
          <a:lstStyle/>
          <a:p>
            <a:r>
              <a:rPr lang="pt-BR" sz="6000" dirty="0" smtClean="0"/>
              <a:t>Grupo 01(Pós-Mudança)</a:t>
            </a:r>
            <a:endParaRPr lang="pt-BR" sz="6000" dirty="0"/>
          </a:p>
        </p:txBody>
      </p:sp>
      <p:sp>
        <p:nvSpPr>
          <p:cNvPr id="5" name="Subtítulo 4"/>
          <p:cNvSpPr>
            <a:spLocks noGrp="1"/>
          </p:cNvSpPr>
          <p:nvPr>
            <p:ph type="subTitle" idx="1"/>
          </p:nvPr>
        </p:nvSpPr>
        <p:spPr>
          <a:xfrm>
            <a:off x="1261872" y="3291840"/>
            <a:ext cx="9418320" cy="3200400"/>
          </a:xfrm>
        </p:spPr>
        <p:txBody>
          <a:bodyPr>
            <a:noAutofit/>
          </a:bodyPr>
          <a:lstStyle/>
          <a:p>
            <a:r>
              <a:rPr lang="en-US" dirty="0" smtClean="0"/>
              <a:t>Guilherme Mendes</a:t>
            </a:r>
          </a:p>
          <a:p>
            <a:r>
              <a:rPr lang="en-US" dirty="0" smtClean="0"/>
              <a:t>João Pedro Buchivieser</a:t>
            </a:r>
            <a:endParaRPr lang="pt-BR" dirty="0" smtClean="0"/>
          </a:p>
          <a:p>
            <a:r>
              <a:rPr lang="pt-BR" dirty="0" smtClean="0"/>
              <a:t>João Pedro Nascimento</a:t>
            </a:r>
            <a:endParaRPr lang="pt-BR" dirty="0"/>
          </a:p>
          <a:p>
            <a:r>
              <a:rPr lang="pt-BR" dirty="0" smtClean="0"/>
              <a:t>Rafael </a:t>
            </a:r>
            <a:r>
              <a:rPr lang="pt-BR" dirty="0" err="1" smtClean="0"/>
              <a:t>Braganholli</a:t>
            </a:r>
            <a:endParaRPr lang="pt-BR" dirty="0"/>
          </a:p>
          <a:p>
            <a:r>
              <a:rPr lang="pt-BR" dirty="0" smtClean="0"/>
              <a:t>Samuel da Silva</a:t>
            </a:r>
            <a:endParaRPr lang="pt-BR" dirty="0"/>
          </a:p>
          <a:p>
            <a:endParaRPr lang="pt-BR" dirty="0">
              <a:latin typeface="Calibri" panose="020F0502020204030204" pitchFamily="34" charset="0"/>
            </a:endParaRPr>
          </a:p>
        </p:txBody>
      </p:sp>
      <p:pic>
        <p:nvPicPr>
          <p:cNvPr id="6" name="Imagem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616440" y="202692"/>
            <a:ext cx="2383141" cy="1445330"/>
          </a:xfrm>
          <a:prstGeom prst="rect">
            <a:avLst/>
          </a:prstGeom>
        </p:spPr>
      </p:pic>
    </p:spTree>
    <p:extLst>
      <p:ext uri="{BB962C8B-B14F-4D97-AF65-F5344CB8AC3E}">
        <p14:creationId xmlns:p14="http://schemas.microsoft.com/office/powerpoint/2010/main" val="92974043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405563" y="0"/>
            <a:ext cx="9692640" cy="1325562"/>
          </a:xfrm>
        </p:spPr>
        <p:txBody>
          <a:bodyPr>
            <a:normAutofit/>
          </a:bodyPr>
          <a:lstStyle/>
          <a:p>
            <a:r>
              <a:rPr lang="pt-BR" sz="4000" dirty="0"/>
              <a:t>Documento de </a:t>
            </a:r>
            <a:r>
              <a:rPr lang="pt-BR" sz="4000" dirty="0" smtClean="0"/>
              <a:t>Visão – Visão geral do produto</a:t>
            </a:r>
            <a:endParaRPr lang="pt-BR" sz="4000" dirty="0"/>
          </a:p>
        </p:txBody>
      </p:sp>
      <p:pic>
        <p:nvPicPr>
          <p:cNvPr id="4" name="Imagem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sp>
        <p:nvSpPr>
          <p:cNvPr id="5" name="Marcador de Posição de Conteúdo 4"/>
          <p:cNvSpPr>
            <a:spLocks noGrp="1"/>
          </p:cNvSpPr>
          <p:nvPr>
            <p:ph idx="1"/>
          </p:nvPr>
        </p:nvSpPr>
        <p:spPr>
          <a:xfrm>
            <a:off x="1145961" y="1894115"/>
            <a:ext cx="9421890" cy="4777142"/>
          </a:xfrm>
        </p:spPr>
        <p:txBody>
          <a:bodyPr>
            <a:normAutofit/>
          </a:bodyPr>
          <a:lstStyle/>
          <a:p>
            <a:endParaRPr lang="pt-BR" dirty="0"/>
          </a:p>
          <a:p>
            <a:endParaRPr lang="pt-BR" dirty="0"/>
          </a:p>
          <a:p>
            <a:endParaRPr lang="pt-BR" dirty="0"/>
          </a:p>
          <a:p>
            <a:pPr marL="0" indent="0">
              <a:buNone/>
            </a:pPr>
            <a:endParaRPr lang="pt-BR" dirty="0"/>
          </a:p>
          <a:p>
            <a:endParaRPr lang="pt-BR" dirty="0"/>
          </a:p>
          <a:p>
            <a:endParaRPr lang="pt-BR" dirty="0"/>
          </a:p>
          <a:p>
            <a:pPr marL="0" indent="0">
              <a:buNone/>
            </a:pPr>
            <a:endParaRPr lang="pt-BR" dirty="0"/>
          </a:p>
        </p:txBody>
      </p:sp>
      <p:pic>
        <p:nvPicPr>
          <p:cNvPr id="3" name="Imagem 2"/>
          <p:cNvPicPr>
            <a:picLocks noChangeAspect="1"/>
          </p:cNvPicPr>
          <p:nvPr/>
        </p:nvPicPr>
        <p:blipFill rotWithShape="1">
          <a:blip r:embed="rId3">
            <a:extLst>
              <a:ext uri="{28A0092B-C50C-407E-A947-70E740481C1C}">
                <a14:useLocalDpi xmlns:a14="http://schemas.microsoft.com/office/drawing/2010/main" val="0"/>
              </a:ext>
            </a:extLst>
          </a:blip>
          <a:srcRect l="62" t="8223" r="1"/>
          <a:stretch/>
        </p:blipFill>
        <p:spPr>
          <a:xfrm>
            <a:off x="979713" y="1465362"/>
            <a:ext cx="9457509" cy="5205895"/>
          </a:xfrm>
          <a:prstGeom prst="rect">
            <a:avLst/>
          </a:prstGeom>
        </p:spPr>
      </p:pic>
    </p:spTree>
    <p:extLst>
      <p:ext uri="{BB962C8B-B14F-4D97-AF65-F5344CB8AC3E}">
        <p14:creationId xmlns:p14="http://schemas.microsoft.com/office/powerpoint/2010/main" val="2103725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4"/>
                                        </p:tgtEl>
                                        <p:attrNameLst>
                                          <p:attrName>r</p:attrName>
                                        </p:attrNameLst>
                                      </p:cBhvr>
                                    </p:animRot>
                                    <p:animRot by="-240000">
                                      <p:cBhvr>
                                        <p:cTn id="7" dur="200" fill="hold">
                                          <p:stCondLst>
                                            <p:cond delay="200"/>
                                          </p:stCondLst>
                                        </p:cTn>
                                        <p:tgtEl>
                                          <p:spTgt spid="4"/>
                                        </p:tgtEl>
                                        <p:attrNameLst>
                                          <p:attrName>r</p:attrName>
                                        </p:attrNameLst>
                                      </p:cBhvr>
                                    </p:animRot>
                                    <p:animRot by="240000">
                                      <p:cBhvr>
                                        <p:cTn id="8" dur="200" fill="hold">
                                          <p:stCondLst>
                                            <p:cond delay="400"/>
                                          </p:stCondLst>
                                        </p:cTn>
                                        <p:tgtEl>
                                          <p:spTgt spid="4"/>
                                        </p:tgtEl>
                                        <p:attrNameLst>
                                          <p:attrName>r</p:attrName>
                                        </p:attrNameLst>
                                      </p:cBhvr>
                                    </p:animRot>
                                    <p:animRot by="-240000">
                                      <p:cBhvr>
                                        <p:cTn id="9" dur="200" fill="hold">
                                          <p:stCondLst>
                                            <p:cond delay="600"/>
                                          </p:stCondLst>
                                        </p:cTn>
                                        <p:tgtEl>
                                          <p:spTgt spid="4"/>
                                        </p:tgtEl>
                                        <p:attrNameLst>
                                          <p:attrName>r</p:attrName>
                                        </p:attrNameLst>
                                      </p:cBhvr>
                                    </p:animRot>
                                    <p:animRot by="120000">
                                      <p:cBhvr>
                                        <p:cTn id="10" dur="200" fill="hold">
                                          <p:stCondLst>
                                            <p:cond delay="800"/>
                                          </p:stCondLst>
                                        </p:cTn>
                                        <p:tgtEl>
                                          <p:spTgt spid="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145962" y="99219"/>
            <a:ext cx="9692640" cy="1325562"/>
          </a:xfrm>
        </p:spPr>
        <p:txBody>
          <a:bodyPr>
            <a:normAutofit/>
          </a:bodyPr>
          <a:lstStyle/>
          <a:p>
            <a:r>
              <a:rPr lang="pt-BR" sz="4000" dirty="0"/>
              <a:t>Documento de </a:t>
            </a:r>
            <a:r>
              <a:rPr lang="pt-BR" sz="4000" dirty="0" smtClean="0"/>
              <a:t>Visão – Recursos do produto</a:t>
            </a:r>
            <a:endParaRPr lang="pt-BR" sz="4000" dirty="0"/>
          </a:p>
        </p:txBody>
      </p:sp>
      <p:pic>
        <p:nvPicPr>
          <p:cNvPr id="4" name="Imagem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graphicFrame>
        <p:nvGraphicFramePr>
          <p:cNvPr id="3" name="Espaço Reservado para Conteúdo 2"/>
          <p:cNvGraphicFramePr>
            <a:graphicFrameLocks noGrp="1"/>
          </p:cNvGraphicFramePr>
          <p:nvPr>
            <p:ph idx="1"/>
            <p:extLst>
              <p:ext uri="{D42A27DB-BD31-4B8C-83A1-F6EECF244321}">
                <p14:modId xmlns:p14="http://schemas.microsoft.com/office/powerpoint/2010/main" val="1192622798"/>
              </p:ext>
            </p:extLst>
          </p:nvPr>
        </p:nvGraphicFramePr>
        <p:xfrm>
          <a:off x="772732" y="1562533"/>
          <a:ext cx="9478851" cy="5070086"/>
        </p:xfrm>
        <a:graphic>
          <a:graphicData uri="http://schemas.openxmlformats.org/drawingml/2006/table">
            <a:tbl>
              <a:tblPr>
                <a:tableStyleId>{5C22544A-7EE6-4342-B048-85BDC9FD1C3A}</a:tableStyleId>
              </a:tblPr>
              <a:tblGrid>
                <a:gridCol w="4736390">
                  <a:extLst>
                    <a:ext uri="{9D8B030D-6E8A-4147-A177-3AD203B41FA5}">
                      <a16:colId xmlns:a16="http://schemas.microsoft.com/office/drawing/2014/main" val="20000"/>
                    </a:ext>
                  </a:extLst>
                </a:gridCol>
                <a:gridCol w="4742461">
                  <a:extLst>
                    <a:ext uri="{9D8B030D-6E8A-4147-A177-3AD203B41FA5}">
                      <a16:colId xmlns:a16="http://schemas.microsoft.com/office/drawing/2014/main" val="20001"/>
                    </a:ext>
                  </a:extLst>
                </a:gridCol>
              </a:tblGrid>
              <a:tr h="570932">
                <a:tc>
                  <a:txBody>
                    <a:bodyPr/>
                    <a:lstStyle/>
                    <a:p>
                      <a:pPr marL="457200">
                        <a:lnSpc>
                          <a:spcPts val="1200"/>
                        </a:lnSpc>
                        <a:spcAft>
                          <a:spcPts val="600"/>
                        </a:spcAft>
                      </a:pPr>
                      <a:endParaRPr lang="pt-BR" sz="1400" b="1" dirty="0" smtClean="0">
                        <a:solidFill>
                          <a:schemeClr val="bg1"/>
                        </a:solidFill>
                        <a:effectLst/>
                      </a:endParaRPr>
                    </a:p>
                    <a:p>
                      <a:pPr marL="457200">
                        <a:lnSpc>
                          <a:spcPts val="1200"/>
                        </a:lnSpc>
                        <a:spcAft>
                          <a:spcPts val="600"/>
                        </a:spcAft>
                      </a:pPr>
                      <a:r>
                        <a:rPr lang="pt-BR" sz="1400" b="1" dirty="0" smtClean="0">
                          <a:solidFill>
                            <a:schemeClr val="bg1"/>
                          </a:solidFill>
                          <a:effectLst/>
                        </a:rPr>
                        <a:t>Benefícios </a:t>
                      </a:r>
                      <a:r>
                        <a:rPr lang="pt-BR" sz="1400" b="1" dirty="0">
                          <a:solidFill>
                            <a:schemeClr val="bg1"/>
                          </a:solidFill>
                          <a:effectLst/>
                        </a:rPr>
                        <a:t>ao Usuário</a:t>
                      </a:r>
                      <a:endParaRPr lang="pt-BR" sz="1400" b="1" dirty="0">
                        <a:solidFill>
                          <a:schemeClr val="bg1"/>
                        </a:solidFill>
                        <a:effectLst/>
                        <a:latin typeface="Times New Roman" panose="02020603050405020304" pitchFamily="18" charset="0"/>
                        <a:ea typeface="Times New Roman" panose="02020603050405020304" pitchFamily="18" charset="0"/>
                      </a:endParaRPr>
                    </a:p>
                  </a:txBody>
                  <a:tcPr marL="68580" marR="68580" marT="0" marB="0">
                    <a:solidFill>
                      <a:schemeClr val="tx2"/>
                    </a:solidFill>
                  </a:tcPr>
                </a:tc>
                <a:tc>
                  <a:txBody>
                    <a:bodyPr/>
                    <a:lstStyle/>
                    <a:p>
                      <a:pPr marL="457200">
                        <a:lnSpc>
                          <a:spcPts val="1200"/>
                        </a:lnSpc>
                        <a:spcAft>
                          <a:spcPts val="600"/>
                        </a:spcAft>
                      </a:pPr>
                      <a:endParaRPr lang="pt-BR" sz="1400" b="1" dirty="0" smtClean="0">
                        <a:solidFill>
                          <a:schemeClr val="bg1"/>
                        </a:solidFill>
                        <a:effectLst/>
                      </a:endParaRPr>
                    </a:p>
                    <a:p>
                      <a:pPr marL="457200">
                        <a:lnSpc>
                          <a:spcPts val="1200"/>
                        </a:lnSpc>
                        <a:spcAft>
                          <a:spcPts val="600"/>
                        </a:spcAft>
                      </a:pPr>
                      <a:r>
                        <a:rPr lang="pt-BR" sz="1400" b="1" dirty="0" smtClean="0">
                          <a:solidFill>
                            <a:schemeClr val="bg1"/>
                          </a:solidFill>
                          <a:effectLst/>
                        </a:rPr>
                        <a:t>Recursos </a:t>
                      </a:r>
                      <a:r>
                        <a:rPr lang="pt-BR" sz="1400" b="1" dirty="0">
                          <a:solidFill>
                            <a:schemeClr val="bg1"/>
                          </a:solidFill>
                          <a:effectLst/>
                        </a:rPr>
                        <a:t>de Suporte</a:t>
                      </a:r>
                      <a:endParaRPr lang="pt-BR" sz="1400" b="1" dirty="0">
                        <a:solidFill>
                          <a:schemeClr val="bg1"/>
                        </a:solidFill>
                        <a:effectLst/>
                        <a:latin typeface="Times New Roman" panose="02020603050405020304" pitchFamily="18" charset="0"/>
                        <a:ea typeface="Times New Roman" panose="02020603050405020304" pitchFamily="18" charset="0"/>
                      </a:endParaRPr>
                    </a:p>
                  </a:txBody>
                  <a:tcPr marL="68580" marR="68580" marT="0" marB="0">
                    <a:solidFill>
                      <a:schemeClr val="tx2"/>
                    </a:solidFill>
                  </a:tcPr>
                </a:tc>
                <a:extLst>
                  <a:ext uri="{0D108BD9-81ED-4DB2-BD59-A6C34878D82A}">
                    <a16:rowId xmlns:a16="http://schemas.microsoft.com/office/drawing/2014/main" val="10000"/>
                  </a:ext>
                </a:extLst>
              </a:tr>
              <a:tr h="4499154">
                <a:tc>
                  <a:txBody>
                    <a:bodyPr/>
                    <a:lstStyle/>
                    <a:p>
                      <a:pPr marL="457200">
                        <a:lnSpc>
                          <a:spcPts val="1200"/>
                        </a:lnSpc>
                        <a:spcAft>
                          <a:spcPts val="600"/>
                        </a:spcAft>
                      </a:pPr>
                      <a:endParaRPr lang="pt-BR" sz="1400" dirty="0" smtClean="0">
                        <a:effectLst/>
                      </a:endParaRPr>
                    </a:p>
                    <a:p>
                      <a:pPr marL="110490" indent="0" algn="l" defTabSz="914400" rtl="0" eaLnBrk="1" latinLnBrk="0" hangingPunct="1">
                        <a:lnSpc>
                          <a:spcPct val="100000"/>
                        </a:lnSpc>
                        <a:spcAft>
                          <a:spcPts val="600"/>
                        </a:spcAft>
                        <a:buFont typeface="Arial" panose="020B0604020202020204" pitchFamily="34" charset="0"/>
                        <a:buNone/>
                      </a:pPr>
                      <a:r>
                        <a:rPr lang="pt-BR" sz="1600" kern="1200" dirty="0" smtClean="0">
                          <a:solidFill>
                            <a:schemeClr val="dk1"/>
                          </a:solidFill>
                          <a:effectLst/>
                          <a:latin typeface="+mn-lt"/>
                          <a:ea typeface="+mn-ea"/>
                          <a:cs typeface="+mn-cs"/>
                        </a:rPr>
                        <a:t>Ter acesso à conteúdos de alterações climáticos para prevenção de futuros desastres, interagir com os docentes e discentes do IFSP-SBV e demais usuários da rede.</a:t>
                      </a:r>
                    </a:p>
                    <a:p>
                      <a:pPr marL="457200">
                        <a:lnSpc>
                          <a:spcPts val="1200"/>
                        </a:lnSpc>
                        <a:spcAft>
                          <a:spcPts val="600"/>
                        </a:spcAft>
                      </a:pPr>
                      <a:endParaRPr lang="pt-BR" sz="1400" dirty="0" smtClean="0">
                        <a:effectLst/>
                      </a:endParaRPr>
                    </a:p>
                  </a:txBody>
                  <a:tcPr marL="68580" marR="68580" marT="0" marB="0"/>
                </a:tc>
                <a:tc>
                  <a:txBody>
                    <a:bodyPr/>
                    <a:lstStyle/>
                    <a:p>
                      <a:pPr marL="110490">
                        <a:lnSpc>
                          <a:spcPct val="100000"/>
                        </a:lnSpc>
                        <a:spcAft>
                          <a:spcPts val="600"/>
                        </a:spcAft>
                      </a:pPr>
                      <a:endParaRPr lang="pt-BR" sz="1600" dirty="0" smtClean="0">
                        <a:effectLst/>
                      </a:endParaRPr>
                    </a:p>
                    <a:p>
                      <a:pPr marL="396240" indent="-285750">
                        <a:lnSpc>
                          <a:spcPct val="100000"/>
                        </a:lnSpc>
                        <a:spcAft>
                          <a:spcPts val="600"/>
                        </a:spcAft>
                        <a:buFont typeface="Arial" panose="020B0604020202020204" pitchFamily="34" charset="0"/>
                        <a:buChar char="•"/>
                      </a:pPr>
                      <a:r>
                        <a:rPr lang="pt-BR" sz="1600" dirty="0" smtClean="0">
                          <a:effectLst/>
                        </a:rPr>
                        <a:t>Visualização </a:t>
                      </a:r>
                      <a:r>
                        <a:rPr lang="pt-BR" sz="1600" dirty="0">
                          <a:effectLst/>
                        </a:rPr>
                        <a:t>de relatórios tabulares das medições de uma PCD (Filtros Personalizados</a:t>
                      </a:r>
                      <a:r>
                        <a:rPr lang="pt-BR" sz="1600" dirty="0" smtClean="0">
                          <a:effectLst/>
                        </a:rPr>
                        <a:t>) </a:t>
                      </a:r>
                    </a:p>
                    <a:p>
                      <a:pPr marL="396240" indent="-285750">
                        <a:lnSpc>
                          <a:spcPct val="100000"/>
                        </a:lnSpc>
                        <a:spcAft>
                          <a:spcPts val="600"/>
                        </a:spcAft>
                        <a:buFont typeface="Arial" panose="020B0604020202020204" pitchFamily="34" charset="0"/>
                        <a:buChar char="•"/>
                      </a:pPr>
                      <a:r>
                        <a:rPr lang="pt-BR" sz="1600" dirty="0" smtClean="0">
                          <a:effectLst/>
                        </a:rPr>
                        <a:t>Visualização </a:t>
                      </a:r>
                      <a:r>
                        <a:rPr lang="pt-BR" sz="1600" dirty="0">
                          <a:effectLst/>
                        </a:rPr>
                        <a:t>de Relatórios Gráficos de linha das Medições de uma PCD (Filtros Personalizados)</a:t>
                      </a:r>
                    </a:p>
                    <a:p>
                      <a:pPr marL="396240" indent="-285750">
                        <a:lnSpc>
                          <a:spcPct val="100000"/>
                        </a:lnSpc>
                        <a:spcAft>
                          <a:spcPts val="600"/>
                        </a:spcAft>
                        <a:buFont typeface="Arial" panose="020B0604020202020204" pitchFamily="34" charset="0"/>
                        <a:buChar char="•"/>
                      </a:pPr>
                      <a:r>
                        <a:rPr lang="pt-BR" sz="1600" dirty="0">
                          <a:effectLst/>
                        </a:rPr>
                        <a:t>Comparação de medições </a:t>
                      </a:r>
                      <a:r>
                        <a:rPr lang="pt-BR" sz="1600" dirty="0" err="1">
                          <a:effectLst/>
                        </a:rPr>
                        <a:t>PCDs</a:t>
                      </a:r>
                      <a:r>
                        <a:rPr lang="pt-BR" sz="1600" dirty="0">
                          <a:effectLst/>
                        </a:rPr>
                        <a:t> com informações tabulares (Filtros Personalizados)</a:t>
                      </a:r>
                    </a:p>
                    <a:p>
                      <a:pPr marL="396240" indent="-285750">
                        <a:lnSpc>
                          <a:spcPct val="100000"/>
                        </a:lnSpc>
                        <a:spcAft>
                          <a:spcPts val="600"/>
                        </a:spcAft>
                        <a:buFont typeface="Arial" panose="020B0604020202020204" pitchFamily="34" charset="0"/>
                        <a:buChar char="•"/>
                      </a:pPr>
                      <a:r>
                        <a:rPr lang="pt-BR" sz="1600" dirty="0">
                          <a:effectLst/>
                        </a:rPr>
                        <a:t>Comparação de medições de </a:t>
                      </a:r>
                      <a:r>
                        <a:rPr lang="pt-BR" sz="1600" dirty="0" err="1">
                          <a:effectLst/>
                        </a:rPr>
                        <a:t>PCDs</a:t>
                      </a:r>
                      <a:r>
                        <a:rPr lang="pt-BR" sz="1600" dirty="0">
                          <a:effectLst/>
                        </a:rPr>
                        <a:t> com informações gráficas (Filtros Personalizados)</a:t>
                      </a:r>
                    </a:p>
                    <a:p>
                      <a:pPr marL="396240" indent="-285750">
                        <a:lnSpc>
                          <a:spcPct val="100000"/>
                        </a:lnSpc>
                        <a:spcAft>
                          <a:spcPts val="600"/>
                        </a:spcAft>
                        <a:buFont typeface="Arial" panose="020B0604020202020204" pitchFamily="34" charset="0"/>
                        <a:buChar char="•"/>
                      </a:pPr>
                      <a:r>
                        <a:rPr lang="pt-BR" sz="1600" dirty="0">
                          <a:effectLst/>
                        </a:rPr>
                        <a:t>Exibição das </a:t>
                      </a:r>
                      <a:r>
                        <a:rPr lang="pt-BR" sz="1600" dirty="0" err="1">
                          <a:effectLst/>
                        </a:rPr>
                        <a:t>PCDs</a:t>
                      </a:r>
                      <a:r>
                        <a:rPr lang="pt-BR" sz="1600" dirty="0">
                          <a:effectLst/>
                        </a:rPr>
                        <a:t> em Mapa com suas Principais Medições Realizadas</a:t>
                      </a:r>
                    </a:p>
                    <a:p>
                      <a:pPr marL="396240" indent="-285750">
                        <a:lnSpc>
                          <a:spcPct val="100000"/>
                        </a:lnSpc>
                        <a:spcAft>
                          <a:spcPts val="600"/>
                        </a:spcAft>
                        <a:buFont typeface="Arial" panose="020B0604020202020204" pitchFamily="34" charset="0"/>
                        <a:buChar char="•"/>
                      </a:pPr>
                      <a:r>
                        <a:rPr lang="pt-BR" sz="1600" dirty="0">
                          <a:effectLst/>
                        </a:rPr>
                        <a:t>Exibir Relatório de envio de alertas</a:t>
                      </a:r>
                      <a:endParaRPr lang="pt-BR" sz="1600" dirty="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4097379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4"/>
                                        </p:tgtEl>
                                        <p:attrNameLst>
                                          <p:attrName>r</p:attrName>
                                        </p:attrNameLst>
                                      </p:cBhvr>
                                    </p:animRot>
                                    <p:animRot by="-240000">
                                      <p:cBhvr>
                                        <p:cTn id="7" dur="200" fill="hold">
                                          <p:stCondLst>
                                            <p:cond delay="200"/>
                                          </p:stCondLst>
                                        </p:cTn>
                                        <p:tgtEl>
                                          <p:spTgt spid="4"/>
                                        </p:tgtEl>
                                        <p:attrNameLst>
                                          <p:attrName>r</p:attrName>
                                        </p:attrNameLst>
                                      </p:cBhvr>
                                    </p:animRot>
                                    <p:animRot by="240000">
                                      <p:cBhvr>
                                        <p:cTn id="8" dur="200" fill="hold">
                                          <p:stCondLst>
                                            <p:cond delay="400"/>
                                          </p:stCondLst>
                                        </p:cTn>
                                        <p:tgtEl>
                                          <p:spTgt spid="4"/>
                                        </p:tgtEl>
                                        <p:attrNameLst>
                                          <p:attrName>r</p:attrName>
                                        </p:attrNameLst>
                                      </p:cBhvr>
                                    </p:animRot>
                                    <p:animRot by="-240000">
                                      <p:cBhvr>
                                        <p:cTn id="9" dur="200" fill="hold">
                                          <p:stCondLst>
                                            <p:cond delay="600"/>
                                          </p:stCondLst>
                                        </p:cTn>
                                        <p:tgtEl>
                                          <p:spTgt spid="4"/>
                                        </p:tgtEl>
                                        <p:attrNameLst>
                                          <p:attrName>r</p:attrName>
                                        </p:attrNameLst>
                                      </p:cBhvr>
                                    </p:animRot>
                                    <p:animRot by="120000">
                                      <p:cBhvr>
                                        <p:cTn id="10" dur="200" fill="hold">
                                          <p:stCondLst>
                                            <p:cond delay="800"/>
                                          </p:stCondLst>
                                        </p:cTn>
                                        <p:tgtEl>
                                          <p:spTgt spid="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045266" y="241161"/>
            <a:ext cx="2667034" cy="792999"/>
          </a:xfrm>
        </p:spPr>
        <p:txBody>
          <a:bodyPr>
            <a:normAutofit fontScale="90000"/>
          </a:bodyPr>
          <a:lstStyle/>
          <a:p>
            <a:r>
              <a:rPr lang="pt-BR" dirty="0"/>
              <a:t>Requisitos</a:t>
            </a:r>
          </a:p>
        </p:txBody>
      </p:sp>
      <p:graphicFrame>
        <p:nvGraphicFramePr>
          <p:cNvPr id="4" name="Marcador de Posição de Conteúdo 3"/>
          <p:cNvGraphicFramePr>
            <a:graphicFrameLocks noGrp="1"/>
          </p:cNvGraphicFramePr>
          <p:nvPr>
            <p:ph idx="1"/>
            <p:extLst>
              <p:ext uri="{D42A27DB-BD31-4B8C-83A1-F6EECF244321}">
                <p14:modId xmlns:p14="http://schemas.microsoft.com/office/powerpoint/2010/main" val="4160565519"/>
              </p:ext>
            </p:extLst>
          </p:nvPr>
        </p:nvGraphicFramePr>
        <p:xfrm>
          <a:off x="1384601" y="2353065"/>
          <a:ext cx="8624666" cy="2476511"/>
        </p:xfrm>
        <a:graphic>
          <a:graphicData uri="http://schemas.openxmlformats.org/drawingml/2006/table">
            <a:tbl>
              <a:tblPr firstRow="1" bandRow="1">
                <a:tableStyleId>{5C22544A-7EE6-4342-B048-85BDC9FD1C3A}</a:tableStyleId>
              </a:tblPr>
              <a:tblGrid>
                <a:gridCol w="1584399">
                  <a:extLst>
                    <a:ext uri="{9D8B030D-6E8A-4147-A177-3AD203B41FA5}">
                      <a16:colId xmlns:a16="http://schemas.microsoft.com/office/drawing/2014/main" val="3682963864"/>
                    </a:ext>
                  </a:extLst>
                </a:gridCol>
                <a:gridCol w="7040267">
                  <a:extLst>
                    <a:ext uri="{9D8B030D-6E8A-4147-A177-3AD203B41FA5}">
                      <a16:colId xmlns:a16="http://schemas.microsoft.com/office/drawing/2014/main" val="3374406341"/>
                    </a:ext>
                  </a:extLst>
                </a:gridCol>
              </a:tblGrid>
              <a:tr h="268627">
                <a:tc>
                  <a:txBody>
                    <a:bodyPr/>
                    <a:lstStyle/>
                    <a:p>
                      <a:r>
                        <a:rPr lang="pt-BR" sz="1800" b="0" i="0" kern="1200" dirty="0" smtClean="0">
                          <a:solidFill>
                            <a:schemeClr val="lt1"/>
                          </a:solidFill>
                          <a:effectLst/>
                          <a:latin typeface="+mn-lt"/>
                          <a:ea typeface="+mn-ea"/>
                          <a:cs typeface="+mn-cs"/>
                        </a:rPr>
                        <a:t>Identificador</a:t>
                      </a:r>
                      <a:endParaRPr lang="pt-BR" sz="1800" b="0" i="0" kern="1200" dirty="0">
                        <a:solidFill>
                          <a:schemeClr val="lt1"/>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1D2843"/>
                    </a:solidFill>
                  </a:tcPr>
                </a:tc>
                <a:tc>
                  <a:txBody>
                    <a:bodyPr/>
                    <a:lstStyle/>
                    <a:p>
                      <a:r>
                        <a:rPr lang="pt-BR" sz="1800" b="1" kern="1200" dirty="0" smtClean="0">
                          <a:solidFill>
                            <a:schemeClr val="lt1"/>
                          </a:solidFill>
                          <a:effectLst/>
                          <a:latin typeface="+mn-lt"/>
                          <a:ea typeface="+mn-ea"/>
                          <a:cs typeface="+mn-cs"/>
                        </a:rPr>
                        <a:t>Descrição do Requisito</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1D2843"/>
                    </a:solidFill>
                  </a:tcPr>
                </a:tc>
                <a:extLst>
                  <a:ext uri="{0D108BD9-81ED-4DB2-BD59-A6C34878D82A}">
                    <a16:rowId xmlns:a16="http://schemas.microsoft.com/office/drawing/2014/main" val="3691262103"/>
                  </a:ext>
                </a:extLst>
              </a:tr>
              <a:tr h="2110751">
                <a:tc>
                  <a:txBody>
                    <a:bodyPr/>
                    <a:lstStyle/>
                    <a:p>
                      <a:endParaRPr lang="pt-BR" sz="1800" kern="1200" dirty="0" smtClean="0">
                        <a:solidFill>
                          <a:schemeClr val="dk1"/>
                        </a:solidFill>
                        <a:effectLst/>
                        <a:latin typeface="+mn-lt"/>
                        <a:ea typeface="+mn-ea"/>
                        <a:cs typeface="+mn-cs"/>
                      </a:endParaRPr>
                    </a:p>
                    <a:p>
                      <a:r>
                        <a:rPr lang="pt-BR" sz="1800" kern="1200" dirty="0" smtClean="0">
                          <a:solidFill>
                            <a:schemeClr val="dk1"/>
                          </a:solidFill>
                          <a:effectLst/>
                          <a:latin typeface="+mn-lt"/>
                          <a:ea typeface="+mn-ea"/>
                          <a:cs typeface="+mn-cs"/>
                        </a:rPr>
                        <a:t>RF #01</a:t>
                      </a:r>
                      <a:endParaRPr lang="pt-BR" sz="1800" kern="1200" dirty="0">
                        <a:solidFill>
                          <a:schemeClr val="dk1"/>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B1BEDD"/>
                    </a:solidFill>
                  </a:tcPr>
                </a:tc>
                <a:tc>
                  <a:txBody>
                    <a:bodyPr/>
                    <a:lstStyle/>
                    <a:p>
                      <a:pPr marL="0" indent="0">
                        <a:buFont typeface="Arial" panose="020B0604020202020204" pitchFamily="34" charset="0"/>
                        <a:buNone/>
                      </a:pPr>
                      <a:r>
                        <a:rPr lang="pt-BR" sz="1400" kern="1200" dirty="0" smtClean="0">
                          <a:solidFill>
                            <a:schemeClr val="dk1"/>
                          </a:solidFill>
                          <a:effectLst/>
                          <a:latin typeface="+mn-lt"/>
                          <a:ea typeface="+mn-ea"/>
                          <a:cs typeface="+mn-cs"/>
                        </a:rPr>
                        <a:t>Este sistema deverá ser capaz de gerar relatórios tabulares sobre os valores coletados de uma determinada PCD, sendo estes valores correspondentes aos sensores disponíveis da PCD selecionada. Desta forma o usuário terá a possibilidade de filtrar dados que deseja ver conforme sua necessidade. Na tabela serão exibidos dados como a data, hora e valores referentes as medidas requeridas pelo usuário. O usuário também poderá escolher a PCD cujo os dados deseja acessar, dentre as </a:t>
                      </a:r>
                      <a:r>
                        <a:rPr lang="pt-BR" sz="1400" kern="1200" dirty="0" err="1" smtClean="0">
                          <a:solidFill>
                            <a:schemeClr val="dk1"/>
                          </a:solidFill>
                          <a:effectLst/>
                          <a:latin typeface="+mn-lt"/>
                          <a:ea typeface="+mn-ea"/>
                          <a:cs typeface="+mn-cs"/>
                        </a:rPr>
                        <a:t>PCDs</a:t>
                      </a:r>
                      <a:r>
                        <a:rPr lang="pt-BR" sz="1400" kern="1200" dirty="0" smtClean="0">
                          <a:solidFill>
                            <a:schemeClr val="dk1"/>
                          </a:solidFill>
                          <a:effectLst/>
                          <a:latin typeface="+mn-lt"/>
                          <a:ea typeface="+mn-ea"/>
                          <a:cs typeface="+mn-cs"/>
                        </a:rPr>
                        <a:t> disponíveis, no intervalo no qual deseja comparar as medições (estando este entre a data da consulta e a data de inicio de coleta das medições da PCD escolhida).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B1BEDD"/>
                    </a:solidFill>
                  </a:tcPr>
                </a:tc>
                <a:extLst>
                  <a:ext uri="{0D108BD9-81ED-4DB2-BD59-A6C34878D82A}">
                    <a16:rowId xmlns:a16="http://schemas.microsoft.com/office/drawing/2014/main" val="876138160"/>
                  </a:ext>
                </a:extLst>
              </a:tr>
            </a:tbl>
          </a:graphicData>
        </a:graphic>
      </p:graphicFrame>
      <p:pic>
        <p:nvPicPr>
          <p:cNvPr id="5" name="Imagem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spTree>
    <p:extLst>
      <p:ext uri="{BB962C8B-B14F-4D97-AF65-F5344CB8AC3E}">
        <p14:creationId xmlns:p14="http://schemas.microsoft.com/office/powerpoint/2010/main" val="975084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5"/>
                                        </p:tgtEl>
                                        <p:attrNameLst>
                                          <p:attrName>r</p:attrName>
                                        </p:attrNameLst>
                                      </p:cBhvr>
                                    </p:animRot>
                                    <p:animRot by="-240000">
                                      <p:cBhvr>
                                        <p:cTn id="7" dur="200" fill="hold">
                                          <p:stCondLst>
                                            <p:cond delay="200"/>
                                          </p:stCondLst>
                                        </p:cTn>
                                        <p:tgtEl>
                                          <p:spTgt spid="5"/>
                                        </p:tgtEl>
                                        <p:attrNameLst>
                                          <p:attrName>r</p:attrName>
                                        </p:attrNameLst>
                                      </p:cBhvr>
                                    </p:animRot>
                                    <p:animRot by="240000">
                                      <p:cBhvr>
                                        <p:cTn id="8" dur="200" fill="hold">
                                          <p:stCondLst>
                                            <p:cond delay="400"/>
                                          </p:stCondLst>
                                        </p:cTn>
                                        <p:tgtEl>
                                          <p:spTgt spid="5"/>
                                        </p:tgtEl>
                                        <p:attrNameLst>
                                          <p:attrName>r</p:attrName>
                                        </p:attrNameLst>
                                      </p:cBhvr>
                                    </p:animRot>
                                    <p:animRot by="-240000">
                                      <p:cBhvr>
                                        <p:cTn id="9" dur="200" fill="hold">
                                          <p:stCondLst>
                                            <p:cond delay="600"/>
                                          </p:stCondLst>
                                        </p:cTn>
                                        <p:tgtEl>
                                          <p:spTgt spid="5"/>
                                        </p:tgtEl>
                                        <p:attrNameLst>
                                          <p:attrName>r</p:attrName>
                                        </p:attrNameLst>
                                      </p:cBhvr>
                                    </p:animRot>
                                    <p:animRot by="120000">
                                      <p:cBhvr>
                                        <p:cTn id="10" dur="200" fill="hold">
                                          <p:stCondLst>
                                            <p:cond delay="800"/>
                                          </p:stCondLst>
                                        </p:cTn>
                                        <p:tgtEl>
                                          <p:spTgt spid="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045266" y="241161"/>
            <a:ext cx="2667034" cy="792999"/>
          </a:xfrm>
        </p:spPr>
        <p:txBody>
          <a:bodyPr>
            <a:normAutofit fontScale="90000"/>
          </a:bodyPr>
          <a:lstStyle/>
          <a:p>
            <a:r>
              <a:rPr lang="pt-BR" dirty="0"/>
              <a:t>Requisitos</a:t>
            </a:r>
          </a:p>
        </p:txBody>
      </p:sp>
      <p:graphicFrame>
        <p:nvGraphicFramePr>
          <p:cNvPr id="4" name="Marcador de Posição de Conteúdo 3"/>
          <p:cNvGraphicFramePr>
            <a:graphicFrameLocks noGrp="1"/>
          </p:cNvGraphicFramePr>
          <p:nvPr>
            <p:ph idx="1"/>
            <p:extLst>
              <p:ext uri="{D42A27DB-BD31-4B8C-83A1-F6EECF244321}">
                <p14:modId xmlns:p14="http://schemas.microsoft.com/office/powerpoint/2010/main" val="1498009259"/>
              </p:ext>
            </p:extLst>
          </p:nvPr>
        </p:nvGraphicFramePr>
        <p:xfrm>
          <a:off x="1345964" y="2343955"/>
          <a:ext cx="8624666" cy="2748352"/>
        </p:xfrm>
        <a:graphic>
          <a:graphicData uri="http://schemas.openxmlformats.org/drawingml/2006/table">
            <a:tbl>
              <a:tblPr firstRow="1" bandRow="1">
                <a:tableStyleId>{5C22544A-7EE6-4342-B048-85BDC9FD1C3A}</a:tableStyleId>
              </a:tblPr>
              <a:tblGrid>
                <a:gridCol w="1584399">
                  <a:extLst>
                    <a:ext uri="{9D8B030D-6E8A-4147-A177-3AD203B41FA5}">
                      <a16:colId xmlns:a16="http://schemas.microsoft.com/office/drawing/2014/main" val="3682963864"/>
                    </a:ext>
                  </a:extLst>
                </a:gridCol>
                <a:gridCol w="7040267">
                  <a:extLst>
                    <a:ext uri="{9D8B030D-6E8A-4147-A177-3AD203B41FA5}">
                      <a16:colId xmlns:a16="http://schemas.microsoft.com/office/drawing/2014/main" val="3374406341"/>
                    </a:ext>
                  </a:extLst>
                </a:gridCol>
              </a:tblGrid>
              <a:tr h="168809">
                <a:tc>
                  <a:txBody>
                    <a:bodyPr/>
                    <a:lstStyle/>
                    <a:p>
                      <a:r>
                        <a:rPr lang="pt-BR" sz="1800" b="0" i="0" kern="1200" dirty="0" smtClean="0">
                          <a:solidFill>
                            <a:schemeClr val="lt1"/>
                          </a:solidFill>
                          <a:effectLst/>
                          <a:latin typeface="+mn-lt"/>
                          <a:ea typeface="+mn-ea"/>
                          <a:cs typeface="+mn-cs"/>
                        </a:rPr>
                        <a:t>Identificador</a:t>
                      </a:r>
                      <a:endParaRPr lang="pt-BR" sz="1800" b="0" i="0" kern="1200" dirty="0">
                        <a:solidFill>
                          <a:schemeClr val="lt1"/>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1D2843"/>
                    </a:solidFill>
                  </a:tcPr>
                </a:tc>
                <a:tc>
                  <a:txBody>
                    <a:bodyPr/>
                    <a:lstStyle/>
                    <a:p>
                      <a:r>
                        <a:rPr lang="pt-BR" sz="1800" b="1" kern="1200" dirty="0" smtClean="0">
                          <a:solidFill>
                            <a:schemeClr val="lt1"/>
                          </a:solidFill>
                          <a:effectLst/>
                          <a:latin typeface="+mn-lt"/>
                          <a:ea typeface="+mn-ea"/>
                          <a:cs typeface="+mn-cs"/>
                        </a:rPr>
                        <a:t>Descrição do Requisito</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1D2843"/>
                    </a:solidFill>
                  </a:tcPr>
                </a:tc>
                <a:extLst>
                  <a:ext uri="{0D108BD9-81ED-4DB2-BD59-A6C34878D82A}">
                    <a16:rowId xmlns:a16="http://schemas.microsoft.com/office/drawing/2014/main" val="3691262103"/>
                  </a:ext>
                </a:extLst>
              </a:tr>
              <a:tr h="2382592">
                <a:tc>
                  <a:txBody>
                    <a:bodyPr/>
                    <a:lstStyle/>
                    <a:p>
                      <a:endParaRPr lang="pt-BR" sz="1800" dirty="0" smtClean="0">
                        <a:solidFill>
                          <a:srgbClr val="000000"/>
                        </a:solidFill>
                        <a:effectLst/>
                        <a:latin typeface="Times New Roman" panose="02020603050405020304" pitchFamily="18" charset="0"/>
                        <a:ea typeface="Times New Roman" panose="02020603050405020304" pitchFamily="18" charset="0"/>
                      </a:endParaRPr>
                    </a:p>
                    <a:p>
                      <a:r>
                        <a:rPr lang="pt-BR" sz="1800" dirty="0" smtClean="0">
                          <a:solidFill>
                            <a:srgbClr val="000000"/>
                          </a:solidFill>
                          <a:effectLst/>
                          <a:latin typeface="Times New Roman" panose="02020603050405020304" pitchFamily="18" charset="0"/>
                          <a:ea typeface="Times New Roman" panose="02020603050405020304" pitchFamily="18" charset="0"/>
                        </a:rPr>
                        <a:t>RF #02</a:t>
                      </a:r>
                      <a:endParaRPr lang="pt-BR" sz="1800" kern="1200" dirty="0">
                        <a:solidFill>
                          <a:schemeClr val="dk1"/>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B1BEDD"/>
                    </a:solidFill>
                  </a:tcPr>
                </a:tc>
                <a:tc>
                  <a: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pt-BR" sz="1800" kern="1200" dirty="0" smtClean="0">
                          <a:solidFill>
                            <a:schemeClr val="dk1"/>
                          </a:solidFill>
                          <a:effectLst/>
                          <a:latin typeface="+mn-lt"/>
                          <a:ea typeface="+mn-ea"/>
                          <a:cs typeface="+mn-cs"/>
                        </a:rPr>
                        <a:t>E</a:t>
                      </a:r>
                      <a:r>
                        <a:rPr lang="pt-BR" sz="1400" kern="1200" dirty="0" smtClean="0">
                          <a:solidFill>
                            <a:schemeClr val="dk1"/>
                          </a:solidFill>
                          <a:effectLst/>
                          <a:latin typeface="+mn-lt"/>
                          <a:ea typeface="+mn-ea"/>
                          <a:cs typeface="+mn-cs"/>
                        </a:rPr>
                        <a:t>ste sistema deverá ser capaz de gerar relatórios tabulares sobre os valores coletados de duas ou mais </a:t>
                      </a:r>
                      <a:r>
                        <a:rPr lang="pt-BR" sz="1400" kern="1200" dirty="0" err="1" smtClean="0">
                          <a:solidFill>
                            <a:schemeClr val="dk1"/>
                          </a:solidFill>
                          <a:effectLst/>
                          <a:latin typeface="+mn-lt"/>
                          <a:ea typeface="+mn-ea"/>
                          <a:cs typeface="+mn-cs"/>
                        </a:rPr>
                        <a:t>PCDs</a:t>
                      </a:r>
                      <a:r>
                        <a:rPr lang="pt-BR" sz="1400" kern="1200" dirty="0" smtClean="0">
                          <a:solidFill>
                            <a:schemeClr val="dk1"/>
                          </a:solidFill>
                          <a:effectLst/>
                          <a:latin typeface="+mn-lt"/>
                          <a:ea typeface="+mn-ea"/>
                          <a:cs typeface="+mn-cs"/>
                        </a:rPr>
                        <a:t> a serem selecionadas pelo usuário, para fins de comparação entre elas, sendo estes valores correspondentes aos sensores disponíveis da PCD selecionada. Desta forma o usuário terá a possibilidade de filtrar dados que deseja ver conforme sua necessidade. Na tabela serão exibidos dados como a data, hora e valores referentes as medidas das duas ou mais PCDS que estão sendo comparadas pelo usuário. O usuário também poderá escolher a PCD cujo os dados deseja acessar, dentre as </a:t>
                      </a:r>
                      <a:r>
                        <a:rPr lang="pt-BR" sz="1400" kern="1200" dirty="0" err="1" smtClean="0">
                          <a:solidFill>
                            <a:schemeClr val="dk1"/>
                          </a:solidFill>
                          <a:effectLst/>
                          <a:latin typeface="+mn-lt"/>
                          <a:ea typeface="+mn-ea"/>
                          <a:cs typeface="+mn-cs"/>
                        </a:rPr>
                        <a:t>PCDs</a:t>
                      </a:r>
                      <a:r>
                        <a:rPr lang="pt-BR" sz="1400" kern="1200" dirty="0" smtClean="0">
                          <a:solidFill>
                            <a:schemeClr val="dk1"/>
                          </a:solidFill>
                          <a:effectLst/>
                          <a:latin typeface="+mn-lt"/>
                          <a:ea typeface="+mn-ea"/>
                          <a:cs typeface="+mn-cs"/>
                        </a:rPr>
                        <a:t> disponíveis, no intervalo no qual deseja comparar as medições (estando este entre a data da consulta e a data de inicio de coleta das medições da PCD escolhida).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B1BEDD"/>
                    </a:solidFill>
                  </a:tcPr>
                </a:tc>
                <a:extLst>
                  <a:ext uri="{0D108BD9-81ED-4DB2-BD59-A6C34878D82A}">
                    <a16:rowId xmlns:a16="http://schemas.microsoft.com/office/drawing/2014/main" val="10001"/>
                  </a:ext>
                </a:extLst>
              </a:tr>
            </a:tbl>
          </a:graphicData>
        </a:graphic>
      </p:graphicFrame>
      <p:pic>
        <p:nvPicPr>
          <p:cNvPr id="5" name="Imagem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spTree>
    <p:extLst>
      <p:ext uri="{BB962C8B-B14F-4D97-AF65-F5344CB8AC3E}">
        <p14:creationId xmlns:p14="http://schemas.microsoft.com/office/powerpoint/2010/main" val="2902268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5"/>
                                        </p:tgtEl>
                                        <p:attrNameLst>
                                          <p:attrName>r</p:attrName>
                                        </p:attrNameLst>
                                      </p:cBhvr>
                                    </p:animRot>
                                    <p:animRot by="-240000">
                                      <p:cBhvr>
                                        <p:cTn id="7" dur="200" fill="hold">
                                          <p:stCondLst>
                                            <p:cond delay="200"/>
                                          </p:stCondLst>
                                        </p:cTn>
                                        <p:tgtEl>
                                          <p:spTgt spid="5"/>
                                        </p:tgtEl>
                                        <p:attrNameLst>
                                          <p:attrName>r</p:attrName>
                                        </p:attrNameLst>
                                      </p:cBhvr>
                                    </p:animRot>
                                    <p:animRot by="240000">
                                      <p:cBhvr>
                                        <p:cTn id="8" dur="200" fill="hold">
                                          <p:stCondLst>
                                            <p:cond delay="400"/>
                                          </p:stCondLst>
                                        </p:cTn>
                                        <p:tgtEl>
                                          <p:spTgt spid="5"/>
                                        </p:tgtEl>
                                        <p:attrNameLst>
                                          <p:attrName>r</p:attrName>
                                        </p:attrNameLst>
                                      </p:cBhvr>
                                    </p:animRot>
                                    <p:animRot by="-240000">
                                      <p:cBhvr>
                                        <p:cTn id="9" dur="200" fill="hold">
                                          <p:stCondLst>
                                            <p:cond delay="600"/>
                                          </p:stCondLst>
                                        </p:cTn>
                                        <p:tgtEl>
                                          <p:spTgt spid="5"/>
                                        </p:tgtEl>
                                        <p:attrNameLst>
                                          <p:attrName>r</p:attrName>
                                        </p:attrNameLst>
                                      </p:cBhvr>
                                    </p:animRot>
                                    <p:animRot by="120000">
                                      <p:cBhvr>
                                        <p:cTn id="10" dur="200" fill="hold">
                                          <p:stCondLst>
                                            <p:cond delay="800"/>
                                          </p:stCondLst>
                                        </p:cTn>
                                        <p:tgtEl>
                                          <p:spTgt spid="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045266" y="241161"/>
            <a:ext cx="2667034" cy="792999"/>
          </a:xfrm>
        </p:spPr>
        <p:txBody>
          <a:bodyPr>
            <a:normAutofit fontScale="90000"/>
          </a:bodyPr>
          <a:lstStyle/>
          <a:p>
            <a:r>
              <a:rPr lang="pt-BR" dirty="0"/>
              <a:t>Requisitos</a:t>
            </a:r>
          </a:p>
        </p:txBody>
      </p:sp>
      <p:graphicFrame>
        <p:nvGraphicFramePr>
          <p:cNvPr id="4" name="Marcador de Posição de Conteúdo 3"/>
          <p:cNvGraphicFramePr>
            <a:graphicFrameLocks noGrp="1"/>
          </p:cNvGraphicFramePr>
          <p:nvPr>
            <p:ph idx="1"/>
            <p:extLst>
              <p:ext uri="{D42A27DB-BD31-4B8C-83A1-F6EECF244321}">
                <p14:modId xmlns:p14="http://schemas.microsoft.com/office/powerpoint/2010/main" val="727873564"/>
              </p:ext>
            </p:extLst>
          </p:nvPr>
        </p:nvGraphicFramePr>
        <p:xfrm>
          <a:off x="1339402" y="2237155"/>
          <a:ext cx="8925059" cy="2804160"/>
        </p:xfrm>
        <a:graphic>
          <a:graphicData uri="http://schemas.openxmlformats.org/drawingml/2006/table">
            <a:tbl>
              <a:tblPr firstRow="1" bandRow="1">
                <a:tableStyleId>{5C22544A-7EE6-4342-B048-85BDC9FD1C3A}</a:tableStyleId>
              </a:tblPr>
              <a:tblGrid>
                <a:gridCol w="1639582">
                  <a:extLst>
                    <a:ext uri="{9D8B030D-6E8A-4147-A177-3AD203B41FA5}">
                      <a16:colId xmlns:a16="http://schemas.microsoft.com/office/drawing/2014/main" val="3682963864"/>
                    </a:ext>
                  </a:extLst>
                </a:gridCol>
                <a:gridCol w="7285477">
                  <a:extLst>
                    <a:ext uri="{9D8B030D-6E8A-4147-A177-3AD203B41FA5}">
                      <a16:colId xmlns:a16="http://schemas.microsoft.com/office/drawing/2014/main" val="3374406341"/>
                    </a:ext>
                  </a:extLst>
                </a:gridCol>
              </a:tblGrid>
              <a:tr h="268627">
                <a:tc>
                  <a:txBody>
                    <a:bodyPr/>
                    <a:lstStyle/>
                    <a:p>
                      <a:r>
                        <a:rPr lang="pt-BR" sz="1800" b="0" i="0" kern="1200" dirty="0" smtClean="0">
                          <a:solidFill>
                            <a:schemeClr val="lt1"/>
                          </a:solidFill>
                          <a:effectLst/>
                          <a:latin typeface="+mn-lt"/>
                          <a:ea typeface="+mn-ea"/>
                          <a:cs typeface="+mn-cs"/>
                        </a:rPr>
                        <a:t>Identificador</a:t>
                      </a:r>
                      <a:endParaRPr lang="pt-BR" sz="1800" b="0" i="0" kern="1200" dirty="0">
                        <a:solidFill>
                          <a:schemeClr val="lt1"/>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1D2843"/>
                    </a:solidFill>
                  </a:tcPr>
                </a:tc>
                <a:tc>
                  <a:txBody>
                    <a:bodyPr/>
                    <a:lstStyle/>
                    <a:p>
                      <a:r>
                        <a:rPr lang="pt-BR" sz="1800" b="1" kern="1200" dirty="0" smtClean="0">
                          <a:solidFill>
                            <a:schemeClr val="lt1"/>
                          </a:solidFill>
                          <a:effectLst/>
                          <a:latin typeface="+mn-lt"/>
                          <a:ea typeface="+mn-ea"/>
                          <a:cs typeface="+mn-cs"/>
                        </a:rPr>
                        <a:t>Descrição do Requisito</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1D2843"/>
                    </a:solidFill>
                  </a:tcPr>
                </a:tc>
                <a:extLst>
                  <a:ext uri="{0D108BD9-81ED-4DB2-BD59-A6C34878D82A}">
                    <a16:rowId xmlns:a16="http://schemas.microsoft.com/office/drawing/2014/main" val="3691262103"/>
                  </a:ext>
                </a:extLst>
              </a:tr>
              <a:tr h="2110751">
                <a:tc>
                  <a:txBody>
                    <a:bodyPr/>
                    <a:lstStyle/>
                    <a:p>
                      <a:endParaRPr lang="pt-BR" sz="1800" kern="1200" dirty="0" smtClean="0">
                        <a:solidFill>
                          <a:schemeClr val="dk1"/>
                        </a:solidFill>
                        <a:effectLst/>
                        <a:latin typeface="+mn-lt"/>
                        <a:ea typeface="+mn-ea"/>
                        <a:cs typeface="+mn-cs"/>
                      </a:endParaRPr>
                    </a:p>
                    <a:p>
                      <a:r>
                        <a:rPr lang="pt-BR" sz="1800" kern="1200" dirty="0" smtClean="0">
                          <a:solidFill>
                            <a:schemeClr val="dk1"/>
                          </a:solidFill>
                          <a:effectLst/>
                          <a:latin typeface="+mn-lt"/>
                          <a:ea typeface="+mn-ea"/>
                          <a:cs typeface="+mn-cs"/>
                        </a:rPr>
                        <a:t>RF #03</a:t>
                      </a:r>
                      <a:endParaRPr lang="pt-BR" sz="1800" kern="1200" dirty="0">
                        <a:solidFill>
                          <a:schemeClr val="dk1"/>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B1BEDD"/>
                    </a:solidFill>
                  </a:tcPr>
                </a:tc>
                <a:tc>
                  <a: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pt-BR" sz="1400" kern="1200" dirty="0" smtClean="0">
                          <a:solidFill>
                            <a:schemeClr val="dk1"/>
                          </a:solidFill>
                          <a:effectLst/>
                          <a:latin typeface="+mn-lt"/>
                          <a:ea typeface="+mn-ea"/>
                          <a:cs typeface="+mn-cs"/>
                        </a:rPr>
                        <a:t>Este sistema deverá ser capaz de gerar gráficos lineares sobre os valores coletados de uma determinada PCD, sendo estes valores correspondentes aos sensores disponíveis da PCD selecionada. Desta forma o usuário terá a possibilidade de filtrar dados que deseja ver conforme sua necessidade. No gráfico será exibido no eixo y medidas referentes as medições requeridas pelo usuário, no eixo x dados referentes a hora em que foram recebidas as informações exibidas no eixo y, contendo também o nome do gráfico, legenda do que esta sendo medido e uma breve descrição sobre o que esta sendo medido e o local. O usuário também poderá escolher a PCD cujo os dados deseja acessar, dentre as </a:t>
                      </a:r>
                      <a:r>
                        <a:rPr lang="pt-BR" sz="1400" kern="1200" dirty="0" err="1" smtClean="0">
                          <a:solidFill>
                            <a:schemeClr val="dk1"/>
                          </a:solidFill>
                          <a:effectLst/>
                          <a:latin typeface="+mn-lt"/>
                          <a:ea typeface="+mn-ea"/>
                          <a:cs typeface="+mn-cs"/>
                        </a:rPr>
                        <a:t>PCDs</a:t>
                      </a:r>
                      <a:r>
                        <a:rPr lang="pt-BR" sz="1400" kern="1200" dirty="0" smtClean="0">
                          <a:solidFill>
                            <a:schemeClr val="dk1"/>
                          </a:solidFill>
                          <a:effectLst/>
                          <a:latin typeface="+mn-lt"/>
                          <a:ea typeface="+mn-ea"/>
                          <a:cs typeface="+mn-cs"/>
                        </a:rPr>
                        <a:t> disponíveis, no intervalo no qual deseja comparar as medições (estando este entre a data da consulta e a data de inicio de coleta das medições da PCD escolhida).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B1BEDD"/>
                    </a:solidFill>
                  </a:tcPr>
                </a:tc>
                <a:extLst>
                  <a:ext uri="{0D108BD9-81ED-4DB2-BD59-A6C34878D82A}">
                    <a16:rowId xmlns:a16="http://schemas.microsoft.com/office/drawing/2014/main" val="876138160"/>
                  </a:ext>
                </a:extLst>
              </a:tr>
            </a:tbl>
          </a:graphicData>
        </a:graphic>
      </p:graphicFrame>
      <p:pic>
        <p:nvPicPr>
          <p:cNvPr id="5" name="Imagem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spTree>
    <p:extLst>
      <p:ext uri="{BB962C8B-B14F-4D97-AF65-F5344CB8AC3E}">
        <p14:creationId xmlns:p14="http://schemas.microsoft.com/office/powerpoint/2010/main" val="2085507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5"/>
                                        </p:tgtEl>
                                        <p:attrNameLst>
                                          <p:attrName>r</p:attrName>
                                        </p:attrNameLst>
                                      </p:cBhvr>
                                    </p:animRot>
                                    <p:animRot by="-240000">
                                      <p:cBhvr>
                                        <p:cTn id="7" dur="200" fill="hold">
                                          <p:stCondLst>
                                            <p:cond delay="200"/>
                                          </p:stCondLst>
                                        </p:cTn>
                                        <p:tgtEl>
                                          <p:spTgt spid="5"/>
                                        </p:tgtEl>
                                        <p:attrNameLst>
                                          <p:attrName>r</p:attrName>
                                        </p:attrNameLst>
                                      </p:cBhvr>
                                    </p:animRot>
                                    <p:animRot by="240000">
                                      <p:cBhvr>
                                        <p:cTn id="8" dur="200" fill="hold">
                                          <p:stCondLst>
                                            <p:cond delay="400"/>
                                          </p:stCondLst>
                                        </p:cTn>
                                        <p:tgtEl>
                                          <p:spTgt spid="5"/>
                                        </p:tgtEl>
                                        <p:attrNameLst>
                                          <p:attrName>r</p:attrName>
                                        </p:attrNameLst>
                                      </p:cBhvr>
                                    </p:animRot>
                                    <p:animRot by="-240000">
                                      <p:cBhvr>
                                        <p:cTn id="9" dur="200" fill="hold">
                                          <p:stCondLst>
                                            <p:cond delay="600"/>
                                          </p:stCondLst>
                                        </p:cTn>
                                        <p:tgtEl>
                                          <p:spTgt spid="5"/>
                                        </p:tgtEl>
                                        <p:attrNameLst>
                                          <p:attrName>r</p:attrName>
                                        </p:attrNameLst>
                                      </p:cBhvr>
                                    </p:animRot>
                                    <p:animRot by="120000">
                                      <p:cBhvr>
                                        <p:cTn id="10" dur="200" fill="hold">
                                          <p:stCondLst>
                                            <p:cond delay="800"/>
                                          </p:stCondLst>
                                        </p:cTn>
                                        <p:tgtEl>
                                          <p:spTgt spid="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045266" y="241161"/>
            <a:ext cx="2667034" cy="792999"/>
          </a:xfrm>
        </p:spPr>
        <p:txBody>
          <a:bodyPr>
            <a:normAutofit fontScale="90000"/>
          </a:bodyPr>
          <a:lstStyle/>
          <a:p>
            <a:r>
              <a:rPr lang="pt-BR" dirty="0"/>
              <a:t>Requisitos</a:t>
            </a:r>
          </a:p>
        </p:txBody>
      </p:sp>
      <p:graphicFrame>
        <p:nvGraphicFramePr>
          <p:cNvPr id="4" name="Marcador de Posição de Conteúdo 3"/>
          <p:cNvGraphicFramePr>
            <a:graphicFrameLocks noGrp="1"/>
          </p:cNvGraphicFramePr>
          <p:nvPr>
            <p:ph idx="1"/>
            <p:extLst>
              <p:ext uri="{D42A27DB-BD31-4B8C-83A1-F6EECF244321}">
                <p14:modId xmlns:p14="http://schemas.microsoft.com/office/powerpoint/2010/main" val="3470366071"/>
              </p:ext>
            </p:extLst>
          </p:nvPr>
        </p:nvGraphicFramePr>
        <p:xfrm>
          <a:off x="1197735" y="2404581"/>
          <a:ext cx="8925059" cy="3017520"/>
        </p:xfrm>
        <a:graphic>
          <a:graphicData uri="http://schemas.openxmlformats.org/drawingml/2006/table">
            <a:tbl>
              <a:tblPr firstRow="1" bandRow="1">
                <a:tableStyleId>{5C22544A-7EE6-4342-B048-85BDC9FD1C3A}</a:tableStyleId>
              </a:tblPr>
              <a:tblGrid>
                <a:gridCol w="1639582">
                  <a:extLst>
                    <a:ext uri="{9D8B030D-6E8A-4147-A177-3AD203B41FA5}">
                      <a16:colId xmlns:a16="http://schemas.microsoft.com/office/drawing/2014/main" val="3682963864"/>
                    </a:ext>
                  </a:extLst>
                </a:gridCol>
                <a:gridCol w="7285477">
                  <a:extLst>
                    <a:ext uri="{9D8B030D-6E8A-4147-A177-3AD203B41FA5}">
                      <a16:colId xmlns:a16="http://schemas.microsoft.com/office/drawing/2014/main" val="3374406341"/>
                    </a:ext>
                  </a:extLst>
                </a:gridCol>
              </a:tblGrid>
              <a:tr h="268627">
                <a:tc>
                  <a:txBody>
                    <a:bodyPr/>
                    <a:lstStyle/>
                    <a:p>
                      <a:r>
                        <a:rPr lang="pt-BR" sz="1800" b="0" i="0" kern="1200" dirty="0" smtClean="0">
                          <a:solidFill>
                            <a:schemeClr val="lt1"/>
                          </a:solidFill>
                          <a:effectLst/>
                          <a:latin typeface="+mn-lt"/>
                          <a:ea typeface="+mn-ea"/>
                          <a:cs typeface="+mn-cs"/>
                        </a:rPr>
                        <a:t>Identificador</a:t>
                      </a:r>
                      <a:endParaRPr lang="pt-BR" sz="1800" b="0" i="0" kern="1200" dirty="0">
                        <a:solidFill>
                          <a:schemeClr val="lt1"/>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1D2843"/>
                    </a:solidFill>
                  </a:tcPr>
                </a:tc>
                <a:tc>
                  <a:txBody>
                    <a:bodyPr/>
                    <a:lstStyle/>
                    <a:p>
                      <a:r>
                        <a:rPr lang="pt-BR" sz="1800" b="1" kern="1200" dirty="0" smtClean="0">
                          <a:solidFill>
                            <a:schemeClr val="lt1"/>
                          </a:solidFill>
                          <a:effectLst/>
                          <a:latin typeface="+mn-lt"/>
                          <a:ea typeface="+mn-ea"/>
                          <a:cs typeface="+mn-cs"/>
                        </a:rPr>
                        <a:t>Descrição do Requisito</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1D2843"/>
                    </a:solidFill>
                  </a:tcPr>
                </a:tc>
                <a:extLst>
                  <a:ext uri="{0D108BD9-81ED-4DB2-BD59-A6C34878D82A}">
                    <a16:rowId xmlns:a16="http://schemas.microsoft.com/office/drawing/2014/main" val="3691262103"/>
                  </a:ext>
                </a:extLst>
              </a:tr>
              <a:tr h="2382592">
                <a:tc>
                  <a:txBody>
                    <a:bodyPr/>
                    <a:lstStyle/>
                    <a:p>
                      <a:endParaRPr lang="pt-BR" sz="1800" dirty="0" smtClean="0">
                        <a:solidFill>
                          <a:srgbClr val="000000"/>
                        </a:solidFill>
                        <a:effectLst/>
                        <a:latin typeface="Times New Roman" panose="02020603050405020304" pitchFamily="18" charset="0"/>
                        <a:ea typeface="Times New Roman" panose="02020603050405020304" pitchFamily="18" charset="0"/>
                      </a:endParaRPr>
                    </a:p>
                    <a:p>
                      <a:r>
                        <a:rPr lang="pt-BR" sz="1800" dirty="0" smtClean="0">
                          <a:solidFill>
                            <a:srgbClr val="000000"/>
                          </a:solidFill>
                          <a:effectLst/>
                          <a:latin typeface="Times New Roman" panose="02020603050405020304" pitchFamily="18" charset="0"/>
                          <a:ea typeface="Times New Roman" panose="02020603050405020304" pitchFamily="18" charset="0"/>
                        </a:rPr>
                        <a:t>RF #04</a:t>
                      </a:r>
                      <a:endParaRPr lang="pt-BR" sz="1800" kern="1200" dirty="0">
                        <a:solidFill>
                          <a:schemeClr val="dk1"/>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B1BEDD"/>
                    </a:solidFill>
                  </a:tcPr>
                </a:tc>
                <a:tc>
                  <a:txBody>
                    <a:bodyPr/>
                    <a:lstStyle/>
                    <a:p>
                      <a:r>
                        <a:rPr lang="pt-BR" sz="1400" kern="1200" dirty="0" smtClean="0">
                          <a:solidFill>
                            <a:schemeClr val="dk1"/>
                          </a:solidFill>
                          <a:effectLst/>
                          <a:latin typeface="+mn-lt"/>
                          <a:ea typeface="+mn-ea"/>
                          <a:cs typeface="+mn-cs"/>
                        </a:rPr>
                        <a:t>Este sistema deverá ser capaz de gerar gráficos lineares sobre os valores coletados de duas ou mais PCDs a serem selecionadas pelo usuário, para fins de comparação entre elas, sendo estes valores correspondentes aos sensores disponíveis da PCD selecionada. Desta forma o usuário terá a possibilidade de filtrar dados que deseja ver conforme sua necessidade. No grafico será exibido no eixo y medidas referentes as medições requeridas pelo usuário, no eixo x dados referentes a hora em que foram recebidas as informações exibidas no eixo y, contendo também o nome do grafico, legenda do que esta sendo medido e uma breve descrição sobre o que esta sendo medido e o local. O usuário também poderá escolher a PCD cujo os dados deseja acessar, dentre as PCDs disponíveis, no intervalo no qual deseja comparar as medições (estando este entre a data da consulta e a data de inicio de coleta das medições da PCD escolhida).</a:t>
                      </a:r>
                      <a:endParaRPr lang="pt-BR" sz="1400" kern="1200" dirty="0">
                        <a:solidFill>
                          <a:schemeClr val="dk1"/>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B1BEDD"/>
                    </a:solidFill>
                  </a:tcPr>
                </a:tc>
                <a:extLst>
                  <a:ext uri="{0D108BD9-81ED-4DB2-BD59-A6C34878D82A}">
                    <a16:rowId xmlns:a16="http://schemas.microsoft.com/office/drawing/2014/main" val="10001"/>
                  </a:ext>
                </a:extLst>
              </a:tr>
            </a:tbl>
          </a:graphicData>
        </a:graphic>
      </p:graphicFrame>
      <p:pic>
        <p:nvPicPr>
          <p:cNvPr id="5" name="Imagem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spTree>
    <p:extLst>
      <p:ext uri="{BB962C8B-B14F-4D97-AF65-F5344CB8AC3E}">
        <p14:creationId xmlns:p14="http://schemas.microsoft.com/office/powerpoint/2010/main" val="2355741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5"/>
                                        </p:tgtEl>
                                        <p:attrNameLst>
                                          <p:attrName>r</p:attrName>
                                        </p:attrNameLst>
                                      </p:cBhvr>
                                    </p:animRot>
                                    <p:animRot by="-240000">
                                      <p:cBhvr>
                                        <p:cTn id="7" dur="200" fill="hold">
                                          <p:stCondLst>
                                            <p:cond delay="200"/>
                                          </p:stCondLst>
                                        </p:cTn>
                                        <p:tgtEl>
                                          <p:spTgt spid="5"/>
                                        </p:tgtEl>
                                        <p:attrNameLst>
                                          <p:attrName>r</p:attrName>
                                        </p:attrNameLst>
                                      </p:cBhvr>
                                    </p:animRot>
                                    <p:animRot by="240000">
                                      <p:cBhvr>
                                        <p:cTn id="8" dur="200" fill="hold">
                                          <p:stCondLst>
                                            <p:cond delay="400"/>
                                          </p:stCondLst>
                                        </p:cTn>
                                        <p:tgtEl>
                                          <p:spTgt spid="5"/>
                                        </p:tgtEl>
                                        <p:attrNameLst>
                                          <p:attrName>r</p:attrName>
                                        </p:attrNameLst>
                                      </p:cBhvr>
                                    </p:animRot>
                                    <p:animRot by="-240000">
                                      <p:cBhvr>
                                        <p:cTn id="9" dur="200" fill="hold">
                                          <p:stCondLst>
                                            <p:cond delay="600"/>
                                          </p:stCondLst>
                                        </p:cTn>
                                        <p:tgtEl>
                                          <p:spTgt spid="5"/>
                                        </p:tgtEl>
                                        <p:attrNameLst>
                                          <p:attrName>r</p:attrName>
                                        </p:attrNameLst>
                                      </p:cBhvr>
                                    </p:animRot>
                                    <p:animRot by="120000">
                                      <p:cBhvr>
                                        <p:cTn id="10" dur="200" fill="hold">
                                          <p:stCondLst>
                                            <p:cond delay="800"/>
                                          </p:stCondLst>
                                        </p:cTn>
                                        <p:tgtEl>
                                          <p:spTgt spid="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045266" y="241161"/>
            <a:ext cx="2667034" cy="792999"/>
          </a:xfrm>
        </p:spPr>
        <p:txBody>
          <a:bodyPr>
            <a:normAutofit fontScale="90000"/>
          </a:bodyPr>
          <a:lstStyle/>
          <a:p>
            <a:r>
              <a:rPr lang="pt-BR" dirty="0"/>
              <a:t>Requisitos</a:t>
            </a:r>
          </a:p>
        </p:txBody>
      </p:sp>
      <p:graphicFrame>
        <p:nvGraphicFramePr>
          <p:cNvPr id="4" name="Marcador de Posição de Conteúdo 3"/>
          <p:cNvGraphicFramePr>
            <a:graphicFrameLocks noGrp="1"/>
          </p:cNvGraphicFramePr>
          <p:nvPr>
            <p:ph idx="1"/>
            <p:extLst>
              <p:ext uri="{D42A27DB-BD31-4B8C-83A1-F6EECF244321}">
                <p14:modId xmlns:p14="http://schemas.microsoft.com/office/powerpoint/2010/main" val="1499633883"/>
              </p:ext>
            </p:extLst>
          </p:nvPr>
        </p:nvGraphicFramePr>
        <p:xfrm>
          <a:off x="1262129" y="2108366"/>
          <a:ext cx="8925059" cy="3017520"/>
        </p:xfrm>
        <a:graphic>
          <a:graphicData uri="http://schemas.openxmlformats.org/drawingml/2006/table">
            <a:tbl>
              <a:tblPr firstRow="1" bandRow="1">
                <a:tableStyleId>{5C22544A-7EE6-4342-B048-85BDC9FD1C3A}</a:tableStyleId>
              </a:tblPr>
              <a:tblGrid>
                <a:gridCol w="1639582">
                  <a:extLst>
                    <a:ext uri="{9D8B030D-6E8A-4147-A177-3AD203B41FA5}">
                      <a16:colId xmlns:a16="http://schemas.microsoft.com/office/drawing/2014/main" val="3682963864"/>
                    </a:ext>
                  </a:extLst>
                </a:gridCol>
                <a:gridCol w="7285477">
                  <a:extLst>
                    <a:ext uri="{9D8B030D-6E8A-4147-A177-3AD203B41FA5}">
                      <a16:colId xmlns:a16="http://schemas.microsoft.com/office/drawing/2014/main" val="3374406341"/>
                    </a:ext>
                  </a:extLst>
                </a:gridCol>
              </a:tblGrid>
              <a:tr h="268627">
                <a:tc>
                  <a:txBody>
                    <a:bodyPr/>
                    <a:lstStyle/>
                    <a:p>
                      <a:r>
                        <a:rPr lang="pt-BR" sz="1800" b="0" i="0" kern="1200" dirty="0" smtClean="0">
                          <a:solidFill>
                            <a:schemeClr val="lt1"/>
                          </a:solidFill>
                          <a:effectLst/>
                          <a:latin typeface="+mn-lt"/>
                          <a:ea typeface="+mn-ea"/>
                          <a:cs typeface="+mn-cs"/>
                        </a:rPr>
                        <a:t>Identificador</a:t>
                      </a:r>
                      <a:endParaRPr lang="pt-BR" sz="1800" b="0" i="0" kern="1200" dirty="0">
                        <a:solidFill>
                          <a:schemeClr val="lt1"/>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1D2843"/>
                    </a:solidFill>
                  </a:tcPr>
                </a:tc>
                <a:tc>
                  <a:txBody>
                    <a:bodyPr/>
                    <a:lstStyle/>
                    <a:p>
                      <a:r>
                        <a:rPr lang="pt-BR" sz="1800" b="1" kern="1200" dirty="0" smtClean="0">
                          <a:solidFill>
                            <a:schemeClr val="lt1"/>
                          </a:solidFill>
                          <a:effectLst/>
                          <a:latin typeface="+mn-lt"/>
                          <a:ea typeface="+mn-ea"/>
                          <a:cs typeface="+mn-cs"/>
                        </a:rPr>
                        <a:t>Descrição do Requisito</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1D2843"/>
                    </a:solidFill>
                  </a:tcPr>
                </a:tc>
                <a:extLst>
                  <a:ext uri="{0D108BD9-81ED-4DB2-BD59-A6C34878D82A}">
                    <a16:rowId xmlns:a16="http://schemas.microsoft.com/office/drawing/2014/main" val="3691262103"/>
                  </a:ext>
                </a:extLst>
              </a:tr>
              <a:tr h="2110751">
                <a:tc>
                  <a:txBody>
                    <a:bodyPr/>
                    <a:lstStyle/>
                    <a:p>
                      <a:endParaRPr lang="pt-BR" sz="1800" kern="1200" dirty="0" smtClean="0">
                        <a:solidFill>
                          <a:schemeClr val="dk1"/>
                        </a:solidFill>
                        <a:effectLst/>
                        <a:latin typeface="+mn-lt"/>
                        <a:ea typeface="+mn-ea"/>
                        <a:cs typeface="+mn-cs"/>
                      </a:endParaRPr>
                    </a:p>
                    <a:p>
                      <a:r>
                        <a:rPr lang="pt-BR" sz="1800" kern="1200" dirty="0" smtClean="0">
                          <a:solidFill>
                            <a:schemeClr val="dk1"/>
                          </a:solidFill>
                          <a:effectLst/>
                          <a:latin typeface="+mn-lt"/>
                          <a:ea typeface="+mn-ea"/>
                          <a:cs typeface="+mn-cs"/>
                        </a:rPr>
                        <a:t>RF #05</a:t>
                      </a:r>
                      <a:endParaRPr lang="pt-BR" sz="1800" kern="1200" dirty="0">
                        <a:solidFill>
                          <a:schemeClr val="dk1"/>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B1BEDD"/>
                    </a:solidFill>
                  </a:tcPr>
                </a:tc>
                <a:tc>
                  <a: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pt-BR" sz="1400" kern="1200" dirty="0" smtClean="0">
                          <a:solidFill>
                            <a:schemeClr val="dk1"/>
                          </a:solidFill>
                          <a:effectLst/>
                          <a:latin typeface="+mn-lt"/>
                          <a:ea typeface="+mn-ea"/>
                          <a:cs typeface="+mn-cs"/>
                        </a:rPr>
                        <a:t>Este sistema deverá ser capaz de gerar gráficos de barras sobre os valores coletados de uma PCD a ser selecionada pelo usuário, para fins de comparação entre medidas referentes a diferentes períodos, sendo estes valores correspondentes aos sensores disponíveis da PCD selecionada. Desta forma o usuário terá a possibilidade de filtrar dados que deseja ver conforme sua necessidade. No </a:t>
                      </a:r>
                      <a:r>
                        <a:rPr lang="pt-BR" sz="1400" kern="1200" dirty="0" err="1" smtClean="0">
                          <a:solidFill>
                            <a:schemeClr val="dk1"/>
                          </a:solidFill>
                          <a:effectLst/>
                          <a:latin typeface="+mn-lt"/>
                          <a:ea typeface="+mn-ea"/>
                          <a:cs typeface="+mn-cs"/>
                        </a:rPr>
                        <a:t>grafico</a:t>
                      </a:r>
                      <a:r>
                        <a:rPr lang="pt-BR" sz="1400" kern="1200" dirty="0" smtClean="0">
                          <a:solidFill>
                            <a:schemeClr val="dk1"/>
                          </a:solidFill>
                          <a:effectLst/>
                          <a:latin typeface="+mn-lt"/>
                          <a:ea typeface="+mn-ea"/>
                          <a:cs typeface="+mn-cs"/>
                        </a:rPr>
                        <a:t> será exibido no eixo y medidas referentes as medições requeridas pelo usuário, no eixo x dados referentes a hora em que foram recebidas as informações exibidas no eixo y, contendo também o nome do </a:t>
                      </a:r>
                      <a:r>
                        <a:rPr lang="pt-BR" sz="1400" kern="1200" dirty="0" err="1" smtClean="0">
                          <a:solidFill>
                            <a:schemeClr val="dk1"/>
                          </a:solidFill>
                          <a:effectLst/>
                          <a:latin typeface="+mn-lt"/>
                          <a:ea typeface="+mn-ea"/>
                          <a:cs typeface="+mn-cs"/>
                        </a:rPr>
                        <a:t>grafico</a:t>
                      </a:r>
                      <a:r>
                        <a:rPr lang="pt-BR" sz="1400" kern="1200" dirty="0" smtClean="0">
                          <a:solidFill>
                            <a:schemeClr val="dk1"/>
                          </a:solidFill>
                          <a:effectLst/>
                          <a:latin typeface="+mn-lt"/>
                          <a:ea typeface="+mn-ea"/>
                          <a:cs typeface="+mn-cs"/>
                        </a:rPr>
                        <a:t>, legenda do que esta sendo medido e uma breve descrição sobre o que esta sendo medido e o local. O usuário também poderá escolher a PCD cujo os dados deseja acessar, dentre as </a:t>
                      </a:r>
                      <a:r>
                        <a:rPr lang="pt-BR" sz="1400" kern="1200" dirty="0" err="1" smtClean="0">
                          <a:solidFill>
                            <a:schemeClr val="dk1"/>
                          </a:solidFill>
                          <a:effectLst/>
                          <a:latin typeface="+mn-lt"/>
                          <a:ea typeface="+mn-ea"/>
                          <a:cs typeface="+mn-cs"/>
                        </a:rPr>
                        <a:t>PCDs</a:t>
                      </a:r>
                      <a:r>
                        <a:rPr lang="pt-BR" sz="1400" kern="1200" dirty="0" smtClean="0">
                          <a:solidFill>
                            <a:schemeClr val="dk1"/>
                          </a:solidFill>
                          <a:effectLst/>
                          <a:latin typeface="+mn-lt"/>
                          <a:ea typeface="+mn-ea"/>
                          <a:cs typeface="+mn-cs"/>
                        </a:rPr>
                        <a:t> disponíveis, no intervalo no qual deseja comparar as medições (estando este entre a data da consulta e a data de inicio de coleta das medições da PCD escolhida).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B1BEDD"/>
                    </a:solidFill>
                  </a:tcPr>
                </a:tc>
                <a:extLst>
                  <a:ext uri="{0D108BD9-81ED-4DB2-BD59-A6C34878D82A}">
                    <a16:rowId xmlns:a16="http://schemas.microsoft.com/office/drawing/2014/main" val="876138160"/>
                  </a:ext>
                </a:extLst>
              </a:tr>
            </a:tbl>
          </a:graphicData>
        </a:graphic>
      </p:graphicFrame>
      <p:pic>
        <p:nvPicPr>
          <p:cNvPr id="5" name="Imagem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spTree>
    <p:extLst>
      <p:ext uri="{BB962C8B-B14F-4D97-AF65-F5344CB8AC3E}">
        <p14:creationId xmlns:p14="http://schemas.microsoft.com/office/powerpoint/2010/main" val="2493235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5"/>
                                        </p:tgtEl>
                                        <p:attrNameLst>
                                          <p:attrName>r</p:attrName>
                                        </p:attrNameLst>
                                      </p:cBhvr>
                                    </p:animRot>
                                    <p:animRot by="-240000">
                                      <p:cBhvr>
                                        <p:cTn id="7" dur="200" fill="hold">
                                          <p:stCondLst>
                                            <p:cond delay="200"/>
                                          </p:stCondLst>
                                        </p:cTn>
                                        <p:tgtEl>
                                          <p:spTgt spid="5"/>
                                        </p:tgtEl>
                                        <p:attrNameLst>
                                          <p:attrName>r</p:attrName>
                                        </p:attrNameLst>
                                      </p:cBhvr>
                                    </p:animRot>
                                    <p:animRot by="240000">
                                      <p:cBhvr>
                                        <p:cTn id="8" dur="200" fill="hold">
                                          <p:stCondLst>
                                            <p:cond delay="400"/>
                                          </p:stCondLst>
                                        </p:cTn>
                                        <p:tgtEl>
                                          <p:spTgt spid="5"/>
                                        </p:tgtEl>
                                        <p:attrNameLst>
                                          <p:attrName>r</p:attrName>
                                        </p:attrNameLst>
                                      </p:cBhvr>
                                    </p:animRot>
                                    <p:animRot by="-240000">
                                      <p:cBhvr>
                                        <p:cTn id="9" dur="200" fill="hold">
                                          <p:stCondLst>
                                            <p:cond delay="600"/>
                                          </p:stCondLst>
                                        </p:cTn>
                                        <p:tgtEl>
                                          <p:spTgt spid="5"/>
                                        </p:tgtEl>
                                        <p:attrNameLst>
                                          <p:attrName>r</p:attrName>
                                        </p:attrNameLst>
                                      </p:cBhvr>
                                    </p:animRot>
                                    <p:animRot by="120000">
                                      <p:cBhvr>
                                        <p:cTn id="10" dur="200" fill="hold">
                                          <p:stCondLst>
                                            <p:cond delay="800"/>
                                          </p:stCondLst>
                                        </p:cTn>
                                        <p:tgtEl>
                                          <p:spTgt spid="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032386" y="209772"/>
            <a:ext cx="2667034" cy="792999"/>
          </a:xfrm>
        </p:spPr>
        <p:txBody>
          <a:bodyPr>
            <a:normAutofit fontScale="90000"/>
          </a:bodyPr>
          <a:lstStyle/>
          <a:p>
            <a:r>
              <a:rPr lang="pt-BR" dirty="0"/>
              <a:t>Requisitos</a:t>
            </a:r>
          </a:p>
        </p:txBody>
      </p:sp>
      <p:graphicFrame>
        <p:nvGraphicFramePr>
          <p:cNvPr id="4" name="Marcador de Posição de Conteúdo 3"/>
          <p:cNvGraphicFramePr>
            <a:graphicFrameLocks noGrp="1"/>
          </p:cNvGraphicFramePr>
          <p:nvPr>
            <p:ph idx="1"/>
            <p:extLst>
              <p:ext uri="{D42A27DB-BD31-4B8C-83A1-F6EECF244321}">
                <p14:modId xmlns:p14="http://schemas.microsoft.com/office/powerpoint/2010/main" val="3475782508"/>
              </p:ext>
            </p:extLst>
          </p:nvPr>
        </p:nvGraphicFramePr>
        <p:xfrm>
          <a:off x="1197735" y="2237156"/>
          <a:ext cx="8925059" cy="3017520"/>
        </p:xfrm>
        <a:graphic>
          <a:graphicData uri="http://schemas.openxmlformats.org/drawingml/2006/table">
            <a:tbl>
              <a:tblPr firstRow="1" bandRow="1">
                <a:tableStyleId>{5C22544A-7EE6-4342-B048-85BDC9FD1C3A}</a:tableStyleId>
              </a:tblPr>
              <a:tblGrid>
                <a:gridCol w="1639582">
                  <a:extLst>
                    <a:ext uri="{9D8B030D-6E8A-4147-A177-3AD203B41FA5}">
                      <a16:colId xmlns:a16="http://schemas.microsoft.com/office/drawing/2014/main" val="3682963864"/>
                    </a:ext>
                  </a:extLst>
                </a:gridCol>
                <a:gridCol w="7285477">
                  <a:extLst>
                    <a:ext uri="{9D8B030D-6E8A-4147-A177-3AD203B41FA5}">
                      <a16:colId xmlns:a16="http://schemas.microsoft.com/office/drawing/2014/main" val="3374406341"/>
                    </a:ext>
                  </a:extLst>
                </a:gridCol>
              </a:tblGrid>
              <a:tr h="268627">
                <a:tc>
                  <a:txBody>
                    <a:bodyPr/>
                    <a:lstStyle/>
                    <a:p>
                      <a:r>
                        <a:rPr lang="pt-BR" sz="1800" b="0" i="0" kern="1200" dirty="0" smtClean="0">
                          <a:solidFill>
                            <a:schemeClr val="lt1"/>
                          </a:solidFill>
                          <a:effectLst/>
                          <a:latin typeface="+mn-lt"/>
                          <a:ea typeface="+mn-ea"/>
                          <a:cs typeface="+mn-cs"/>
                        </a:rPr>
                        <a:t>Identificador</a:t>
                      </a:r>
                      <a:endParaRPr lang="pt-BR" sz="1800" b="0" i="0" kern="1200" dirty="0">
                        <a:solidFill>
                          <a:schemeClr val="lt1"/>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1D2843"/>
                    </a:solidFill>
                  </a:tcPr>
                </a:tc>
                <a:tc>
                  <a:txBody>
                    <a:bodyPr/>
                    <a:lstStyle/>
                    <a:p>
                      <a:r>
                        <a:rPr lang="pt-BR" sz="1800" b="1" kern="1200" dirty="0" smtClean="0">
                          <a:solidFill>
                            <a:schemeClr val="lt1"/>
                          </a:solidFill>
                          <a:effectLst/>
                          <a:latin typeface="+mn-lt"/>
                          <a:ea typeface="+mn-ea"/>
                          <a:cs typeface="+mn-cs"/>
                        </a:rPr>
                        <a:t>Descrição do Requisito</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1D2843"/>
                    </a:solidFill>
                  </a:tcPr>
                </a:tc>
                <a:extLst>
                  <a:ext uri="{0D108BD9-81ED-4DB2-BD59-A6C34878D82A}">
                    <a16:rowId xmlns:a16="http://schemas.microsoft.com/office/drawing/2014/main" val="3691262103"/>
                  </a:ext>
                </a:extLst>
              </a:tr>
              <a:tr h="2382592">
                <a:tc>
                  <a:txBody>
                    <a:bodyPr/>
                    <a:lstStyle/>
                    <a:p>
                      <a:endParaRPr lang="pt-BR" sz="1800" dirty="0" smtClean="0">
                        <a:solidFill>
                          <a:srgbClr val="000000"/>
                        </a:solidFill>
                        <a:effectLst/>
                        <a:latin typeface="Times New Roman" panose="02020603050405020304" pitchFamily="18" charset="0"/>
                        <a:ea typeface="Times New Roman" panose="02020603050405020304" pitchFamily="18" charset="0"/>
                      </a:endParaRPr>
                    </a:p>
                    <a:p>
                      <a:r>
                        <a:rPr lang="pt-BR" sz="1800" dirty="0" smtClean="0">
                          <a:solidFill>
                            <a:srgbClr val="000000"/>
                          </a:solidFill>
                          <a:effectLst/>
                          <a:latin typeface="Times New Roman" panose="02020603050405020304" pitchFamily="18" charset="0"/>
                          <a:ea typeface="Times New Roman" panose="02020603050405020304" pitchFamily="18" charset="0"/>
                        </a:rPr>
                        <a:t>RF #06</a:t>
                      </a:r>
                      <a:endParaRPr lang="pt-BR" sz="1800" kern="1200" dirty="0">
                        <a:solidFill>
                          <a:schemeClr val="dk1"/>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B1BEDD"/>
                    </a:solidFill>
                  </a:tcPr>
                </a:tc>
                <a:tc>
                  <a:txBody>
                    <a:bodyPr/>
                    <a:lstStyle/>
                    <a:p>
                      <a:r>
                        <a:rPr lang="pt-BR" sz="1400" kern="1200" dirty="0" smtClean="0">
                          <a:solidFill>
                            <a:schemeClr val="dk1"/>
                          </a:solidFill>
                          <a:effectLst/>
                          <a:latin typeface="+mn-lt"/>
                          <a:ea typeface="+mn-ea"/>
                          <a:cs typeface="+mn-cs"/>
                        </a:rPr>
                        <a:t>Este sistema deverá ser capaz de gerar gráficos de barras sobre os valores coletados de duas ou mais </a:t>
                      </a:r>
                      <a:r>
                        <a:rPr lang="pt-BR" sz="1400" kern="1200" dirty="0" err="1" smtClean="0">
                          <a:solidFill>
                            <a:schemeClr val="dk1"/>
                          </a:solidFill>
                          <a:effectLst/>
                          <a:latin typeface="+mn-lt"/>
                          <a:ea typeface="+mn-ea"/>
                          <a:cs typeface="+mn-cs"/>
                        </a:rPr>
                        <a:t>PCDs</a:t>
                      </a:r>
                      <a:r>
                        <a:rPr lang="pt-BR" sz="1400" kern="1200" dirty="0" smtClean="0">
                          <a:solidFill>
                            <a:schemeClr val="dk1"/>
                          </a:solidFill>
                          <a:effectLst/>
                          <a:latin typeface="+mn-lt"/>
                          <a:ea typeface="+mn-ea"/>
                          <a:cs typeface="+mn-cs"/>
                        </a:rPr>
                        <a:t> a serem selecionadas pelo usuário, para fins de comparação entre elas, sendo estes valores correspondentes aos sensores disponíveis da PCD selecionada. Desta forma o usuário terá a possibilidade de filtrar dados que deseja ver conforme sua necessidade. No </a:t>
                      </a:r>
                      <a:r>
                        <a:rPr lang="pt-BR" sz="1400" kern="1200" dirty="0" err="1" smtClean="0">
                          <a:solidFill>
                            <a:schemeClr val="dk1"/>
                          </a:solidFill>
                          <a:effectLst/>
                          <a:latin typeface="+mn-lt"/>
                          <a:ea typeface="+mn-ea"/>
                          <a:cs typeface="+mn-cs"/>
                        </a:rPr>
                        <a:t>grafico</a:t>
                      </a:r>
                      <a:r>
                        <a:rPr lang="pt-BR" sz="1400" kern="1200" dirty="0" smtClean="0">
                          <a:solidFill>
                            <a:schemeClr val="dk1"/>
                          </a:solidFill>
                          <a:effectLst/>
                          <a:latin typeface="+mn-lt"/>
                          <a:ea typeface="+mn-ea"/>
                          <a:cs typeface="+mn-cs"/>
                        </a:rPr>
                        <a:t> será exibido no eixo y medidas referentes as medições requeridas pelo usuário, no eixo x dados referentes a hora em que foram recebidas as informações exibidas no eixo y, contendo também o nome do </a:t>
                      </a:r>
                      <a:r>
                        <a:rPr lang="pt-BR" sz="1400" kern="1200" dirty="0" err="1" smtClean="0">
                          <a:solidFill>
                            <a:schemeClr val="dk1"/>
                          </a:solidFill>
                          <a:effectLst/>
                          <a:latin typeface="+mn-lt"/>
                          <a:ea typeface="+mn-ea"/>
                          <a:cs typeface="+mn-cs"/>
                        </a:rPr>
                        <a:t>grafico</a:t>
                      </a:r>
                      <a:r>
                        <a:rPr lang="pt-BR" sz="1400" kern="1200" dirty="0" smtClean="0">
                          <a:solidFill>
                            <a:schemeClr val="dk1"/>
                          </a:solidFill>
                          <a:effectLst/>
                          <a:latin typeface="+mn-lt"/>
                          <a:ea typeface="+mn-ea"/>
                          <a:cs typeface="+mn-cs"/>
                        </a:rPr>
                        <a:t>, legenda do que esta sendo medido e uma breve descrição sobre o que esta sendo medido e o local. O usuário também poderá escolher a PCD cujo os dados deseja acessar, dentre as </a:t>
                      </a:r>
                      <a:r>
                        <a:rPr lang="pt-BR" sz="1400" kern="1200" dirty="0" err="1" smtClean="0">
                          <a:solidFill>
                            <a:schemeClr val="dk1"/>
                          </a:solidFill>
                          <a:effectLst/>
                          <a:latin typeface="+mn-lt"/>
                          <a:ea typeface="+mn-ea"/>
                          <a:cs typeface="+mn-cs"/>
                        </a:rPr>
                        <a:t>PCDs</a:t>
                      </a:r>
                      <a:r>
                        <a:rPr lang="pt-BR" sz="1400" kern="1200" dirty="0" smtClean="0">
                          <a:solidFill>
                            <a:schemeClr val="dk1"/>
                          </a:solidFill>
                          <a:effectLst/>
                          <a:latin typeface="+mn-lt"/>
                          <a:ea typeface="+mn-ea"/>
                          <a:cs typeface="+mn-cs"/>
                        </a:rPr>
                        <a:t> disponíveis, no intervalo no qual deseja comparar as medições (estando este entre a data da consulta e a data de inicio de coleta das medições da PCD escolhida). </a:t>
                      </a:r>
                      <a:endParaRPr lang="pt-BR" sz="1400" kern="1200" dirty="0">
                        <a:solidFill>
                          <a:schemeClr val="dk1"/>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B1BEDD"/>
                    </a:solidFill>
                  </a:tcPr>
                </a:tc>
                <a:extLst>
                  <a:ext uri="{0D108BD9-81ED-4DB2-BD59-A6C34878D82A}">
                    <a16:rowId xmlns:a16="http://schemas.microsoft.com/office/drawing/2014/main" val="10001"/>
                  </a:ext>
                </a:extLst>
              </a:tr>
            </a:tbl>
          </a:graphicData>
        </a:graphic>
      </p:graphicFrame>
      <p:pic>
        <p:nvPicPr>
          <p:cNvPr id="5" name="Imagem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spTree>
    <p:extLst>
      <p:ext uri="{BB962C8B-B14F-4D97-AF65-F5344CB8AC3E}">
        <p14:creationId xmlns:p14="http://schemas.microsoft.com/office/powerpoint/2010/main" val="3633027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5"/>
                                        </p:tgtEl>
                                        <p:attrNameLst>
                                          <p:attrName>r</p:attrName>
                                        </p:attrNameLst>
                                      </p:cBhvr>
                                    </p:animRot>
                                    <p:animRot by="-240000">
                                      <p:cBhvr>
                                        <p:cTn id="7" dur="200" fill="hold">
                                          <p:stCondLst>
                                            <p:cond delay="200"/>
                                          </p:stCondLst>
                                        </p:cTn>
                                        <p:tgtEl>
                                          <p:spTgt spid="5"/>
                                        </p:tgtEl>
                                        <p:attrNameLst>
                                          <p:attrName>r</p:attrName>
                                        </p:attrNameLst>
                                      </p:cBhvr>
                                    </p:animRot>
                                    <p:animRot by="240000">
                                      <p:cBhvr>
                                        <p:cTn id="8" dur="200" fill="hold">
                                          <p:stCondLst>
                                            <p:cond delay="400"/>
                                          </p:stCondLst>
                                        </p:cTn>
                                        <p:tgtEl>
                                          <p:spTgt spid="5"/>
                                        </p:tgtEl>
                                        <p:attrNameLst>
                                          <p:attrName>r</p:attrName>
                                        </p:attrNameLst>
                                      </p:cBhvr>
                                    </p:animRot>
                                    <p:animRot by="-240000">
                                      <p:cBhvr>
                                        <p:cTn id="9" dur="200" fill="hold">
                                          <p:stCondLst>
                                            <p:cond delay="600"/>
                                          </p:stCondLst>
                                        </p:cTn>
                                        <p:tgtEl>
                                          <p:spTgt spid="5"/>
                                        </p:tgtEl>
                                        <p:attrNameLst>
                                          <p:attrName>r</p:attrName>
                                        </p:attrNameLst>
                                      </p:cBhvr>
                                    </p:animRot>
                                    <p:animRot by="120000">
                                      <p:cBhvr>
                                        <p:cTn id="10" dur="200" fill="hold">
                                          <p:stCondLst>
                                            <p:cond delay="800"/>
                                          </p:stCondLst>
                                        </p:cTn>
                                        <p:tgtEl>
                                          <p:spTgt spid="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032386" y="209772"/>
            <a:ext cx="2667034" cy="792999"/>
          </a:xfrm>
        </p:spPr>
        <p:txBody>
          <a:bodyPr>
            <a:normAutofit fontScale="90000"/>
          </a:bodyPr>
          <a:lstStyle/>
          <a:p>
            <a:r>
              <a:rPr lang="pt-BR" dirty="0"/>
              <a:t>Requisitos</a:t>
            </a:r>
          </a:p>
        </p:txBody>
      </p:sp>
      <p:graphicFrame>
        <p:nvGraphicFramePr>
          <p:cNvPr id="4" name="Marcador de Posição de Conteúdo 3"/>
          <p:cNvGraphicFramePr>
            <a:graphicFrameLocks noGrp="1"/>
          </p:cNvGraphicFramePr>
          <p:nvPr>
            <p:ph idx="1"/>
            <p:extLst>
              <p:ext uri="{D42A27DB-BD31-4B8C-83A1-F6EECF244321}">
                <p14:modId xmlns:p14="http://schemas.microsoft.com/office/powerpoint/2010/main" val="3035220390"/>
              </p:ext>
            </p:extLst>
          </p:nvPr>
        </p:nvGraphicFramePr>
        <p:xfrm>
          <a:off x="566670" y="1455314"/>
          <a:ext cx="9787943" cy="4894227"/>
        </p:xfrm>
        <a:graphic>
          <a:graphicData uri="http://schemas.openxmlformats.org/drawingml/2006/table">
            <a:tbl>
              <a:tblPr firstRow="1" bandRow="1">
                <a:tableStyleId>{5C22544A-7EE6-4342-B048-85BDC9FD1C3A}</a:tableStyleId>
              </a:tblPr>
              <a:tblGrid>
                <a:gridCol w="1798098">
                  <a:extLst>
                    <a:ext uri="{9D8B030D-6E8A-4147-A177-3AD203B41FA5}">
                      <a16:colId xmlns:a16="http://schemas.microsoft.com/office/drawing/2014/main" val="3682963864"/>
                    </a:ext>
                  </a:extLst>
                </a:gridCol>
                <a:gridCol w="7989845">
                  <a:extLst>
                    <a:ext uri="{9D8B030D-6E8A-4147-A177-3AD203B41FA5}">
                      <a16:colId xmlns:a16="http://schemas.microsoft.com/office/drawing/2014/main" val="3374406341"/>
                    </a:ext>
                  </a:extLst>
                </a:gridCol>
              </a:tblGrid>
              <a:tr h="413667">
                <a:tc>
                  <a:txBody>
                    <a:bodyPr/>
                    <a:lstStyle/>
                    <a:p>
                      <a:r>
                        <a:rPr lang="pt-BR" sz="1800" b="0" i="0" kern="1200" dirty="0" smtClean="0">
                          <a:solidFill>
                            <a:schemeClr val="lt1"/>
                          </a:solidFill>
                          <a:effectLst/>
                          <a:latin typeface="+mn-lt"/>
                          <a:ea typeface="+mn-ea"/>
                          <a:cs typeface="+mn-cs"/>
                        </a:rPr>
                        <a:t>Identificador</a:t>
                      </a:r>
                      <a:endParaRPr lang="pt-BR" sz="1800" b="0" i="0" kern="1200" dirty="0">
                        <a:solidFill>
                          <a:schemeClr val="lt1"/>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1D2843"/>
                    </a:solidFill>
                  </a:tcPr>
                </a:tc>
                <a:tc>
                  <a:txBody>
                    <a:bodyPr/>
                    <a:lstStyle/>
                    <a:p>
                      <a:r>
                        <a:rPr lang="pt-BR" sz="1800" b="1" kern="1200" dirty="0" smtClean="0">
                          <a:solidFill>
                            <a:schemeClr val="lt1"/>
                          </a:solidFill>
                          <a:effectLst/>
                          <a:latin typeface="+mn-lt"/>
                          <a:ea typeface="+mn-ea"/>
                          <a:cs typeface="+mn-cs"/>
                        </a:rPr>
                        <a:t>Descrição do Requisito</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1D2843"/>
                    </a:solidFill>
                  </a:tcPr>
                </a:tc>
                <a:extLst>
                  <a:ext uri="{0D108BD9-81ED-4DB2-BD59-A6C34878D82A}">
                    <a16:rowId xmlns:a16="http://schemas.microsoft.com/office/drawing/2014/main" val="3691262103"/>
                  </a:ext>
                </a:extLst>
              </a:tr>
              <a:tr h="4446915">
                <a:tc>
                  <a:txBody>
                    <a:bodyPr/>
                    <a:lstStyle/>
                    <a:p>
                      <a:r>
                        <a:rPr lang="pt-BR" sz="1800" kern="1200" dirty="0" smtClean="0">
                          <a:solidFill>
                            <a:schemeClr val="dk1"/>
                          </a:solidFill>
                          <a:effectLst/>
                          <a:latin typeface="+mn-lt"/>
                          <a:ea typeface="+mn-ea"/>
                          <a:cs typeface="+mn-cs"/>
                        </a:rPr>
                        <a:t>Sendo utilizado para a formulação do gráfico dos RF 1, 2, 3, 4, 5 e 6, os seguintes critérios:</a:t>
                      </a:r>
                      <a:endParaRPr lang="pt-BR" sz="1800" kern="1200" dirty="0">
                        <a:solidFill>
                          <a:schemeClr val="dk1"/>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B1BEDD"/>
                    </a:solidFill>
                  </a:tcPr>
                </a:tc>
                <a:tc>
                  <a:txBody>
                    <a:bodyPr/>
                    <a:lstStyle/>
                    <a:p>
                      <a:pPr marL="285750" lvl="0" indent="-285750">
                        <a:buFont typeface="Arial" panose="020B0604020202020204" pitchFamily="34" charset="0"/>
                        <a:buChar char="•"/>
                      </a:pPr>
                      <a:r>
                        <a:rPr lang="pt-BR" sz="1600" kern="1200" dirty="0" smtClean="0">
                          <a:solidFill>
                            <a:schemeClr val="dk1"/>
                          </a:solidFill>
                          <a:effectLst/>
                          <a:latin typeface="+mn-lt"/>
                          <a:ea typeface="+mn-ea"/>
                          <a:cs typeface="+mn-cs"/>
                        </a:rPr>
                        <a:t>Caso o intervalo entre as datas escolhidas corresponda a um período menor que 7 dias, o gráfico será gerado a partir das medições periódicas do sensor selecionado pelo usuário na PCD escolhida;</a:t>
                      </a:r>
                    </a:p>
                    <a:p>
                      <a:pPr marL="285750" lvl="0" indent="-285750">
                        <a:buFont typeface="Arial" panose="020B0604020202020204" pitchFamily="34" charset="0"/>
                        <a:buChar char="•"/>
                      </a:pPr>
                      <a:r>
                        <a:rPr lang="pt-BR" sz="1600" kern="1200" dirty="0" smtClean="0">
                          <a:solidFill>
                            <a:schemeClr val="dk1"/>
                          </a:solidFill>
                          <a:effectLst/>
                          <a:latin typeface="+mn-lt"/>
                          <a:ea typeface="+mn-ea"/>
                          <a:cs typeface="+mn-cs"/>
                        </a:rPr>
                        <a:t>Caso o intervalo entre as datas escolhidas corresponda a um período maior que 7 dias e menor que 30 dias, o gráfico será gerado a partir das médias diárias do sensor selecionado pelo usuário coletada na PCD escolhida;</a:t>
                      </a:r>
                    </a:p>
                    <a:p>
                      <a:pPr marL="285750" lvl="0" indent="-285750">
                        <a:buFont typeface="Arial" panose="020B0604020202020204" pitchFamily="34" charset="0"/>
                        <a:buChar char="•"/>
                      </a:pPr>
                      <a:r>
                        <a:rPr lang="pt-BR" sz="1600" kern="1200" dirty="0" smtClean="0">
                          <a:solidFill>
                            <a:schemeClr val="dk1"/>
                          </a:solidFill>
                          <a:effectLst/>
                          <a:latin typeface="+mn-lt"/>
                          <a:ea typeface="+mn-ea"/>
                          <a:cs typeface="+mn-cs"/>
                        </a:rPr>
                        <a:t>Caso o intervalo entre as datas escolhidas corresponda a um período maior que 30 dias e menor que 90 dias, o gráfico será gerado a partir das médias semanais (obtidas a partir da médias das medições de cada intervalo de 7 dias do período escolhido) do sensor selecionado pelo usuário coletada na PCD escolhida;</a:t>
                      </a:r>
                    </a:p>
                    <a:p>
                      <a:pPr marL="285750" lvl="0" indent="-285750">
                        <a:buFont typeface="Arial" panose="020B0604020202020204" pitchFamily="34" charset="0"/>
                        <a:buChar char="•"/>
                      </a:pPr>
                      <a:r>
                        <a:rPr lang="pt-BR" sz="1600" kern="1200" dirty="0" smtClean="0">
                          <a:solidFill>
                            <a:schemeClr val="dk1"/>
                          </a:solidFill>
                          <a:effectLst/>
                          <a:latin typeface="+mn-lt"/>
                          <a:ea typeface="+mn-ea"/>
                          <a:cs typeface="+mn-cs"/>
                        </a:rPr>
                        <a:t>Caso o intervalo entre as datas escolhidas corresponda a um período maior que 90 dias e menor que 1095 dias, o gráfico será gerado a partir das médias mensais (obtidas a partir da médias das medições de cada intervalo de 30 dias do período escolhido) do sensor selecionado pelo usuário coletada na PCD escolhida;</a:t>
                      </a:r>
                    </a:p>
                    <a:p>
                      <a:pPr marL="285750" indent="-285750">
                        <a:buFont typeface="Arial" panose="020B0604020202020204" pitchFamily="34" charset="0"/>
                        <a:buChar char="•"/>
                      </a:pPr>
                      <a:r>
                        <a:rPr lang="pt-BR" sz="1600" kern="1200" dirty="0" smtClean="0">
                          <a:solidFill>
                            <a:schemeClr val="dk1"/>
                          </a:solidFill>
                          <a:effectLst/>
                          <a:latin typeface="+mn-lt"/>
                          <a:ea typeface="+mn-ea"/>
                          <a:cs typeface="+mn-cs"/>
                        </a:rPr>
                        <a:t>Caso o intervalo entre as datas escolhidas corresponda a um período maior que 1095, o gráfico será gerado a partir das médias anuais (obtidas a partir da médias das medições de cada intervalo de 365 dias do período escolhido) do sensor selecionado pelo usuário coletada na PCD escolhida;</a:t>
                      </a:r>
                      <a:endParaRPr lang="pt-BR" sz="1200" kern="1200" dirty="0">
                        <a:solidFill>
                          <a:schemeClr val="dk1"/>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B1BEDD"/>
                    </a:solidFill>
                  </a:tcPr>
                </a:tc>
                <a:extLst>
                  <a:ext uri="{0D108BD9-81ED-4DB2-BD59-A6C34878D82A}">
                    <a16:rowId xmlns:a16="http://schemas.microsoft.com/office/drawing/2014/main" val="10001"/>
                  </a:ext>
                </a:extLst>
              </a:tr>
            </a:tbl>
          </a:graphicData>
        </a:graphic>
      </p:graphicFrame>
      <p:pic>
        <p:nvPicPr>
          <p:cNvPr id="5" name="Imagem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spTree>
    <p:extLst>
      <p:ext uri="{BB962C8B-B14F-4D97-AF65-F5344CB8AC3E}">
        <p14:creationId xmlns:p14="http://schemas.microsoft.com/office/powerpoint/2010/main" val="797882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5"/>
                                        </p:tgtEl>
                                        <p:attrNameLst>
                                          <p:attrName>r</p:attrName>
                                        </p:attrNameLst>
                                      </p:cBhvr>
                                    </p:animRot>
                                    <p:animRot by="-240000">
                                      <p:cBhvr>
                                        <p:cTn id="7" dur="200" fill="hold">
                                          <p:stCondLst>
                                            <p:cond delay="200"/>
                                          </p:stCondLst>
                                        </p:cTn>
                                        <p:tgtEl>
                                          <p:spTgt spid="5"/>
                                        </p:tgtEl>
                                        <p:attrNameLst>
                                          <p:attrName>r</p:attrName>
                                        </p:attrNameLst>
                                      </p:cBhvr>
                                    </p:animRot>
                                    <p:animRot by="240000">
                                      <p:cBhvr>
                                        <p:cTn id="8" dur="200" fill="hold">
                                          <p:stCondLst>
                                            <p:cond delay="400"/>
                                          </p:stCondLst>
                                        </p:cTn>
                                        <p:tgtEl>
                                          <p:spTgt spid="5"/>
                                        </p:tgtEl>
                                        <p:attrNameLst>
                                          <p:attrName>r</p:attrName>
                                        </p:attrNameLst>
                                      </p:cBhvr>
                                    </p:animRot>
                                    <p:animRot by="-240000">
                                      <p:cBhvr>
                                        <p:cTn id="9" dur="200" fill="hold">
                                          <p:stCondLst>
                                            <p:cond delay="600"/>
                                          </p:stCondLst>
                                        </p:cTn>
                                        <p:tgtEl>
                                          <p:spTgt spid="5"/>
                                        </p:tgtEl>
                                        <p:attrNameLst>
                                          <p:attrName>r</p:attrName>
                                        </p:attrNameLst>
                                      </p:cBhvr>
                                    </p:animRot>
                                    <p:animRot by="120000">
                                      <p:cBhvr>
                                        <p:cTn id="10" dur="200" fill="hold">
                                          <p:stCondLst>
                                            <p:cond delay="800"/>
                                          </p:stCondLst>
                                        </p:cTn>
                                        <p:tgtEl>
                                          <p:spTgt spid="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032386" y="209772"/>
            <a:ext cx="2667034" cy="792999"/>
          </a:xfrm>
        </p:spPr>
        <p:txBody>
          <a:bodyPr>
            <a:normAutofit fontScale="90000"/>
          </a:bodyPr>
          <a:lstStyle/>
          <a:p>
            <a:r>
              <a:rPr lang="pt-BR" dirty="0"/>
              <a:t>Requisitos</a:t>
            </a:r>
          </a:p>
        </p:txBody>
      </p:sp>
      <p:graphicFrame>
        <p:nvGraphicFramePr>
          <p:cNvPr id="4" name="Marcador de Posição de Conteúdo 3"/>
          <p:cNvGraphicFramePr>
            <a:graphicFrameLocks noGrp="1"/>
          </p:cNvGraphicFramePr>
          <p:nvPr>
            <p:ph idx="1"/>
            <p:extLst>
              <p:ext uri="{D42A27DB-BD31-4B8C-83A1-F6EECF244321}">
                <p14:modId xmlns:p14="http://schemas.microsoft.com/office/powerpoint/2010/main" val="1942619510"/>
              </p:ext>
            </p:extLst>
          </p:nvPr>
        </p:nvGraphicFramePr>
        <p:xfrm>
          <a:off x="1197735" y="2237156"/>
          <a:ext cx="9169758" cy="3158855"/>
        </p:xfrm>
        <a:graphic>
          <a:graphicData uri="http://schemas.openxmlformats.org/drawingml/2006/table">
            <a:tbl>
              <a:tblPr firstRow="1" bandRow="1">
                <a:tableStyleId>{5C22544A-7EE6-4342-B048-85BDC9FD1C3A}</a:tableStyleId>
              </a:tblPr>
              <a:tblGrid>
                <a:gridCol w="1684535">
                  <a:extLst>
                    <a:ext uri="{9D8B030D-6E8A-4147-A177-3AD203B41FA5}">
                      <a16:colId xmlns:a16="http://schemas.microsoft.com/office/drawing/2014/main" val="3682963864"/>
                    </a:ext>
                  </a:extLst>
                </a:gridCol>
                <a:gridCol w="7485223">
                  <a:extLst>
                    <a:ext uri="{9D8B030D-6E8A-4147-A177-3AD203B41FA5}">
                      <a16:colId xmlns:a16="http://schemas.microsoft.com/office/drawing/2014/main" val="3374406341"/>
                    </a:ext>
                  </a:extLst>
                </a:gridCol>
              </a:tblGrid>
              <a:tr h="408981">
                <a:tc>
                  <a:txBody>
                    <a:bodyPr/>
                    <a:lstStyle/>
                    <a:p>
                      <a:r>
                        <a:rPr lang="pt-BR" sz="1800" b="0" i="0" kern="1200" dirty="0" smtClean="0">
                          <a:solidFill>
                            <a:schemeClr val="lt1"/>
                          </a:solidFill>
                          <a:effectLst/>
                          <a:latin typeface="+mn-lt"/>
                          <a:ea typeface="+mn-ea"/>
                          <a:cs typeface="+mn-cs"/>
                        </a:rPr>
                        <a:t>Identificador</a:t>
                      </a:r>
                      <a:endParaRPr lang="pt-BR" sz="1800" b="0" i="0" kern="1200" dirty="0">
                        <a:solidFill>
                          <a:schemeClr val="lt1"/>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1D2843"/>
                    </a:solidFill>
                  </a:tcPr>
                </a:tc>
                <a:tc>
                  <a:txBody>
                    <a:bodyPr/>
                    <a:lstStyle/>
                    <a:p>
                      <a:r>
                        <a:rPr lang="pt-BR" sz="1800" b="1" kern="1200" dirty="0" smtClean="0">
                          <a:solidFill>
                            <a:schemeClr val="lt1"/>
                          </a:solidFill>
                          <a:effectLst/>
                          <a:latin typeface="+mn-lt"/>
                          <a:ea typeface="+mn-ea"/>
                          <a:cs typeface="+mn-cs"/>
                        </a:rPr>
                        <a:t>Descrição do Requisito</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1D2843"/>
                    </a:solidFill>
                  </a:tcPr>
                </a:tc>
                <a:extLst>
                  <a:ext uri="{0D108BD9-81ED-4DB2-BD59-A6C34878D82A}">
                    <a16:rowId xmlns:a16="http://schemas.microsoft.com/office/drawing/2014/main" val="3691262103"/>
                  </a:ext>
                </a:extLst>
              </a:tr>
              <a:tr h="1164914">
                <a:tc>
                  <a:txBody>
                    <a:bodyPr/>
                    <a:lstStyle/>
                    <a:p>
                      <a:endParaRPr lang="pt-BR" sz="1800" dirty="0" smtClean="0">
                        <a:solidFill>
                          <a:srgbClr val="000000"/>
                        </a:solidFill>
                        <a:effectLst/>
                        <a:latin typeface="Times New Roman" panose="02020603050405020304" pitchFamily="18" charset="0"/>
                        <a:ea typeface="Times New Roman" panose="02020603050405020304" pitchFamily="18" charset="0"/>
                      </a:endParaRPr>
                    </a:p>
                    <a:p>
                      <a:r>
                        <a:rPr lang="pt-BR" sz="1800" kern="1200" dirty="0" smtClean="0">
                          <a:solidFill>
                            <a:schemeClr val="dk1"/>
                          </a:solidFill>
                          <a:effectLst/>
                          <a:latin typeface="+mn-lt"/>
                          <a:ea typeface="+mn-ea"/>
                          <a:cs typeface="+mn-cs"/>
                        </a:rPr>
                        <a:t>RF #07</a:t>
                      </a:r>
                      <a:endParaRPr lang="pt-BR" sz="1800" kern="1200" dirty="0">
                        <a:solidFill>
                          <a:schemeClr val="dk1"/>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B1BEDD"/>
                    </a:solidFill>
                  </a:tcPr>
                </a:tc>
                <a:tc>
                  <a:txBody>
                    <a:bodyPr/>
                    <a:lstStyle/>
                    <a:p>
                      <a:r>
                        <a:rPr lang="pt-BR" sz="1400" kern="1200" dirty="0" smtClean="0">
                          <a:solidFill>
                            <a:schemeClr val="dk1"/>
                          </a:solidFill>
                          <a:effectLst/>
                          <a:latin typeface="+mn-lt"/>
                          <a:ea typeface="+mn-ea"/>
                          <a:cs typeface="+mn-cs"/>
                        </a:rPr>
                        <a:t>Este sistema deverá ser capaz de gerar um mapa constando a localização de cada uma das </a:t>
                      </a:r>
                      <a:r>
                        <a:rPr lang="pt-BR" sz="1400" kern="1200" dirty="0" err="1" smtClean="0">
                          <a:solidFill>
                            <a:schemeClr val="dk1"/>
                          </a:solidFill>
                          <a:effectLst/>
                          <a:latin typeface="+mn-lt"/>
                          <a:ea typeface="+mn-ea"/>
                          <a:cs typeface="+mn-cs"/>
                        </a:rPr>
                        <a:t>PCDs</a:t>
                      </a:r>
                      <a:r>
                        <a:rPr lang="pt-BR" sz="1400" kern="1200" dirty="0" smtClean="0">
                          <a:solidFill>
                            <a:schemeClr val="dk1"/>
                          </a:solidFill>
                          <a:effectLst/>
                          <a:latin typeface="+mn-lt"/>
                          <a:ea typeface="+mn-ea"/>
                          <a:cs typeface="+mn-cs"/>
                        </a:rPr>
                        <a:t> em funcionamento relacionadas ao sistema INDRA, fornecendo informações básicas da PCD selecionada;</a:t>
                      </a:r>
                      <a:endParaRPr lang="pt-BR" sz="1400" kern="1200" dirty="0">
                        <a:solidFill>
                          <a:schemeClr val="dk1"/>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B1BEDD"/>
                    </a:solidFill>
                  </a:tcPr>
                </a:tc>
                <a:extLst>
                  <a:ext uri="{0D108BD9-81ED-4DB2-BD59-A6C34878D82A}">
                    <a16:rowId xmlns:a16="http://schemas.microsoft.com/office/drawing/2014/main" val="10001"/>
                  </a:ext>
                </a:extLst>
              </a:tr>
              <a:tr h="153368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pt-BR" sz="1800" kern="1200" dirty="0" smtClean="0">
                        <a:solidFill>
                          <a:schemeClr val="dk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pt-BR" sz="1800" kern="1200" dirty="0" smtClean="0">
                          <a:solidFill>
                            <a:schemeClr val="dk1"/>
                          </a:solidFill>
                          <a:effectLst/>
                          <a:latin typeface="+mn-lt"/>
                          <a:ea typeface="+mn-ea"/>
                          <a:cs typeface="+mn-cs"/>
                        </a:rPr>
                        <a:t>RF #08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B1BEDD"/>
                    </a:solidFill>
                  </a:tcPr>
                </a:tc>
                <a:tc>
                  <a:txBody>
                    <a:bodyPr/>
                    <a:lstStyle/>
                    <a:p>
                      <a:pPr marL="0" algn="l" defTabSz="914400" rtl="0" eaLnBrk="1" latinLnBrk="0" hangingPunct="1"/>
                      <a:r>
                        <a:rPr lang="pt-BR" sz="1400" kern="1200" dirty="0" smtClean="0">
                          <a:solidFill>
                            <a:schemeClr val="dk1"/>
                          </a:solidFill>
                          <a:effectLst/>
                          <a:latin typeface="+mn-lt"/>
                          <a:ea typeface="+mn-ea"/>
                          <a:cs typeface="+mn-cs"/>
                        </a:rPr>
                        <a:t>Este sistema deverá ser capaz de gerar um relatório do histórico de alertas enviados que foram gerados com base nas medições de uma determinada PCD selecionada pelo usuário, contendo neste:</a:t>
                      </a:r>
                    </a:p>
                    <a:p>
                      <a:pPr marL="0" algn="l" defTabSz="914400" rtl="0" eaLnBrk="1" latinLnBrk="0" hangingPunct="1"/>
                      <a:endParaRPr lang="pt-BR" sz="1400" kern="1200" dirty="0" smtClean="0">
                        <a:solidFill>
                          <a:schemeClr val="dk1"/>
                        </a:solidFill>
                        <a:effectLst/>
                        <a:latin typeface="+mn-lt"/>
                        <a:ea typeface="+mn-ea"/>
                        <a:cs typeface="+mn-cs"/>
                      </a:endParaRPr>
                    </a:p>
                    <a:p>
                      <a:pPr marL="285750" lvl="0" indent="-285750" algn="l" defTabSz="914400" rtl="0" eaLnBrk="1" latinLnBrk="0" hangingPunct="1">
                        <a:buFont typeface="Arial" panose="020B0604020202020204" pitchFamily="34" charset="0"/>
                        <a:buChar char="•"/>
                      </a:pPr>
                      <a:r>
                        <a:rPr lang="pt-BR" sz="1400" kern="1200" dirty="0" smtClean="0">
                          <a:solidFill>
                            <a:schemeClr val="dk1"/>
                          </a:solidFill>
                          <a:effectLst/>
                          <a:latin typeface="+mn-lt"/>
                          <a:ea typeface="+mn-ea"/>
                          <a:cs typeface="+mn-cs"/>
                        </a:rPr>
                        <a:t>Titulo, uma breve descrição, data, horário, nível de periculosidade, local, nome do autor que preencheu o alerta, foto, temperatura e PCD.</a:t>
                      </a:r>
                    </a:p>
                    <a:p>
                      <a:endParaRPr lang="pt-BR" sz="1400" kern="1200" dirty="0">
                        <a:solidFill>
                          <a:schemeClr val="dk1"/>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B1BEDD"/>
                    </a:solidFill>
                  </a:tcPr>
                </a:tc>
                <a:extLst>
                  <a:ext uri="{0D108BD9-81ED-4DB2-BD59-A6C34878D82A}">
                    <a16:rowId xmlns:a16="http://schemas.microsoft.com/office/drawing/2014/main" val="10002"/>
                  </a:ext>
                </a:extLst>
              </a:tr>
            </a:tbl>
          </a:graphicData>
        </a:graphic>
      </p:graphicFrame>
      <p:pic>
        <p:nvPicPr>
          <p:cNvPr id="5" name="Imagem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spTree>
    <p:extLst>
      <p:ext uri="{BB962C8B-B14F-4D97-AF65-F5344CB8AC3E}">
        <p14:creationId xmlns:p14="http://schemas.microsoft.com/office/powerpoint/2010/main" val="39241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5"/>
                                        </p:tgtEl>
                                        <p:attrNameLst>
                                          <p:attrName>r</p:attrName>
                                        </p:attrNameLst>
                                      </p:cBhvr>
                                    </p:animRot>
                                    <p:animRot by="-240000">
                                      <p:cBhvr>
                                        <p:cTn id="7" dur="200" fill="hold">
                                          <p:stCondLst>
                                            <p:cond delay="200"/>
                                          </p:stCondLst>
                                        </p:cTn>
                                        <p:tgtEl>
                                          <p:spTgt spid="5"/>
                                        </p:tgtEl>
                                        <p:attrNameLst>
                                          <p:attrName>r</p:attrName>
                                        </p:attrNameLst>
                                      </p:cBhvr>
                                    </p:animRot>
                                    <p:animRot by="240000">
                                      <p:cBhvr>
                                        <p:cTn id="8" dur="200" fill="hold">
                                          <p:stCondLst>
                                            <p:cond delay="400"/>
                                          </p:stCondLst>
                                        </p:cTn>
                                        <p:tgtEl>
                                          <p:spTgt spid="5"/>
                                        </p:tgtEl>
                                        <p:attrNameLst>
                                          <p:attrName>r</p:attrName>
                                        </p:attrNameLst>
                                      </p:cBhvr>
                                    </p:animRot>
                                    <p:animRot by="-240000">
                                      <p:cBhvr>
                                        <p:cTn id="9" dur="200" fill="hold">
                                          <p:stCondLst>
                                            <p:cond delay="600"/>
                                          </p:stCondLst>
                                        </p:cTn>
                                        <p:tgtEl>
                                          <p:spTgt spid="5"/>
                                        </p:tgtEl>
                                        <p:attrNameLst>
                                          <p:attrName>r</p:attrName>
                                        </p:attrNameLst>
                                      </p:cBhvr>
                                    </p:animRot>
                                    <p:animRot by="120000">
                                      <p:cBhvr>
                                        <p:cTn id="10" dur="200" fill="hold">
                                          <p:stCondLst>
                                            <p:cond delay="800"/>
                                          </p:stCondLst>
                                        </p:cTn>
                                        <p:tgtEl>
                                          <p:spTgt spid="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262063" y="415834"/>
            <a:ext cx="9692640" cy="929322"/>
          </a:xfrm>
        </p:spPr>
        <p:txBody>
          <a:bodyPr/>
          <a:lstStyle/>
          <a:p>
            <a:r>
              <a:rPr lang="pt-BR" dirty="0"/>
              <a:t>Grupo 01 - Tarefas</a:t>
            </a:r>
          </a:p>
        </p:txBody>
      </p:sp>
      <p:pic>
        <p:nvPicPr>
          <p:cNvPr id="6" name="Imagem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sp>
        <p:nvSpPr>
          <p:cNvPr id="11" name="Marcador de Posição de Conteúdo 10"/>
          <p:cNvSpPr>
            <a:spLocks noGrp="1"/>
          </p:cNvSpPr>
          <p:nvPr>
            <p:ph idx="1"/>
          </p:nvPr>
        </p:nvSpPr>
        <p:spPr>
          <a:xfrm>
            <a:off x="1198008" y="2473235"/>
            <a:ext cx="8595360" cy="2722879"/>
          </a:xfrm>
        </p:spPr>
        <p:txBody>
          <a:bodyPr>
            <a:normAutofit/>
          </a:bodyPr>
          <a:lstStyle/>
          <a:p>
            <a:r>
              <a:rPr lang="en-US" dirty="0" err="1" smtClean="0"/>
              <a:t>Implementação</a:t>
            </a:r>
            <a:r>
              <a:rPr lang="en-US" dirty="0" smtClean="0"/>
              <a:t> de </a:t>
            </a:r>
            <a:r>
              <a:rPr lang="en-US" dirty="0" err="1" smtClean="0"/>
              <a:t>sugestões</a:t>
            </a:r>
            <a:r>
              <a:rPr lang="en-US" dirty="0" smtClean="0"/>
              <a:t> </a:t>
            </a:r>
            <a:r>
              <a:rPr lang="en-US" dirty="0" err="1" smtClean="0"/>
              <a:t>da</a:t>
            </a:r>
            <a:r>
              <a:rPr lang="en-US" dirty="0" smtClean="0"/>
              <a:t> </a:t>
            </a:r>
            <a:r>
              <a:rPr lang="en-US" dirty="0" err="1" smtClean="0"/>
              <a:t>turma</a:t>
            </a:r>
            <a:r>
              <a:rPr lang="en-US" dirty="0" smtClean="0"/>
              <a:t>;</a:t>
            </a:r>
          </a:p>
          <a:p>
            <a:r>
              <a:rPr lang="en-US" dirty="0" err="1" smtClean="0"/>
              <a:t>Integração</a:t>
            </a:r>
            <a:r>
              <a:rPr lang="en-US" dirty="0" smtClean="0"/>
              <a:t> de </a:t>
            </a:r>
            <a:r>
              <a:rPr lang="en-US" dirty="0" err="1" smtClean="0"/>
              <a:t>páginas</a:t>
            </a:r>
            <a:r>
              <a:rPr lang="en-US" dirty="0" smtClean="0"/>
              <a:t> de </a:t>
            </a:r>
            <a:r>
              <a:rPr lang="en-US" dirty="0" err="1" smtClean="0"/>
              <a:t>ferramentas</a:t>
            </a:r>
            <a:r>
              <a:rPr lang="en-US" dirty="0" smtClean="0"/>
              <a:t>;</a:t>
            </a:r>
          </a:p>
          <a:p>
            <a:r>
              <a:rPr lang="en-US" dirty="0" err="1" smtClean="0"/>
              <a:t>Atualização</a:t>
            </a:r>
            <a:r>
              <a:rPr lang="en-US" dirty="0" smtClean="0"/>
              <a:t> </a:t>
            </a:r>
            <a:r>
              <a:rPr lang="en-US" dirty="0" err="1" smtClean="0"/>
              <a:t>da</a:t>
            </a:r>
            <a:r>
              <a:rPr lang="en-US" dirty="0" smtClean="0"/>
              <a:t> </a:t>
            </a:r>
            <a:r>
              <a:rPr lang="en-US" dirty="0" err="1" smtClean="0"/>
              <a:t>barra</a:t>
            </a:r>
            <a:r>
              <a:rPr lang="en-US" dirty="0" smtClean="0"/>
              <a:t> de </a:t>
            </a:r>
            <a:r>
              <a:rPr lang="en-US" dirty="0" err="1" smtClean="0"/>
              <a:t>navegação</a:t>
            </a:r>
            <a:r>
              <a:rPr lang="en-US" dirty="0" smtClean="0"/>
              <a:t>;</a:t>
            </a:r>
          </a:p>
          <a:p>
            <a:r>
              <a:rPr lang="en-US" dirty="0" err="1" smtClean="0"/>
              <a:t>Integração</a:t>
            </a:r>
            <a:r>
              <a:rPr lang="en-US" dirty="0" smtClean="0"/>
              <a:t> de </a:t>
            </a:r>
            <a:r>
              <a:rPr lang="en-US" dirty="0" err="1" smtClean="0"/>
              <a:t>padrão</a:t>
            </a:r>
            <a:r>
              <a:rPr lang="en-US" dirty="0" smtClean="0"/>
              <a:t> de </a:t>
            </a:r>
            <a:r>
              <a:rPr lang="en-US" dirty="0" err="1" smtClean="0"/>
              <a:t>formulário</a:t>
            </a:r>
            <a:r>
              <a:rPr lang="en-US" dirty="0" smtClean="0"/>
              <a:t> </a:t>
            </a:r>
            <a:r>
              <a:rPr lang="en-US" dirty="0" err="1" smtClean="0"/>
              <a:t>como</a:t>
            </a:r>
            <a:r>
              <a:rPr lang="en-US" dirty="0" smtClean="0"/>
              <a:t> </a:t>
            </a:r>
            <a:r>
              <a:rPr lang="en-US" dirty="0" err="1" smtClean="0"/>
              <a:t>exemplo</a:t>
            </a:r>
            <a:r>
              <a:rPr lang="en-US" dirty="0" smtClean="0"/>
              <a:t> de </a:t>
            </a:r>
            <a:r>
              <a:rPr lang="en-US" dirty="0" err="1" smtClean="0"/>
              <a:t>Cadastro</a:t>
            </a:r>
            <a:r>
              <a:rPr lang="en-US" dirty="0" smtClean="0"/>
              <a:t>;</a:t>
            </a:r>
          </a:p>
          <a:p>
            <a:r>
              <a:rPr lang="en-US" dirty="0" err="1" smtClean="0"/>
              <a:t>Demais</a:t>
            </a:r>
            <a:r>
              <a:rPr lang="en-US" dirty="0" smtClean="0"/>
              <a:t> </a:t>
            </a:r>
            <a:r>
              <a:rPr lang="en-US" dirty="0" err="1" smtClean="0"/>
              <a:t>alterações</a:t>
            </a:r>
            <a:r>
              <a:rPr lang="en-US" dirty="0" smtClean="0"/>
              <a:t> </a:t>
            </a:r>
            <a:r>
              <a:rPr lang="en-US" dirty="0" err="1" smtClean="0"/>
              <a:t>estilísticas</a:t>
            </a:r>
            <a:r>
              <a:rPr lang="en-US" dirty="0" smtClean="0"/>
              <a:t> </a:t>
            </a:r>
            <a:r>
              <a:rPr lang="en-US" dirty="0" err="1" smtClean="0"/>
              <a:t>nas</a:t>
            </a:r>
            <a:r>
              <a:rPr lang="en-US" dirty="0" smtClean="0"/>
              <a:t> </a:t>
            </a:r>
            <a:r>
              <a:rPr lang="en-US" dirty="0" err="1" smtClean="0"/>
              <a:t>páginas</a:t>
            </a:r>
            <a:r>
              <a:rPr lang="en-US" dirty="0" smtClean="0"/>
              <a:t>.</a:t>
            </a:r>
          </a:p>
          <a:p>
            <a:endParaRPr lang="pt-BR" dirty="0"/>
          </a:p>
        </p:txBody>
      </p:sp>
    </p:spTree>
    <p:extLst>
      <p:ext uri="{BB962C8B-B14F-4D97-AF65-F5344CB8AC3E}">
        <p14:creationId xmlns:p14="http://schemas.microsoft.com/office/powerpoint/2010/main" val="1756651045"/>
      </p:ext>
    </p:extLst>
  </p:cSld>
  <p:clrMapOvr>
    <a:masterClrMapping/>
  </p:clrMapOvr>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236114" y="-7605"/>
            <a:ext cx="9692640" cy="1325562"/>
          </a:xfrm>
        </p:spPr>
        <p:txBody>
          <a:bodyPr/>
          <a:lstStyle/>
          <a:p>
            <a:r>
              <a:rPr lang="pt-BR" dirty="0"/>
              <a:t>Priorização geral dos requisitos </a:t>
            </a:r>
          </a:p>
        </p:txBody>
      </p:sp>
      <p:pic>
        <p:nvPicPr>
          <p:cNvPr id="5" name="Imagem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graphicFrame>
        <p:nvGraphicFramePr>
          <p:cNvPr id="8" name="Tabela 7"/>
          <p:cNvGraphicFramePr>
            <a:graphicFrameLocks noGrp="1"/>
          </p:cNvGraphicFramePr>
          <p:nvPr>
            <p:extLst>
              <p:ext uri="{D42A27DB-BD31-4B8C-83A1-F6EECF244321}">
                <p14:modId xmlns:p14="http://schemas.microsoft.com/office/powerpoint/2010/main" val="997269264"/>
              </p:ext>
            </p:extLst>
          </p:nvPr>
        </p:nvGraphicFramePr>
        <p:xfrm>
          <a:off x="1530559" y="1545463"/>
          <a:ext cx="7832381" cy="5052044"/>
        </p:xfrm>
        <a:graphic>
          <a:graphicData uri="http://schemas.openxmlformats.org/drawingml/2006/table">
            <a:tbl>
              <a:tblPr firstRow="1" bandRow="1">
                <a:tableStyleId>{5C22544A-7EE6-4342-B048-85BDC9FD1C3A}</a:tableStyleId>
              </a:tblPr>
              <a:tblGrid>
                <a:gridCol w="3903908">
                  <a:extLst>
                    <a:ext uri="{9D8B030D-6E8A-4147-A177-3AD203B41FA5}">
                      <a16:colId xmlns:a16="http://schemas.microsoft.com/office/drawing/2014/main" val="1544470532"/>
                    </a:ext>
                  </a:extLst>
                </a:gridCol>
                <a:gridCol w="3928473">
                  <a:extLst>
                    <a:ext uri="{9D8B030D-6E8A-4147-A177-3AD203B41FA5}">
                      <a16:colId xmlns:a16="http://schemas.microsoft.com/office/drawing/2014/main" val="75713182"/>
                    </a:ext>
                  </a:extLst>
                </a:gridCol>
              </a:tblGrid>
              <a:tr h="62348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dirty="0"/>
                        <a:t>Requisitos</a:t>
                      </a:r>
                    </a:p>
                    <a:p>
                      <a:pPr marL="0" marR="0" indent="0" algn="ctr" defTabSz="914400" rtl="0" eaLnBrk="1" fontAlgn="auto" latinLnBrk="0" hangingPunct="1">
                        <a:lnSpc>
                          <a:spcPct val="100000"/>
                        </a:lnSpc>
                        <a:spcBef>
                          <a:spcPts val="0"/>
                        </a:spcBef>
                        <a:spcAft>
                          <a:spcPts val="0"/>
                        </a:spcAft>
                        <a:buClrTx/>
                        <a:buSzTx/>
                        <a:buFontTx/>
                        <a:buNone/>
                        <a:tabLst/>
                        <a:defRPr/>
                      </a:pPr>
                      <a:endParaRPr lang="pt-BR" dirty="0"/>
                    </a:p>
                  </a:txBody>
                  <a:tcPr>
                    <a:solidFill>
                      <a:srgbClr val="1D2843"/>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dirty="0"/>
                        <a:t>Prioridade</a:t>
                      </a:r>
                    </a:p>
                  </a:txBody>
                  <a:tcPr>
                    <a:solidFill>
                      <a:srgbClr val="1D2843"/>
                    </a:solidFill>
                  </a:tcPr>
                </a:tc>
                <a:extLst>
                  <a:ext uri="{0D108BD9-81ED-4DB2-BD59-A6C34878D82A}">
                    <a16:rowId xmlns:a16="http://schemas.microsoft.com/office/drawing/2014/main" val="4161349827"/>
                  </a:ext>
                </a:extLst>
              </a:tr>
              <a:tr h="546769">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dirty="0"/>
                        <a:t>Requisito</a:t>
                      </a:r>
                      <a:r>
                        <a:rPr lang="pt-BR" baseline="0" dirty="0"/>
                        <a:t> 1</a:t>
                      </a:r>
                      <a:endParaRPr lang="pt-BR" dirty="0"/>
                    </a:p>
                  </a:txBody>
                  <a:tcPr>
                    <a:solidFill>
                      <a:srgbClr val="B1BEDD"/>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sz="1800" kern="1200" dirty="0" smtClean="0">
                          <a:solidFill>
                            <a:srgbClr val="FF0000"/>
                          </a:solidFill>
                          <a:latin typeface="+mn-lt"/>
                          <a:ea typeface="+mn-ea"/>
                          <a:cs typeface="+mn-cs"/>
                        </a:rPr>
                        <a:t>Deve ser feito</a:t>
                      </a:r>
                      <a:endParaRPr lang="pt-BR" sz="1800" kern="1200" dirty="0">
                        <a:solidFill>
                          <a:srgbClr val="FF0000"/>
                        </a:solidFill>
                        <a:latin typeface="+mn-lt"/>
                        <a:ea typeface="+mn-ea"/>
                        <a:cs typeface="+mn-cs"/>
                      </a:endParaRPr>
                    </a:p>
                  </a:txBody>
                  <a:tcPr>
                    <a:solidFill>
                      <a:srgbClr val="B1BEDD"/>
                    </a:solidFill>
                  </a:tcPr>
                </a:tc>
                <a:extLst>
                  <a:ext uri="{0D108BD9-81ED-4DB2-BD59-A6C34878D82A}">
                    <a16:rowId xmlns:a16="http://schemas.microsoft.com/office/drawing/2014/main" val="3090068451"/>
                  </a:ext>
                </a:extLst>
              </a:tr>
              <a:tr h="546769">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dirty="0"/>
                        <a:t>Requisito</a:t>
                      </a:r>
                      <a:r>
                        <a:rPr lang="pt-BR" baseline="0" dirty="0"/>
                        <a:t> 2</a:t>
                      </a:r>
                      <a:endParaRPr lang="pt-BR" dirty="0"/>
                    </a:p>
                  </a:txBody>
                  <a:tcPr>
                    <a:solidFill>
                      <a:schemeClr val="accent4">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sz="1800" kern="1200" dirty="0" smtClean="0">
                          <a:solidFill>
                            <a:srgbClr val="FF0000"/>
                          </a:solidFill>
                          <a:latin typeface="+mn-lt"/>
                          <a:ea typeface="+mn-ea"/>
                          <a:cs typeface="+mn-cs"/>
                        </a:rPr>
                        <a:t>Deve ser feito</a:t>
                      </a:r>
                    </a:p>
                  </a:txBody>
                  <a:tcPr>
                    <a:solidFill>
                      <a:schemeClr val="accent4">
                        <a:lumMod val="20000"/>
                        <a:lumOff val="80000"/>
                      </a:schemeClr>
                    </a:solidFill>
                  </a:tcPr>
                </a:tc>
                <a:extLst>
                  <a:ext uri="{0D108BD9-81ED-4DB2-BD59-A6C34878D82A}">
                    <a16:rowId xmlns:a16="http://schemas.microsoft.com/office/drawing/2014/main" val="2270799918"/>
                  </a:ext>
                </a:extLst>
              </a:tr>
              <a:tr h="58458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dirty="0"/>
                        <a:t>Requisito</a:t>
                      </a:r>
                      <a:r>
                        <a:rPr lang="pt-BR" baseline="0" dirty="0"/>
                        <a:t> </a:t>
                      </a:r>
                      <a:r>
                        <a:rPr lang="pt-BR" baseline="0" dirty="0" smtClean="0"/>
                        <a:t>3</a:t>
                      </a:r>
                      <a:endParaRPr lang="pt-BR" dirty="0"/>
                    </a:p>
                  </a:txBody>
                  <a:tcPr>
                    <a:solidFill>
                      <a:srgbClr val="B1BEDD"/>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sz="1800" kern="1200" dirty="0" smtClean="0">
                          <a:solidFill>
                            <a:srgbClr val="FF0000"/>
                          </a:solidFill>
                          <a:latin typeface="+mn-lt"/>
                          <a:ea typeface="+mn-ea"/>
                          <a:cs typeface="+mn-cs"/>
                        </a:rPr>
                        <a:t>Deve ser feito</a:t>
                      </a:r>
                    </a:p>
                  </a:txBody>
                  <a:tcPr>
                    <a:solidFill>
                      <a:srgbClr val="B1BEDD"/>
                    </a:solidFill>
                  </a:tcPr>
                </a:tc>
                <a:extLst>
                  <a:ext uri="{0D108BD9-81ED-4DB2-BD59-A6C34878D82A}">
                    <a16:rowId xmlns:a16="http://schemas.microsoft.com/office/drawing/2014/main" val="2289959231"/>
                  </a:ext>
                </a:extLst>
              </a:tr>
              <a:tr h="546769">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dirty="0" smtClean="0"/>
                        <a:t>Requisito</a:t>
                      </a:r>
                      <a:r>
                        <a:rPr lang="pt-BR" baseline="0" dirty="0" smtClean="0"/>
                        <a:t> 4</a:t>
                      </a:r>
                      <a:endParaRPr lang="pt-BR" dirty="0" smtClean="0"/>
                    </a:p>
                  </a:txBody>
                  <a:tcPr>
                    <a:solidFill>
                      <a:schemeClr val="accent4">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sz="1800" kern="1200" dirty="0" smtClean="0">
                          <a:solidFill>
                            <a:schemeClr val="dk1"/>
                          </a:solidFill>
                          <a:effectLst/>
                          <a:latin typeface="+mn-lt"/>
                          <a:ea typeface="+mn-ea"/>
                          <a:cs typeface="+mn-cs"/>
                        </a:rPr>
                        <a:t>Indiferente</a:t>
                      </a:r>
                      <a:endParaRPr lang="pt-BR" sz="1800" kern="1200" dirty="0">
                        <a:solidFill>
                          <a:schemeClr val="dk1"/>
                        </a:solidFill>
                        <a:latin typeface="+mn-lt"/>
                        <a:ea typeface="+mn-ea"/>
                        <a:cs typeface="+mn-cs"/>
                      </a:endParaRPr>
                    </a:p>
                  </a:txBody>
                  <a:tcPr>
                    <a:solidFill>
                      <a:schemeClr val="accent4">
                        <a:lumMod val="20000"/>
                        <a:lumOff val="80000"/>
                      </a:schemeClr>
                    </a:solidFill>
                  </a:tcPr>
                </a:tc>
                <a:extLst>
                  <a:ext uri="{0D108BD9-81ED-4DB2-BD59-A6C34878D82A}">
                    <a16:rowId xmlns:a16="http://schemas.microsoft.com/office/drawing/2014/main" val="10004"/>
                  </a:ext>
                </a:extLst>
              </a:tr>
              <a:tr h="546769">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dirty="0" smtClean="0"/>
                        <a:t>Requisito</a:t>
                      </a:r>
                      <a:r>
                        <a:rPr lang="pt-BR" baseline="0" dirty="0" smtClean="0"/>
                        <a:t> 5</a:t>
                      </a:r>
                      <a:endParaRPr lang="pt-BR" dirty="0" smtClean="0"/>
                    </a:p>
                  </a:txBody>
                  <a:tcPr>
                    <a:solidFill>
                      <a:srgbClr val="B1BEDD"/>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sz="1800" kern="1200" dirty="0" smtClean="0">
                          <a:solidFill>
                            <a:srgbClr val="FF0000"/>
                          </a:solidFill>
                          <a:latin typeface="+mn-lt"/>
                          <a:ea typeface="+mn-ea"/>
                          <a:cs typeface="+mn-cs"/>
                        </a:rPr>
                        <a:t>Deve ser feito</a:t>
                      </a:r>
                    </a:p>
                  </a:txBody>
                  <a:tcPr>
                    <a:solidFill>
                      <a:srgbClr val="B1BEDD"/>
                    </a:solidFill>
                  </a:tcPr>
                </a:tc>
                <a:extLst>
                  <a:ext uri="{0D108BD9-81ED-4DB2-BD59-A6C34878D82A}">
                    <a16:rowId xmlns:a16="http://schemas.microsoft.com/office/drawing/2014/main" val="10005"/>
                  </a:ext>
                </a:extLst>
              </a:tr>
              <a:tr h="546769">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dirty="0" smtClean="0"/>
                        <a:t>Requisito</a:t>
                      </a:r>
                      <a:r>
                        <a:rPr lang="pt-BR" baseline="0" dirty="0" smtClean="0"/>
                        <a:t> 6</a:t>
                      </a:r>
                      <a:endParaRPr lang="pt-BR" dirty="0" smtClean="0"/>
                    </a:p>
                  </a:txBody>
                  <a:tcPr>
                    <a:solidFill>
                      <a:schemeClr val="accent4">
                        <a:lumMod val="20000"/>
                        <a:lumOff val="80000"/>
                      </a:schemeClr>
                    </a:solidFill>
                  </a:tcPr>
                </a:tc>
                <a:tc>
                  <a:txBody>
                    <a:bodyPr/>
                    <a:lstStyle/>
                    <a:p>
                      <a:pPr algn="ctr"/>
                      <a:r>
                        <a:rPr lang="pt-BR" sz="1800" kern="1200" dirty="0" smtClean="0">
                          <a:solidFill>
                            <a:schemeClr val="dk1"/>
                          </a:solidFill>
                          <a:effectLst/>
                          <a:latin typeface="+mn-lt"/>
                          <a:ea typeface="+mn-ea"/>
                          <a:cs typeface="+mn-cs"/>
                        </a:rPr>
                        <a:t>Indiferente</a:t>
                      </a:r>
                      <a:endParaRPr lang="pt-BR" dirty="0"/>
                    </a:p>
                  </a:txBody>
                  <a:tcPr>
                    <a:solidFill>
                      <a:schemeClr val="accent4">
                        <a:lumMod val="20000"/>
                        <a:lumOff val="80000"/>
                      </a:schemeClr>
                    </a:solidFill>
                  </a:tcPr>
                </a:tc>
                <a:extLst>
                  <a:ext uri="{0D108BD9-81ED-4DB2-BD59-A6C34878D82A}">
                    <a16:rowId xmlns:a16="http://schemas.microsoft.com/office/drawing/2014/main" val="10006"/>
                  </a:ext>
                </a:extLst>
              </a:tr>
              <a:tr h="546769">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dirty="0" smtClean="0"/>
                        <a:t>Requisito</a:t>
                      </a:r>
                      <a:r>
                        <a:rPr lang="pt-BR" baseline="0" dirty="0" smtClean="0"/>
                        <a:t> 7</a:t>
                      </a:r>
                      <a:endParaRPr lang="pt-BR" dirty="0" smtClean="0"/>
                    </a:p>
                  </a:txBody>
                  <a:tcPr>
                    <a:solidFill>
                      <a:srgbClr val="B1BEDD"/>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sz="1800" kern="1200" dirty="0" smtClean="0">
                          <a:solidFill>
                            <a:srgbClr val="FF0000"/>
                          </a:solidFill>
                          <a:latin typeface="+mn-lt"/>
                          <a:ea typeface="+mn-ea"/>
                          <a:cs typeface="+mn-cs"/>
                        </a:rPr>
                        <a:t>Deve ser feito</a:t>
                      </a:r>
                    </a:p>
                  </a:txBody>
                  <a:tcPr>
                    <a:solidFill>
                      <a:srgbClr val="B1BEDD"/>
                    </a:solidFill>
                  </a:tcPr>
                </a:tc>
                <a:extLst>
                  <a:ext uri="{0D108BD9-81ED-4DB2-BD59-A6C34878D82A}">
                    <a16:rowId xmlns:a16="http://schemas.microsoft.com/office/drawing/2014/main" val="10007"/>
                  </a:ext>
                </a:extLst>
              </a:tr>
              <a:tr h="546769">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dirty="0" smtClean="0"/>
                        <a:t>Requisito</a:t>
                      </a:r>
                      <a:r>
                        <a:rPr lang="pt-BR" baseline="0" dirty="0" smtClean="0"/>
                        <a:t> 8</a:t>
                      </a:r>
                      <a:endParaRPr lang="pt-BR" dirty="0" smtClean="0"/>
                    </a:p>
                  </a:txBody>
                  <a:tcPr>
                    <a:solidFill>
                      <a:schemeClr val="accent4">
                        <a:lumMod val="20000"/>
                        <a:lumOff val="80000"/>
                      </a:schemeClr>
                    </a:solidFill>
                  </a:tcPr>
                </a:tc>
                <a:tc>
                  <a:txBody>
                    <a:bodyPr/>
                    <a:lstStyle/>
                    <a:p>
                      <a:pPr algn="ctr"/>
                      <a:r>
                        <a:rPr lang="pt-BR" sz="1800" kern="1200" dirty="0" smtClean="0">
                          <a:solidFill>
                            <a:schemeClr val="dk1"/>
                          </a:solidFill>
                          <a:effectLst/>
                          <a:latin typeface="+mn-lt"/>
                          <a:ea typeface="+mn-ea"/>
                          <a:cs typeface="+mn-cs"/>
                        </a:rPr>
                        <a:t>Indiferente</a:t>
                      </a:r>
                      <a:endParaRPr lang="pt-BR" dirty="0"/>
                    </a:p>
                  </a:txBody>
                  <a:tcPr>
                    <a:solidFill>
                      <a:schemeClr val="accent4">
                        <a:lumMod val="20000"/>
                        <a:lumOff val="80000"/>
                      </a:schemeClr>
                    </a:solidFill>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1124626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5"/>
                                        </p:tgtEl>
                                        <p:attrNameLst>
                                          <p:attrName>r</p:attrName>
                                        </p:attrNameLst>
                                      </p:cBhvr>
                                    </p:animRot>
                                    <p:animRot by="-240000">
                                      <p:cBhvr>
                                        <p:cTn id="7" dur="200" fill="hold">
                                          <p:stCondLst>
                                            <p:cond delay="200"/>
                                          </p:stCondLst>
                                        </p:cTn>
                                        <p:tgtEl>
                                          <p:spTgt spid="5"/>
                                        </p:tgtEl>
                                        <p:attrNameLst>
                                          <p:attrName>r</p:attrName>
                                        </p:attrNameLst>
                                      </p:cBhvr>
                                    </p:animRot>
                                    <p:animRot by="240000">
                                      <p:cBhvr>
                                        <p:cTn id="8" dur="200" fill="hold">
                                          <p:stCondLst>
                                            <p:cond delay="400"/>
                                          </p:stCondLst>
                                        </p:cTn>
                                        <p:tgtEl>
                                          <p:spTgt spid="5"/>
                                        </p:tgtEl>
                                        <p:attrNameLst>
                                          <p:attrName>r</p:attrName>
                                        </p:attrNameLst>
                                      </p:cBhvr>
                                    </p:animRot>
                                    <p:animRot by="-240000">
                                      <p:cBhvr>
                                        <p:cTn id="9" dur="200" fill="hold">
                                          <p:stCondLst>
                                            <p:cond delay="600"/>
                                          </p:stCondLst>
                                        </p:cTn>
                                        <p:tgtEl>
                                          <p:spTgt spid="5"/>
                                        </p:tgtEl>
                                        <p:attrNameLst>
                                          <p:attrName>r</p:attrName>
                                        </p:attrNameLst>
                                      </p:cBhvr>
                                    </p:animRot>
                                    <p:animRot by="120000">
                                      <p:cBhvr>
                                        <p:cTn id="10" dur="200" fill="hold">
                                          <p:stCondLst>
                                            <p:cond delay="800"/>
                                          </p:stCondLst>
                                        </p:cTn>
                                        <p:tgtEl>
                                          <p:spTgt spid="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502796" y="69668"/>
            <a:ext cx="3297248" cy="1192961"/>
          </a:xfrm>
        </p:spPr>
        <p:txBody>
          <a:bodyPr>
            <a:normAutofit/>
          </a:bodyPr>
          <a:lstStyle/>
          <a:p>
            <a:r>
              <a:rPr lang="pt-BR" dirty="0" smtClean="0"/>
              <a:t>Caso </a:t>
            </a:r>
            <a:r>
              <a:rPr lang="pt-BR" dirty="0"/>
              <a:t>de </a:t>
            </a:r>
            <a:r>
              <a:rPr lang="pt-BR" dirty="0" smtClean="0"/>
              <a:t>Uso</a:t>
            </a:r>
            <a:endParaRPr lang="pt-BR" dirty="0"/>
          </a:p>
        </p:txBody>
      </p:sp>
      <p:pic>
        <p:nvPicPr>
          <p:cNvPr id="5" name="Espaço Reservado para Conteúdo 4"/>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l="1444" t="16715" r="15783" b="17933"/>
          <a:stretch/>
        </p:blipFill>
        <p:spPr>
          <a:xfrm>
            <a:off x="1249249" y="1262629"/>
            <a:ext cx="9311428" cy="5359485"/>
          </a:xfrm>
        </p:spPr>
      </p:pic>
      <p:pic>
        <p:nvPicPr>
          <p:cNvPr id="4" name="Imagem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spTree>
    <p:extLst>
      <p:ext uri="{BB962C8B-B14F-4D97-AF65-F5344CB8AC3E}">
        <p14:creationId xmlns:p14="http://schemas.microsoft.com/office/powerpoint/2010/main" val="3254635482"/>
      </p:ext>
    </p:extLst>
  </p:cSld>
  <p:clrMapOvr>
    <a:masterClrMapping/>
  </p:clrMapOvr>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341385" y="-415400"/>
            <a:ext cx="9692640" cy="1325562"/>
          </a:xfrm>
        </p:spPr>
        <p:txBody>
          <a:bodyPr/>
          <a:lstStyle/>
          <a:p>
            <a:r>
              <a:rPr lang="pt-BR" dirty="0"/>
              <a:t>Documentação do Caso de </a:t>
            </a:r>
            <a:r>
              <a:rPr lang="pt-BR" dirty="0" smtClean="0"/>
              <a:t>Uso</a:t>
            </a:r>
            <a:endParaRPr lang="pt-BR" dirty="0"/>
          </a:p>
        </p:txBody>
      </p:sp>
      <p:graphicFrame>
        <p:nvGraphicFramePr>
          <p:cNvPr id="5" name="Espaço Reservado para Conteúdo 4"/>
          <p:cNvGraphicFramePr>
            <a:graphicFrameLocks noGrp="1"/>
          </p:cNvGraphicFramePr>
          <p:nvPr>
            <p:ph idx="1"/>
            <p:extLst>
              <p:ext uri="{D42A27DB-BD31-4B8C-83A1-F6EECF244321}">
                <p14:modId xmlns:p14="http://schemas.microsoft.com/office/powerpoint/2010/main" val="1210269468"/>
              </p:ext>
            </p:extLst>
          </p:nvPr>
        </p:nvGraphicFramePr>
        <p:xfrm>
          <a:off x="662609" y="1162816"/>
          <a:ext cx="9939129" cy="5528870"/>
        </p:xfrm>
        <a:graphic>
          <a:graphicData uri="http://schemas.openxmlformats.org/drawingml/2006/table">
            <a:tbl>
              <a:tblPr firstRow="1" firstCol="1" bandRow="1">
                <a:tableStyleId>{5C22544A-7EE6-4342-B048-85BDC9FD1C3A}</a:tableStyleId>
              </a:tblPr>
              <a:tblGrid>
                <a:gridCol w="4842156">
                  <a:extLst>
                    <a:ext uri="{9D8B030D-6E8A-4147-A177-3AD203B41FA5}">
                      <a16:colId xmlns:a16="http://schemas.microsoft.com/office/drawing/2014/main" val="20000"/>
                    </a:ext>
                  </a:extLst>
                </a:gridCol>
                <a:gridCol w="262773">
                  <a:extLst>
                    <a:ext uri="{9D8B030D-6E8A-4147-A177-3AD203B41FA5}">
                      <a16:colId xmlns:a16="http://schemas.microsoft.com/office/drawing/2014/main" val="20001"/>
                    </a:ext>
                  </a:extLst>
                </a:gridCol>
                <a:gridCol w="4834200">
                  <a:extLst>
                    <a:ext uri="{9D8B030D-6E8A-4147-A177-3AD203B41FA5}">
                      <a16:colId xmlns:a16="http://schemas.microsoft.com/office/drawing/2014/main" val="20002"/>
                    </a:ext>
                  </a:extLst>
                </a:gridCol>
              </a:tblGrid>
              <a:tr h="569389">
                <a:tc gridSpan="3">
                  <a:txBody>
                    <a:bodyPr/>
                    <a:lstStyle/>
                    <a:p>
                      <a:pPr algn="just" hangingPunct="0">
                        <a:lnSpc>
                          <a:spcPts val="1200"/>
                        </a:lnSpc>
                        <a:spcAft>
                          <a:spcPts val="0"/>
                        </a:spcAft>
                      </a:pPr>
                      <a:endParaRPr lang="pt-BR" sz="1400" dirty="0" smtClean="0">
                        <a:effectLst/>
                      </a:endParaRPr>
                    </a:p>
                    <a:p>
                      <a:pPr algn="just" hangingPunct="0">
                        <a:lnSpc>
                          <a:spcPts val="1200"/>
                        </a:lnSpc>
                        <a:spcAft>
                          <a:spcPts val="0"/>
                        </a:spcAft>
                      </a:pPr>
                      <a:r>
                        <a:rPr lang="pt-BR" sz="1800" dirty="0" smtClean="0">
                          <a:effectLst/>
                        </a:rPr>
                        <a:t>Nome </a:t>
                      </a:r>
                      <a:r>
                        <a:rPr lang="pt-BR" sz="1800" dirty="0">
                          <a:effectLst/>
                        </a:rPr>
                        <a:t>do Caso de Uso: Visualizar </a:t>
                      </a:r>
                      <a:r>
                        <a:rPr lang="pt-BR" sz="1800" dirty="0" err="1">
                          <a:effectLst/>
                        </a:rPr>
                        <a:t>PCDs</a:t>
                      </a:r>
                      <a:r>
                        <a:rPr lang="pt-BR" sz="1800" dirty="0">
                          <a:effectLst/>
                        </a:rPr>
                        <a:t> dispostas no mapa</a:t>
                      </a:r>
                      <a:endParaRPr lang="pt-BR" sz="1800" dirty="0">
                        <a:effectLst/>
                        <a:latin typeface="Times New Roman" panose="02020603050405020304" pitchFamily="18" charset="0"/>
                        <a:ea typeface="Times New Roman" panose="02020603050405020304" pitchFamily="18" charset="0"/>
                      </a:endParaRPr>
                    </a:p>
                  </a:txBody>
                  <a:tcPr marL="68580" marR="68580" marT="0" marB="0">
                    <a:solidFill>
                      <a:srgbClr val="314473"/>
                    </a:solidFill>
                  </a:tcPr>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10000"/>
                  </a:ext>
                </a:extLst>
              </a:tr>
              <a:tr h="598793">
                <a:tc gridSpan="2">
                  <a:txBody>
                    <a:bodyPr/>
                    <a:lstStyle/>
                    <a:p>
                      <a:pPr marL="0" algn="just" defTabSz="914400" rtl="0" eaLnBrk="1" latinLnBrk="0" hangingPunct="0">
                        <a:lnSpc>
                          <a:spcPts val="1200"/>
                        </a:lnSpc>
                        <a:spcAft>
                          <a:spcPts val="0"/>
                        </a:spcAft>
                      </a:pPr>
                      <a:endParaRPr lang="pt-BR" sz="1400" b="0" kern="1200" dirty="0" smtClean="0">
                        <a:solidFill>
                          <a:schemeClr val="dk1"/>
                        </a:solidFill>
                        <a:effectLst/>
                        <a:latin typeface="+mn-lt"/>
                        <a:ea typeface="+mn-ea"/>
                        <a:cs typeface="+mn-cs"/>
                      </a:endParaRPr>
                    </a:p>
                    <a:p>
                      <a:pPr marL="0" algn="just" defTabSz="914400" rtl="0" eaLnBrk="1" latinLnBrk="0" hangingPunct="0">
                        <a:lnSpc>
                          <a:spcPts val="1200"/>
                        </a:lnSpc>
                        <a:spcAft>
                          <a:spcPts val="0"/>
                        </a:spcAft>
                      </a:pPr>
                      <a:r>
                        <a:rPr lang="pt-BR" sz="1400" b="0" kern="1200" dirty="0" smtClean="0">
                          <a:solidFill>
                            <a:schemeClr val="dk1"/>
                          </a:solidFill>
                          <a:effectLst/>
                          <a:latin typeface="+mn-lt"/>
                          <a:ea typeface="+mn-ea"/>
                          <a:cs typeface="+mn-cs"/>
                        </a:rPr>
                        <a:t>Breve </a:t>
                      </a:r>
                      <a:r>
                        <a:rPr lang="pt-BR" sz="1400" b="0" kern="1200" dirty="0">
                          <a:solidFill>
                            <a:schemeClr val="dk1"/>
                          </a:solidFill>
                          <a:effectLst/>
                          <a:latin typeface="+mn-lt"/>
                          <a:ea typeface="+mn-ea"/>
                          <a:cs typeface="+mn-cs"/>
                        </a:rPr>
                        <a:t>Descrição: </a:t>
                      </a:r>
                    </a:p>
                  </a:txBody>
                  <a:tcPr marL="68580" marR="68580" marT="0" marB="0">
                    <a:solidFill>
                      <a:srgbClr val="B1BEDD"/>
                    </a:solidFill>
                  </a:tcPr>
                </a:tc>
                <a:tc hMerge="1">
                  <a:txBody>
                    <a:bodyPr/>
                    <a:lstStyle/>
                    <a:p>
                      <a:endParaRPr lang="pt-BR"/>
                    </a:p>
                  </a:txBody>
                  <a:tcPr/>
                </a:tc>
                <a:tc>
                  <a:txBody>
                    <a:bodyPr/>
                    <a:lstStyle/>
                    <a:p>
                      <a:pPr algn="just" hangingPunct="0">
                        <a:lnSpc>
                          <a:spcPts val="1200"/>
                        </a:lnSpc>
                        <a:spcAft>
                          <a:spcPts val="0"/>
                        </a:spcAft>
                      </a:pPr>
                      <a:r>
                        <a:rPr lang="pt-BR" sz="1400" dirty="0">
                          <a:effectLst/>
                        </a:rPr>
                        <a:t>Este caso de uso </a:t>
                      </a:r>
                      <a:r>
                        <a:rPr lang="pt-BR" sz="1400" dirty="0" smtClean="0">
                          <a:effectLst/>
                        </a:rPr>
                        <a:t>dispõem </a:t>
                      </a:r>
                      <a:r>
                        <a:rPr lang="pt-BR" sz="1400" dirty="0">
                          <a:effectLst/>
                        </a:rPr>
                        <a:t>do mapeamento das </a:t>
                      </a:r>
                      <a:r>
                        <a:rPr lang="pt-BR" sz="1400" dirty="0" err="1">
                          <a:effectLst/>
                        </a:rPr>
                        <a:t>PCDs</a:t>
                      </a:r>
                      <a:r>
                        <a:rPr lang="pt-BR" sz="1400" dirty="0">
                          <a:effectLst/>
                        </a:rPr>
                        <a:t>.</a:t>
                      </a:r>
                      <a:endParaRPr lang="pt-BR" sz="1400" dirty="0">
                        <a:effectLst/>
                        <a:latin typeface="Times New Roman" panose="02020603050405020304" pitchFamily="18" charset="0"/>
                        <a:ea typeface="Times New Roman" panose="02020603050405020304" pitchFamily="18" charset="0"/>
                      </a:endParaRPr>
                    </a:p>
                  </a:txBody>
                  <a:tcPr marL="68580" marR="68580" marT="0" marB="0">
                    <a:solidFill>
                      <a:srgbClr val="B1BEDD"/>
                    </a:solidFill>
                  </a:tcPr>
                </a:tc>
                <a:extLst>
                  <a:ext uri="{0D108BD9-81ED-4DB2-BD59-A6C34878D82A}">
                    <a16:rowId xmlns:a16="http://schemas.microsoft.com/office/drawing/2014/main" val="10001"/>
                  </a:ext>
                </a:extLst>
              </a:tr>
              <a:tr h="447373">
                <a:tc gridSpan="2">
                  <a:txBody>
                    <a:bodyPr/>
                    <a:lstStyle/>
                    <a:p>
                      <a:pPr marL="0" algn="just" defTabSz="914400" rtl="0" eaLnBrk="1" latinLnBrk="0" hangingPunct="0">
                        <a:lnSpc>
                          <a:spcPts val="1200"/>
                        </a:lnSpc>
                        <a:spcAft>
                          <a:spcPts val="0"/>
                        </a:spcAft>
                      </a:pPr>
                      <a:endParaRPr lang="pt-BR" sz="1400" b="0" kern="1200" dirty="0" smtClean="0">
                        <a:solidFill>
                          <a:schemeClr val="dk1"/>
                        </a:solidFill>
                        <a:effectLst/>
                        <a:latin typeface="+mn-lt"/>
                        <a:ea typeface="+mn-ea"/>
                        <a:cs typeface="+mn-cs"/>
                      </a:endParaRPr>
                    </a:p>
                    <a:p>
                      <a:pPr marL="0" algn="just" defTabSz="914400" rtl="0" eaLnBrk="1" latinLnBrk="0" hangingPunct="0">
                        <a:lnSpc>
                          <a:spcPts val="1200"/>
                        </a:lnSpc>
                        <a:spcAft>
                          <a:spcPts val="0"/>
                        </a:spcAft>
                      </a:pPr>
                      <a:r>
                        <a:rPr lang="pt-BR" sz="1400" b="0" kern="1200" dirty="0" smtClean="0">
                          <a:solidFill>
                            <a:schemeClr val="dk1"/>
                          </a:solidFill>
                          <a:effectLst/>
                          <a:latin typeface="+mn-lt"/>
                          <a:ea typeface="+mn-ea"/>
                          <a:cs typeface="+mn-cs"/>
                        </a:rPr>
                        <a:t>Ator </a:t>
                      </a:r>
                      <a:r>
                        <a:rPr lang="pt-BR" sz="1400" b="0" kern="1200" dirty="0">
                          <a:solidFill>
                            <a:schemeClr val="dk1"/>
                          </a:solidFill>
                          <a:effectLst/>
                          <a:latin typeface="+mn-lt"/>
                          <a:ea typeface="+mn-ea"/>
                          <a:cs typeface="+mn-cs"/>
                        </a:rPr>
                        <a:t>Principal</a:t>
                      </a:r>
                      <a:r>
                        <a:rPr lang="pt-BR" sz="1400" b="0" kern="1200" dirty="0" smtClean="0">
                          <a:solidFill>
                            <a:schemeClr val="dk1"/>
                          </a:solidFill>
                          <a:effectLst/>
                          <a:latin typeface="+mn-lt"/>
                          <a:ea typeface="+mn-ea"/>
                          <a:cs typeface="+mn-cs"/>
                        </a:rPr>
                        <a:t>:</a:t>
                      </a:r>
                    </a:p>
                    <a:p>
                      <a:pPr marL="0" algn="just" defTabSz="914400" rtl="0" eaLnBrk="1" latinLnBrk="0" hangingPunct="0">
                        <a:lnSpc>
                          <a:spcPts val="1200"/>
                        </a:lnSpc>
                        <a:spcAft>
                          <a:spcPts val="0"/>
                        </a:spcAft>
                      </a:pPr>
                      <a:endParaRPr lang="pt-BR" sz="1400" b="0" kern="1200" dirty="0">
                        <a:solidFill>
                          <a:schemeClr val="dk1"/>
                        </a:solidFill>
                        <a:effectLst/>
                        <a:latin typeface="+mn-lt"/>
                        <a:ea typeface="+mn-ea"/>
                        <a:cs typeface="+mn-cs"/>
                      </a:endParaRPr>
                    </a:p>
                  </a:txBody>
                  <a:tcPr marL="68580" marR="68580" marT="0" marB="0">
                    <a:solidFill>
                      <a:srgbClr val="B1BEDD"/>
                    </a:solidFill>
                  </a:tcPr>
                </a:tc>
                <a:tc hMerge="1">
                  <a:txBody>
                    <a:bodyPr/>
                    <a:lstStyle/>
                    <a:p>
                      <a:endParaRPr lang="pt-BR"/>
                    </a:p>
                  </a:txBody>
                  <a:tcPr/>
                </a:tc>
                <a:tc>
                  <a:txBody>
                    <a:bodyPr/>
                    <a:lstStyle/>
                    <a:p>
                      <a:pPr algn="just" hangingPunct="0">
                        <a:lnSpc>
                          <a:spcPts val="1200"/>
                        </a:lnSpc>
                        <a:spcAft>
                          <a:spcPts val="0"/>
                        </a:spcAft>
                      </a:pPr>
                      <a:endParaRPr lang="pt-BR" sz="1400" dirty="0" smtClean="0">
                        <a:effectLst/>
                      </a:endParaRPr>
                    </a:p>
                    <a:p>
                      <a:pPr algn="just" hangingPunct="0">
                        <a:lnSpc>
                          <a:spcPts val="1200"/>
                        </a:lnSpc>
                        <a:spcAft>
                          <a:spcPts val="0"/>
                        </a:spcAft>
                      </a:pPr>
                      <a:r>
                        <a:rPr lang="pt-BR" sz="1400" dirty="0" smtClean="0">
                          <a:effectLst/>
                        </a:rPr>
                        <a:t>Usuário </a:t>
                      </a:r>
                      <a:r>
                        <a:rPr lang="pt-BR" sz="1400" dirty="0">
                          <a:effectLst/>
                        </a:rPr>
                        <a:t>cadastrado</a:t>
                      </a:r>
                      <a:endParaRPr lang="pt-BR" sz="1400" dirty="0">
                        <a:effectLst/>
                        <a:latin typeface="Times New Roman" panose="02020603050405020304" pitchFamily="18" charset="0"/>
                        <a:ea typeface="Times New Roman" panose="02020603050405020304" pitchFamily="18" charset="0"/>
                      </a:endParaRPr>
                    </a:p>
                  </a:txBody>
                  <a:tcPr marL="68580" marR="68580" marT="0" marB="0">
                    <a:solidFill>
                      <a:srgbClr val="B1BEDD"/>
                    </a:solidFill>
                  </a:tcPr>
                </a:tc>
                <a:extLst>
                  <a:ext uri="{0D108BD9-81ED-4DB2-BD59-A6C34878D82A}">
                    <a16:rowId xmlns:a16="http://schemas.microsoft.com/office/drawing/2014/main" val="10002"/>
                  </a:ext>
                </a:extLst>
              </a:tr>
              <a:tr h="455017">
                <a:tc gridSpan="2">
                  <a:txBody>
                    <a:bodyPr/>
                    <a:lstStyle/>
                    <a:p>
                      <a:pPr marL="0" algn="just" defTabSz="914400" rtl="0" eaLnBrk="1" latinLnBrk="0" hangingPunct="0">
                        <a:lnSpc>
                          <a:spcPts val="1200"/>
                        </a:lnSpc>
                        <a:spcAft>
                          <a:spcPts val="0"/>
                        </a:spcAft>
                      </a:pPr>
                      <a:endParaRPr lang="pt-BR" sz="1400" b="0" kern="1200" dirty="0" smtClean="0">
                        <a:solidFill>
                          <a:schemeClr val="dk1"/>
                        </a:solidFill>
                        <a:effectLst/>
                        <a:latin typeface="+mn-lt"/>
                        <a:ea typeface="+mn-ea"/>
                        <a:cs typeface="+mn-cs"/>
                      </a:endParaRPr>
                    </a:p>
                    <a:p>
                      <a:pPr marL="0" algn="just" defTabSz="914400" rtl="0" eaLnBrk="1" latinLnBrk="0" hangingPunct="0">
                        <a:lnSpc>
                          <a:spcPts val="1200"/>
                        </a:lnSpc>
                        <a:spcAft>
                          <a:spcPts val="0"/>
                        </a:spcAft>
                      </a:pPr>
                      <a:r>
                        <a:rPr lang="pt-BR" sz="1400" b="0" kern="1200" dirty="0" smtClean="0">
                          <a:solidFill>
                            <a:schemeClr val="dk1"/>
                          </a:solidFill>
                          <a:effectLst/>
                          <a:latin typeface="+mn-lt"/>
                          <a:ea typeface="+mn-ea"/>
                          <a:cs typeface="+mn-cs"/>
                        </a:rPr>
                        <a:t>Pré-Condição</a:t>
                      </a:r>
                      <a:r>
                        <a:rPr lang="pt-BR" sz="1400" b="0" kern="1200" dirty="0">
                          <a:solidFill>
                            <a:schemeClr val="dk1"/>
                          </a:solidFill>
                          <a:effectLst/>
                          <a:latin typeface="+mn-lt"/>
                          <a:ea typeface="+mn-ea"/>
                          <a:cs typeface="+mn-cs"/>
                        </a:rPr>
                        <a:t>:</a:t>
                      </a:r>
                    </a:p>
                  </a:txBody>
                  <a:tcPr marL="68580" marR="68580" marT="0" marB="0">
                    <a:solidFill>
                      <a:srgbClr val="B1BEDD"/>
                    </a:solidFill>
                  </a:tcPr>
                </a:tc>
                <a:tc hMerge="1">
                  <a:txBody>
                    <a:bodyPr/>
                    <a:lstStyle/>
                    <a:p>
                      <a:endParaRPr lang="pt-BR"/>
                    </a:p>
                  </a:txBody>
                  <a:tcPr/>
                </a:tc>
                <a:tc>
                  <a:txBody>
                    <a:bodyPr/>
                    <a:lstStyle/>
                    <a:p>
                      <a:pPr algn="just" hangingPunct="0">
                        <a:lnSpc>
                          <a:spcPts val="1200"/>
                        </a:lnSpc>
                        <a:spcAft>
                          <a:spcPts val="0"/>
                        </a:spcAft>
                      </a:pPr>
                      <a:endParaRPr lang="pt-BR" sz="1400" dirty="0" smtClean="0">
                        <a:effectLst/>
                      </a:endParaRPr>
                    </a:p>
                    <a:p>
                      <a:pPr algn="just" hangingPunct="0">
                        <a:lnSpc>
                          <a:spcPts val="1200"/>
                        </a:lnSpc>
                        <a:spcAft>
                          <a:spcPts val="0"/>
                        </a:spcAft>
                      </a:pPr>
                      <a:r>
                        <a:rPr lang="pt-BR" sz="1400" dirty="0" smtClean="0">
                          <a:effectLst/>
                        </a:rPr>
                        <a:t>O </a:t>
                      </a:r>
                      <a:r>
                        <a:rPr lang="pt-BR" sz="1400" dirty="0">
                          <a:effectLst/>
                        </a:rPr>
                        <a:t>usuário deve estar </a:t>
                      </a:r>
                      <a:r>
                        <a:rPr lang="pt-BR" sz="1400" dirty="0" err="1">
                          <a:effectLst/>
                        </a:rPr>
                        <a:t>logado</a:t>
                      </a:r>
                      <a:r>
                        <a:rPr lang="pt-BR" sz="1400" dirty="0">
                          <a:effectLst/>
                        </a:rPr>
                        <a:t> no sistema e deve acessar a Ferramenta 4</a:t>
                      </a:r>
                      <a:r>
                        <a:rPr lang="pt-BR" sz="1400" dirty="0" smtClean="0">
                          <a:effectLst/>
                        </a:rPr>
                        <a:t>.</a:t>
                      </a:r>
                    </a:p>
                    <a:p>
                      <a:pPr algn="just" hangingPunct="0">
                        <a:lnSpc>
                          <a:spcPts val="1200"/>
                        </a:lnSpc>
                        <a:spcAft>
                          <a:spcPts val="0"/>
                        </a:spcAft>
                      </a:pPr>
                      <a:endParaRPr lang="pt-BR" sz="1400" dirty="0">
                        <a:effectLst/>
                        <a:latin typeface="Times New Roman" panose="02020603050405020304" pitchFamily="18" charset="0"/>
                        <a:ea typeface="Times New Roman" panose="02020603050405020304" pitchFamily="18" charset="0"/>
                      </a:endParaRPr>
                    </a:p>
                  </a:txBody>
                  <a:tcPr marL="68580" marR="68580" marT="0" marB="0">
                    <a:solidFill>
                      <a:srgbClr val="B1BEDD"/>
                    </a:solidFill>
                  </a:tcPr>
                </a:tc>
                <a:extLst>
                  <a:ext uri="{0D108BD9-81ED-4DB2-BD59-A6C34878D82A}">
                    <a16:rowId xmlns:a16="http://schemas.microsoft.com/office/drawing/2014/main" val="10003"/>
                  </a:ext>
                </a:extLst>
              </a:tr>
              <a:tr h="427922">
                <a:tc gridSpan="3">
                  <a:txBody>
                    <a:bodyPr/>
                    <a:lstStyle/>
                    <a:p>
                      <a:pPr algn="ctr" hangingPunct="0">
                        <a:lnSpc>
                          <a:spcPts val="1200"/>
                        </a:lnSpc>
                        <a:spcAft>
                          <a:spcPts val="0"/>
                        </a:spcAft>
                      </a:pPr>
                      <a:endParaRPr lang="pt-BR" sz="2400" dirty="0" smtClean="0">
                        <a:effectLst/>
                      </a:endParaRPr>
                    </a:p>
                    <a:p>
                      <a:pPr algn="ctr" hangingPunct="0">
                        <a:lnSpc>
                          <a:spcPts val="1200"/>
                        </a:lnSpc>
                        <a:spcAft>
                          <a:spcPts val="0"/>
                        </a:spcAft>
                      </a:pPr>
                      <a:endParaRPr lang="pt-BR" sz="2400" dirty="0" smtClean="0">
                        <a:effectLst/>
                      </a:endParaRPr>
                    </a:p>
                    <a:p>
                      <a:pPr algn="ctr" hangingPunct="0">
                        <a:lnSpc>
                          <a:spcPts val="1200"/>
                        </a:lnSpc>
                        <a:spcAft>
                          <a:spcPts val="0"/>
                        </a:spcAft>
                      </a:pPr>
                      <a:r>
                        <a:rPr lang="pt-BR" sz="2400" dirty="0" smtClean="0">
                          <a:effectLst/>
                        </a:rPr>
                        <a:t>Fluxo Principal</a:t>
                      </a:r>
                    </a:p>
                    <a:p>
                      <a:pPr algn="ctr" hangingPunct="0">
                        <a:lnSpc>
                          <a:spcPts val="1200"/>
                        </a:lnSpc>
                        <a:spcAft>
                          <a:spcPts val="0"/>
                        </a:spcAft>
                      </a:pPr>
                      <a:endParaRPr lang="pt-BR" sz="2400" dirty="0">
                        <a:effectLst/>
                        <a:latin typeface="Times New Roman" panose="02020603050405020304" pitchFamily="18" charset="0"/>
                        <a:ea typeface="Times New Roman" panose="02020603050405020304" pitchFamily="18" charset="0"/>
                      </a:endParaRPr>
                    </a:p>
                  </a:txBody>
                  <a:tcPr marL="68580" marR="68580" marT="0" marB="0">
                    <a:solidFill>
                      <a:srgbClr val="314473"/>
                    </a:solidFill>
                  </a:tcPr>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10004"/>
                  </a:ext>
                </a:extLst>
              </a:tr>
              <a:tr h="447373">
                <a:tc gridSpan="2">
                  <a:txBody>
                    <a:bodyPr/>
                    <a:lstStyle/>
                    <a:p>
                      <a:pPr algn="just" hangingPunct="0">
                        <a:lnSpc>
                          <a:spcPts val="1200"/>
                        </a:lnSpc>
                        <a:spcAft>
                          <a:spcPts val="0"/>
                        </a:spcAft>
                      </a:pPr>
                      <a:endParaRPr lang="pt-BR" sz="1400" dirty="0" smtClean="0">
                        <a:effectLst/>
                      </a:endParaRPr>
                    </a:p>
                    <a:p>
                      <a:pPr algn="just" hangingPunct="0">
                        <a:lnSpc>
                          <a:spcPts val="1200"/>
                        </a:lnSpc>
                        <a:spcAft>
                          <a:spcPts val="0"/>
                        </a:spcAft>
                      </a:pPr>
                      <a:r>
                        <a:rPr lang="pt-BR" sz="1400" dirty="0" smtClean="0">
                          <a:effectLst/>
                        </a:rPr>
                        <a:t>Ações </a:t>
                      </a:r>
                      <a:r>
                        <a:rPr lang="pt-BR" sz="1400" dirty="0">
                          <a:effectLst/>
                        </a:rPr>
                        <a:t>dos Atores:</a:t>
                      </a:r>
                      <a:endParaRPr lang="pt-BR" sz="1400" dirty="0">
                        <a:effectLst/>
                        <a:latin typeface="Times New Roman" panose="02020603050405020304" pitchFamily="18" charset="0"/>
                        <a:ea typeface="Times New Roman" panose="02020603050405020304" pitchFamily="18" charset="0"/>
                      </a:endParaRPr>
                    </a:p>
                  </a:txBody>
                  <a:tcPr marL="68580" marR="68580" marT="0" marB="0">
                    <a:solidFill>
                      <a:srgbClr val="314473"/>
                    </a:solidFill>
                  </a:tcPr>
                </a:tc>
                <a:tc hMerge="1">
                  <a:txBody>
                    <a:bodyPr/>
                    <a:lstStyle/>
                    <a:p>
                      <a:endParaRPr lang="pt-BR"/>
                    </a:p>
                  </a:txBody>
                  <a:tcPr/>
                </a:tc>
                <a:tc>
                  <a:txBody>
                    <a:bodyPr/>
                    <a:lstStyle/>
                    <a:p>
                      <a:pPr marL="0" algn="just" defTabSz="914400" rtl="0" eaLnBrk="1" latinLnBrk="0" hangingPunct="0">
                        <a:lnSpc>
                          <a:spcPts val="1200"/>
                        </a:lnSpc>
                        <a:spcAft>
                          <a:spcPts val="0"/>
                        </a:spcAft>
                      </a:pPr>
                      <a:endParaRPr lang="pt-BR" sz="1400" b="1" kern="1200" dirty="0" smtClean="0">
                        <a:solidFill>
                          <a:schemeClr val="lt1"/>
                        </a:solidFill>
                        <a:effectLst/>
                        <a:latin typeface="+mn-lt"/>
                        <a:ea typeface="+mn-ea"/>
                        <a:cs typeface="+mn-cs"/>
                      </a:endParaRPr>
                    </a:p>
                    <a:p>
                      <a:pPr marL="0" algn="just" defTabSz="914400" rtl="0" eaLnBrk="1" latinLnBrk="0" hangingPunct="0">
                        <a:lnSpc>
                          <a:spcPts val="1200"/>
                        </a:lnSpc>
                        <a:spcAft>
                          <a:spcPts val="0"/>
                        </a:spcAft>
                      </a:pPr>
                      <a:r>
                        <a:rPr lang="pt-BR" sz="1400" b="1" kern="1200" dirty="0" smtClean="0">
                          <a:solidFill>
                            <a:schemeClr val="lt1"/>
                          </a:solidFill>
                          <a:effectLst/>
                          <a:latin typeface="+mn-lt"/>
                          <a:ea typeface="+mn-ea"/>
                          <a:cs typeface="+mn-cs"/>
                        </a:rPr>
                        <a:t>Ações </a:t>
                      </a:r>
                      <a:r>
                        <a:rPr lang="pt-BR" sz="1400" b="1" kern="1200" dirty="0">
                          <a:solidFill>
                            <a:schemeClr val="lt1"/>
                          </a:solidFill>
                          <a:effectLst/>
                          <a:latin typeface="+mn-lt"/>
                          <a:ea typeface="+mn-ea"/>
                          <a:cs typeface="+mn-cs"/>
                        </a:rPr>
                        <a:t>do Sistema</a:t>
                      </a:r>
                      <a:r>
                        <a:rPr lang="pt-BR" sz="1400" b="1" kern="1200" dirty="0" smtClean="0">
                          <a:solidFill>
                            <a:schemeClr val="lt1"/>
                          </a:solidFill>
                          <a:effectLst/>
                          <a:latin typeface="+mn-lt"/>
                          <a:ea typeface="+mn-ea"/>
                          <a:cs typeface="+mn-cs"/>
                        </a:rPr>
                        <a:t>:</a:t>
                      </a:r>
                    </a:p>
                    <a:p>
                      <a:pPr algn="just" hangingPunct="0">
                        <a:lnSpc>
                          <a:spcPts val="1200"/>
                        </a:lnSpc>
                        <a:spcAft>
                          <a:spcPts val="0"/>
                        </a:spcAft>
                      </a:pPr>
                      <a:endParaRPr lang="pt-BR" sz="1400" dirty="0">
                        <a:effectLst/>
                        <a:latin typeface="Times New Roman" panose="02020603050405020304" pitchFamily="18" charset="0"/>
                        <a:ea typeface="Times New Roman" panose="02020603050405020304" pitchFamily="18" charset="0"/>
                      </a:endParaRPr>
                    </a:p>
                  </a:txBody>
                  <a:tcPr marL="68580" marR="68580" marT="0" marB="0">
                    <a:solidFill>
                      <a:srgbClr val="314473"/>
                    </a:solidFill>
                  </a:tcPr>
                </a:tc>
                <a:extLst>
                  <a:ext uri="{0D108BD9-81ED-4DB2-BD59-A6C34878D82A}">
                    <a16:rowId xmlns:a16="http://schemas.microsoft.com/office/drawing/2014/main" val="10005"/>
                  </a:ext>
                </a:extLst>
              </a:tr>
              <a:tr h="620084">
                <a:tc gridSpan="2">
                  <a:txBody>
                    <a:bodyPr/>
                    <a:lstStyle/>
                    <a:p>
                      <a:pPr algn="just" hangingPunct="0">
                        <a:lnSpc>
                          <a:spcPts val="1200"/>
                        </a:lnSpc>
                        <a:spcAft>
                          <a:spcPts val="0"/>
                        </a:spcAft>
                      </a:pPr>
                      <a:endParaRPr lang="pt-BR" sz="1400" b="0" kern="1200" dirty="0" smtClean="0">
                        <a:solidFill>
                          <a:schemeClr val="dk1"/>
                        </a:solidFill>
                        <a:effectLst/>
                        <a:latin typeface="+mn-lt"/>
                        <a:ea typeface="+mn-ea"/>
                        <a:cs typeface="+mn-cs"/>
                      </a:endParaRPr>
                    </a:p>
                    <a:p>
                      <a:pPr algn="just" hangingPunct="0">
                        <a:lnSpc>
                          <a:spcPts val="1200"/>
                        </a:lnSpc>
                        <a:spcAft>
                          <a:spcPts val="0"/>
                        </a:spcAft>
                      </a:pPr>
                      <a:r>
                        <a:rPr lang="pt-BR" sz="1400" b="0" kern="1200" dirty="0" smtClean="0">
                          <a:solidFill>
                            <a:schemeClr val="dk1"/>
                          </a:solidFill>
                          <a:effectLst/>
                          <a:latin typeface="+mn-lt"/>
                          <a:ea typeface="+mn-ea"/>
                          <a:cs typeface="+mn-cs"/>
                        </a:rPr>
                        <a:t>1</a:t>
                      </a:r>
                      <a:r>
                        <a:rPr lang="pt-BR" sz="1400" b="0" kern="1200" dirty="0">
                          <a:solidFill>
                            <a:schemeClr val="dk1"/>
                          </a:solidFill>
                          <a:effectLst/>
                          <a:latin typeface="+mn-lt"/>
                          <a:ea typeface="+mn-ea"/>
                          <a:cs typeface="+mn-cs"/>
                        </a:rPr>
                        <a:t>. Visualizar todas as </a:t>
                      </a:r>
                      <a:r>
                        <a:rPr lang="pt-BR" sz="1400" b="0" kern="1200" dirty="0" err="1">
                          <a:solidFill>
                            <a:schemeClr val="dk1"/>
                          </a:solidFill>
                          <a:effectLst/>
                          <a:latin typeface="+mn-lt"/>
                          <a:ea typeface="+mn-ea"/>
                          <a:cs typeface="+mn-cs"/>
                        </a:rPr>
                        <a:t>PCDs</a:t>
                      </a:r>
                      <a:r>
                        <a:rPr lang="pt-BR" sz="1400" b="0" kern="1200" dirty="0">
                          <a:solidFill>
                            <a:schemeClr val="dk1"/>
                          </a:solidFill>
                          <a:effectLst/>
                          <a:latin typeface="+mn-lt"/>
                          <a:ea typeface="+mn-ea"/>
                          <a:cs typeface="+mn-cs"/>
                        </a:rPr>
                        <a:t> cadastradas da região no mapa.</a:t>
                      </a:r>
                    </a:p>
                  </a:txBody>
                  <a:tcPr marL="68580" marR="68580" marT="0" marB="0">
                    <a:solidFill>
                      <a:srgbClr val="B1BEDD"/>
                    </a:solidFill>
                  </a:tcPr>
                </a:tc>
                <a:tc hMerge="1">
                  <a:txBody>
                    <a:bodyPr/>
                    <a:lstStyle/>
                    <a:p>
                      <a:endParaRPr lang="pt-BR"/>
                    </a:p>
                  </a:txBody>
                  <a:tcPr/>
                </a:tc>
                <a:tc>
                  <a:txBody>
                    <a:bodyPr/>
                    <a:lstStyle/>
                    <a:p>
                      <a:pPr algn="just" hangingPunct="0">
                        <a:lnSpc>
                          <a:spcPts val="1200"/>
                        </a:lnSpc>
                        <a:spcAft>
                          <a:spcPts val="0"/>
                        </a:spcAft>
                      </a:pPr>
                      <a:endParaRPr lang="pt-BR" sz="1400" dirty="0" smtClean="0">
                        <a:effectLst/>
                      </a:endParaRPr>
                    </a:p>
                    <a:p>
                      <a:pPr algn="just" hangingPunct="0">
                        <a:lnSpc>
                          <a:spcPts val="1200"/>
                        </a:lnSpc>
                        <a:spcAft>
                          <a:spcPts val="0"/>
                        </a:spcAft>
                      </a:pPr>
                      <a:r>
                        <a:rPr lang="pt-BR" sz="1400" dirty="0" smtClean="0">
                          <a:effectLst/>
                        </a:rPr>
                        <a:t>3</a:t>
                      </a:r>
                      <a:r>
                        <a:rPr lang="pt-BR" sz="1400" dirty="0">
                          <a:effectLst/>
                        </a:rPr>
                        <a:t>. Exibir todas as </a:t>
                      </a:r>
                      <a:r>
                        <a:rPr lang="pt-BR" sz="1400" dirty="0" err="1">
                          <a:effectLst/>
                        </a:rPr>
                        <a:t>PCDs</a:t>
                      </a:r>
                      <a:r>
                        <a:rPr lang="pt-BR" sz="1400" dirty="0">
                          <a:effectLst/>
                        </a:rPr>
                        <a:t> no mapa.</a:t>
                      </a:r>
                    </a:p>
                    <a:p>
                      <a:pPr algn="just" hangingPunct="0">
                        <a:lnSpc>
                          <a:spcPts val="1200"/>
                        </a:lnSpc>
                        <a:spcAft>
                          <a:spcPts val="0"/>
                        </a:spcAft>
                      </a:pPr>
                      <a:r>
                        <a:rPr lang="pt-BR" sz="1400" dirty="0">
                          <a:effectLst/>
                        </a:rPr>
                        <a:t> </a:t>
                      </a:r>
                      <a:endParaRPr lang="pt-BR" sz="1400" dirty="0">
                        <a:effectLst/>
                        <a:latin typeface="Times New Roman" panose="02020603050405020304" pitchFamily="18" charset="0"/>
                        <a:ea typeface="Times New Roman" panose="02020603050405020304" pitchFamily="18" charset="0"/>
                      </a:endParaRPr>
                    </a:p>
                  </a:txBody>
                  <a:tcPr marL="68580" marR="68580" marT="0" marB="0">
                    <a:solidFill>
                      <a:srgbClr val="B1BEDD"/>
                    </a:solidFill>
                  </a:tcPr>
                </a:tc>
                <a:extLst>
                  <a:ext uri="{0D108BD9-81ED-4DB2-BD59-A6C34878D82A}">
                    <a16:rowId xmlns:a16="http://schemas.microsoft.com/office/drawing/2014/main" val="10006"/>
                  </a:ext>
                </a:extLst>
              </a:tr>
              <a:tr h="620084">
                <a:tc gridSpan="2">
                  <a:txBody>
                    <a:bodyPr/>
                    <a:lstStyle/>
                    <a:p>
                      <a:pPr algn="just" hangingPunct="0">
                        <a:lnSpc>
                          <a:spcPts val="1200"/>
                        </a:lnSpc>
                        <a:spcAft>
                          <a:spcPts val="0"/>
                        </a:spcAft>
                      </a:pPr>
                      <a:endParaRPr lang="pt-BR" sz="1400" b="0" kern="1200" dirty="0" smtClean="0">
                        <a:solidFill>
                          <a:schemeClr val="dk1"/>
                        </a:solidFill>
                        <a:effectLst/>
                        <a:latin typeface="+mn-lt"/>
                        <a:ea typeface="+mn-ea"/>
                        <a:cs typeface="+mn-cs"/>
                      </a:endParaRPr>
                    </a:p>
                    <a:p>
                      <a:pPr algn="just" hangingPunct="0">
                        <a:lnSpc>
                          <a:spcPts val="1200"/>
                        </a:lnSpc>
                        <a:spcAft>
                          <a:spcPts val="0"/>
                        </a:spcAft>
                      </a:pPr>
                      <a:r>
                        <a:rPr lang="pt-BR" sz="1400" b="0" kern="1200" dirty="0" smtClean="0">
                          <a:solidFill>
                            <a:schemeClr val="dk1"/>
                          </a:solidFill>
                          <a:effectLst/>
                          <a:latin typeface="+mn-lt"/>
                          <a:ea typeface="+mn-ea"/>
                          <a:cs typeface="+mn-cs"/>
                        </a:rPr>
                        <a:t>2</a:t>
                      </a:r>
                      <a:r>
                        <a:rPr lang="pt-BR" sz="1400" b="0" kern="1200" dirty="0">
                          <a:solidFill>
                            <a:schemeClr val="dk1"/>
                          </a:solidFill>
                          <a:effectLst/>
                          <a:latin typeface="+mn-lt"/>
                          <a:ea typeface="+mn-ea"/>
                          <a:cs typeface="+mn-cs"/>
                        </a:rPr>
                        <a:t>. Pesquisar a localização de cidades no mapa.</a:t>
                      </a:r>
                    </a:p>
                  </a:txBody>
                  <a:tcPr marL="68580" marR="68580" marT="0" marB="0">
                    <a:solidFill>
                      <a:srgbClr val="B1BEDD"/>
                    </a:solidFill>
                  </a:tcPr>
                </a:tc>
                <a:tc hMerge="1">
                  <a:txBody>
                    <a:bodyPr/>
                    <a:lstStyle/>
                    <a:p>
                      <a:endParaRPr lang="pt-BR"/>
                    </a:p>
                  </a:txBody>
                  <a:tcPr/>
                </a:tc>
                <a:tc>
                  <a:txBody>
                    <a:bodyPr/>
                    <a:lstStyle/>
                    <a:p>
                      <a:pPr algn="just" hangingPunct="0">
                        <a:lnSpc>
                          <a:spcPts val="1200"/>
                        </a:lnSpc>
                        <a:spcAft>
                          <a:spcPts val="0"/>
                        </a:spcAft>
                      </a:pPr>
                      <a:endParaRPr lang="pt-BR" sz="1400" dirty="0" smtClean="0">
                        <a:effectLst/>
                      </a:endParaRPr>
                    </a:p>
                    <a:p>
                      <a:pPr algn="just" hangingPunct="0">
                        <a:lnSpc>
                          <a:spcPts val="1200"/>
                        </a:lnSpc>
                        <a:spcAft>
                          <a:spcPts val="0"/>
                        </a:spcAft>
                      </a:pPr>
                      <a:r>
                        <a:rPr lang="pt-BR" sz="1400" dirty="0" smtClean="0">
                          <a:effectLst/>
                        </a:rPr>
                        <a:t>4</a:t>
                      </a:r>
                      <a:r>
                        <a:rPr lang="pt-BR" sz="1400" dirty="0">
                          <a:effectLst/>
                        </a:rPr>
                        <a:t>. Exibir a Latitude e Longitude da Localização pesquisada.</a:t>
                      </a:r>
                      <a:endParaRPr lang="pt-BR" sz="1400" dirty="0">
                        <a:effectLst/>
                        <a:latin typeface="Times New Roman" panose="02020603050405020304" pitchFamily="18" charset="0"/>
                        <a:ea typeface="Times New Roman" panose="02020603050405020304" pitchFamily="18" charset="0"/>
                      </a:endParaRPr>
                    </a:p>
                  </a:txBody>
                  <a:tcPr marL="68580" marR="68580" marT="0" marB="0">
                    <a:solidFill>
                      <a:srgbClr val="B1BEDD"/>
                    </a:solidFill>
                  </a:tcPr>
                </a:tc>
                <a:extLst>
                  <a:ext uri="{0D108BD9-81ED-4DB2-BD59-A6C34878D82A}">
                    <a16:rowId xmlns:a16="http://schemas.microsoft.com/office/drawing/2014/main" val="10007"/>
                  </a:ext>
                </a:extLst>
              </a:tr>
              <a:tr h="310042">
                <a:tc gridSpan="3">
                  <a:txBody>
                    <a:bodyPr/>
                    <a:lstStyle/>
                    <a:p>
                      <a:pPr algn="ctr" hangingPunct="0">
                        <a:lnSpc>
                          <a:spcPts val="1200"/>
                        </a:lnSpc>
                        <a:spcAft>
                          <a:spcPts val="0"/>
                        </a:spcAft>
                      </a:pPr>
                      <a:endParaRPr lang="pt-BR" sz="1600" dirty="0" smtClean="0">
                        <a:effectLst/>
                      </a:endParaRPr>
                    </a:p>
                    <a:p>
                      <a:pPr algn="ctr" hangingPunct="0">
                        <a:lnSpc>
                          <a:spcPts val="1200"/>
                        </a:lnSpc>
                        <a:spcAft>
                          <a:spcPts val="0"/>
                        </a:spcAft>
                      </a:pPr>
                      <a:r>
                        <a:rPr lang="pt-BR" sz="1600" dirty="0" smtClean="0">
                          <a:effectLst/>
                        </a:rPr>
                        <a:t>Fluxo </a:t>
                      </a:r>
                      <a:r>
                        <a:rPr lang="pt-BR" sz="1600" dirty="0">
                          <a:effectLst/>
                        </a:rPr>
                        <a:t>Alternativo A – Alterar </a:t>
                      </a:r>
                      <a:r>
                        <a:rPr lang="pt-BR" sz="1600" dirty="0" smtClean="0">
                          <a:effectLst/>
                        </a:rPr>
                        <a:t>Cliente</a:t>
                      </a:r>
                    </a:p>
                    <a:p>
                      <a:pPr algn="ctr" hangingPunct="0">
                        <a:lnSpc>
                          <a:spcPts val="1200"/>
                        </a:lnSpc>
                        <a:spcAft>
                          <a:spcPts val="0"/>
                        </a:spcAft>
                      </a:pPr>
                      <a:endParaRPr lang="pt-BR" sz="1600" dirty="0">
                        <a:effectLst/>
                        <a:latin typeface="Times New Roman" panose="02020603050405020304" pitchFamily="18" charset="0"/>
                        <a:ea typeface="Times New Roman" panose="02020603050405020304" pitchFamily="18" charset="0"/>
                      </a:endParaRPr>
                    </a:p>
                  </a:txBody>
                  <a:tcPr marL="68580" marR="68580" marT="0" marB="0">
                    <a:solidFill>
                      <a:srgbClr val="314473"/>
                    </a:solidFill>
                  </a:tcPr>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10008"/>
                  </a:ext>
                </a:extLst>
              </a:tr>
              <a:tr h="529720">
                <a:tc>
                  <a:txBody>
                    <a:bodyPr/>
                    <a:lstStyle/>
                    <a:p>
                      <a:pPr algn="ctr" hangingPunct="0">
                        <a:lnSpc>
                          <a:spcPts val="1200"/>
                        </a:lnSpc>
                        <a:spcAft>
                          <a:spcPts val="0"/>
                        </a:spcAft>
                      </a:pPr>
                      <a:endParaRPr lang="pt-BR" sz="1400" b="0" dirty="0" smtClean="0">
                        <a:solidFill>
                          <a:schemeClr val="tx1"/>
                        </a:solidFill>
                        <a:effectLst/>
                      </a:endParaRPr>
                    </a:p>
                    <a:p>
                      <a:pPr algn="ctr" hangingPunct="0">
                        <a:lnSpc>
                          <a:spcPts val="1200"/>
                        </a:lnSpc>
                        <a:spcAft>
                          <a:spcPts val="0"/>
                        </a:spcAft>
                      </a:pPr>
                      <a:r>
                        <a:rPr lang="pt-BR" sz="1400" b="0" dirty="0" smtClean="0">
                          <a:solidFill>
                            <a:schemeClr val="tx1"/>
                          </a:solidFill>
                          <a:effectLst/>
                        </a:rPr>
                        <a:t>3</a:t>
                      </a:r>
                      <a:r>
                        <a:rPr lang="pt-BR" sz="1400" b="0" dirty="0">
                          <a:solidFill>
                            <a:schemeClr val="tx1"/>
                          </a:solidFill>
                          <a:effectLst/>
                        </a:rPr>
                        <a:t>. Selecionar visualização de algumas características da PCD.</a:t>
                      </a:r>
                      <a:endParaRPr lang="pt-BR" sz="1400" b="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solidFill>
                      <a:srgbClr val="B1BEDD"/>
                    </a:solidFill>
                  </a:tcPr>
                </a:tc>
                <a:tc gridSpan="2">
                  <a:txBody>
                    <a:bodyPr/>
                    <a:lstStyle/>
                    <a:p>
                      <a:pPr hangingPunct="0">
                        <a:lnSpc>
                          <a:spcPts val="1200"/>
                        </a:lnSpc>
                        <a:spcAft>
                          <a:spcPts val="0"/>
                        </a:spcAft>
                      </a:pPr>
                      <a:r>
                        <a:rPr lang="pt-BR" sz="1400" dirty="0">
                          <a:effectLst/>
                        </a:rPr>
                        <a:t> </a:t>
                      </a:r>
                      <a:endParaRPr lang="pt-BR" sz="1400" dirty="0">
                        <a:effectLst/>
                        <a:latin typeface="Times New Roman" panose="02020603050405020304" pitchFamily="18" charset="0"/>
                        <a:ea typeface="Times New Roman" panose="02020603050405020304" pitchFamily="18" charset="0"/>
                      </a:endParaRPr>
                    </a:p>
                  </a:txBody>
                  <a:tcPr marL="0" marR="0" marT="0" marB="0" anchor="ctr">
                    <a:solidFill>
                      <a:srgbClr val="B1BEDD"/>
                    </a:solidFill>
                  </a:tcPr>
                </a:tc>
                <a:tc hMerge="1">
                  <a:txBody>
                    <a:bodyPr/>
                    <a:lstStyle/>
                    <a:p>
                      <a:endParaRPr lang="pt-BR"/>
                    </a:p>
                  </a:txBody>
                  <a:tcPr/>
                </a:tc>
                <a:extLst>
                  <a:ext uri="{0D108BD9-81ED-4DB2-BD59-A6C34878D82A}">
                    <a16:rowId xmlns:a16="http://schemas.microsoft.com/office/drawing/2014/main" val="10009"/>
                  </a:ext>
                </a:extLst>
              </a:tr>
            </a:tbl>
          </a:graphicData>
        </a:graphic>
      </p:graphicFrame>
      <p:pic>
        <p:nvPicPr>
          <p:cNvPr id="4" name="Imagem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sp>
        <p:nvSpPr>
          <p:cNvPr id="6" name="Rectangle 1"/>
          <p:cNvSpPr>
            <a:spLocks noChangeArrowheads="1"/>
          </p:cNvSpPr>
          <p:nvPr/>
        </p:nvSpPr>
        <p:spPr bwMode="auto">
          <a:xfrm>
            <a:off x="-2376304" y="-162746"/>
            <a:ext cx="18697686" cy="8202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pt-BR"/>
          </a:p>
        </p:txBody>
      </p:sp>
    </p:spTree>
    <p:extLst>
      <p:ext uri="{BB962C8B-B14F-4D97-AF65-F5344CB8AC3E}">
        <p14:creationId xmlns:p14="http://schemas.microsoft.com/office/powerpoint/2010/main" val="399048781"/>
      </p:ext>
    </p:extLst>
  </p:cSld>
  <p:clrMapOvr>
    <a:masterClrMapping/>
  </p:clrMapOvr>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004295" y="69668"/>
            <a:ext cx="9692640" cy="1325562"/>
          </a:xfrm>
        </p:spPr>
        <p:txBody>
          <a:bodyPr>
            <a:normAutofit/>
          </a:bodyPr>
          <a:lstStyle/>
          <a:p>
            <a:r>
              <a:rPr lang="pt-BR" dirty="0"/>
              <a:t>Protótipo Relativo ao Caso de </a:t>
            </a:r>
            <a:r>
              <a:rPr lang="pt-BR" dirty="0" smtClean="0"/>
              <a:t>Uso</a:t>
            </a:r>
            <a:endParaRPr lang="pt-BR" dirty="0"/>
          </a:p>
        </p:txBody>
      </p:sp>
      <p:pic>
        <p:nvPicPr>
          <p:cNvPr id="4" name="Imagem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pic>
        <p:nvPicPr>
          <p:cNvPr id="6" name="Marcador de Posição de Conteúdo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108798" y="1525544"/>
            <a:ext cx="8701408" cy="4892154"/>
          </a:xfrm>
        </p:spPr>
      </p:pic>
    </p:spTree>
    <p:extLst>
      <p:ext uri="{BB962C8B-B14F-4D97-AF65-F5344CB8AC3E}">
        <p14:creationId xmlns:p14="http://schemas.microsoft.com/office/powerpoint/2010/main" val="2673281449"/>
      </p:ext>
    </p:extLst>
  </p:cSld>
  <p:clrMapOvr>
    <a:masterClrMapping/>
  </p:clrMapOvr>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341385" y="-415400"/>
            <a:ext cx="9692640" cy="1325562"/>
          </a:xfrm>
        </p:spPr>
        <p:txBody>
          <a:bodyPr/>
          <a:lstStyle/>
          <a:p>
            <a:r>
              <a:rPr lang="pt-BR" dirty="0"/>
              <a:t>Documentação do Caso de </a:t>
            </a:r>
            <a:r>
              <a:rPr lang="pt-BR" dirty="0" smtClean="0"/>
              <a:t>Uso</a:t>
            </a:r>
            <a:endParaRPr lang="pt-BR" dirty="0"/>
          </a:p>
        </p:txBody>
      </p:sp>
      <p:pic>
        <p:nvPicPr>
          <p:cNvPr id="4" name="Imagem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sp>
        <p:nvSpPr>
          <p:cNvPr id="6" name="Rectangle 1"/>
          <p:cNvSpPr>
            <a:spLocks noChangeArrowheads="1"/>
          </p:cNvSpPr>
          <p:nvPr/>
        </p:nvSpPr>
        <p:spPr bwMode="auto">
          <a:xfrm>
            <a:off x="-2376304" y="-162746"/>
            <a:ext cx="18697686" cy="8202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pt-BR"/>
          </a:p>
        </p:txBody>
      </p:sp>
      <p:graphicFrame>
        <p:nvGraphicFramePr>
          <p:cNvPr id="7" name="Espaço Reservado para Conteúdo 6"/>
          <p:cNvGraphicFramePr>
            <a:graphicFrameLocks noGrp="1"/>
          </p:cNvGraphicFramePr>
          <p:nvPr>
            <p:ph idx="1"/>
            <p:extLst>
              <p:ext uri="{D42A27DB-BD31-4B8C-83A1-F6EECF244321}">
                <p14:modId xmlns:p14="http://schemas.microsoft.com/office/powerpoint/2010/main" val="2265763204"/>
              </p:ext>
            </p:extLst>
          </p:nvPr>
        </p:nvGraphicFramePr>
        <p:xfrm>
          <a:off x="251791" y="1108945"/>
          <a:ext cx="10702720" cy="5553045"/>
        </p:xfrm>
        <a:graphic>
          <a:graphicData uri="http://schemas.openxmlformats.org/drawingml/2006/table">
            <a:tbl>
              <a:tblPr firstRow="1" firstCol="1" bandRow="1">
                <a:tableStyleId>{5C22544A-7EE6-4342-B048-85BDC9FD1C3A}</a:tableStyleId>
              </a:tblPr>
              <a:tblGrid>
                <a:gridCol w="5404002">
                  <a:extLst>
                    <a:ext uri="{9D8B030D-6E8A-4147-A177-3AD203B41FA5}">
                      <a16:colId xmlns:a16="http://schemas.microsoft.com/office/drawing/2014/main" val="20000"/>
                    </a:ext>
                  </a:extLst>
                </a:gridCol>
                <a:gridCol w="5298718">
                  <a:extLst>
                    <a:ext uri="{9D8B030D-6E8A-4147-A177-3AD203B41FA5}">
                      <a16:colId xmlns:a16="http://schemas.microsoft.com/office/drawing/2014/main" val="20001"/>
                    </a:ext>
                  </a:extLst>
                </a:gridCol>
              </a:tblGrid>
              <a:tr h="266817">
                <a:tc gridSpan="2">
                  <a:txBody>
                    <a:bodyPr/>
                    <a:lstStyle/>
                    <a:p>
                      <a:pPr algn="just" hangingPunct="0">
                        <a:lnSpc>
                          <a:spcPts val="1200"/>
                        </a:lnSpc>
                        <a:spcAft>
                          <a:spcPts val="0"/>
                        </a:spcAft>
                      </a:pPr>
                      <a:endParaRPr lang="pt-BR" sz="1400" dirty="0" smtClean="0">
                        <a:effectLst/>
                      </a:endParaRPr>
                    </a:p>
                    <a:p>
                      <a:pPr algn="just" hangingPunct="0">
                        <a:lnSpc>
                          <a:spcPts val="1200"/>
                        </a:lnSpc>
                        <a:spcAft>
                          <a:spcPts val="0"/>
                        </a:spcAft>
                      </a:pPr>
                      <a:endParaRPr lang="pt-BR" sz="2000" dirty="0" smtClean="0">
                        <a:effectLst/>
                      </a:endParaRPr>
                    </a:p>
                    <a:p>
                      <a:pPr algn="just" hangingPunct="0">
                        <a:lnSpc>
                          <a:spcPts val="1200"/>
                        </a:lnSpc>
                        <a:spcAft>
                          <a:spcPts val="0"/>
                        </a:spcAft>
                      </a:pPr>
                      <a:r>
                        <a:rPr lang="pt-BR" sz="2000" dirty="0" smtClean="0">
                          <a:effectLst/>
                        </a:rPr>
                        <a:t>Nome </a:t>
                      </a:r>
                      <a:r>
                        <a:rPr lang="pt-BR" sz="2000" dirty="0">
                          <a:effectLst/>
                        </a:rPr>
                        <a:t>do Caso de Uso: Gerar dados históricos de uma única </a:t>
                      </a:r>
                      <a:r>
                        <a:rPr lang="pt-BR" sz="2000" dirty="0" smtClean="0">
                          <a:effectLst/>
                        </a:rPr>
                        <a:t>PCD</a:t>
                      </a:r>
                      <a:endParaRPr lang="pt-BR" sz="2000" dirty="0" smtClean="0">
                        <a:effectLst/>
                        <a:latin typeface="Times New Roman" panose="02020603050405020304" pitchFamily="18" charset="0"/>
                        <a:ea typeface="Times New Roman" panose="02020603050405020304" pitchFamily="18" charset="0"/>
                      </a:endParaRPr>
                    </a:p>
                    <a:p>
                      <a:pPr algn="just" hangingPunct="0">
                        <a:lnSpc>
                          <a:spcPts val="1200"/>
                        </a:lnSpc>
                        <a:spcAft>
                          <a:spcPts val="0"/>
                        </a:spcAft>
                      </a:pPr>
                      <a:endParaRPr lang="pt-BR" sz="1400" dirty="0">
                        <a:effectLst/>
                        <a:latin typeface="Times New Roman" panose="02020603050405020304" pitchFamily="18" charset="0"/>
                        <a:ea typeface="Times New Roman" panose="02020603050405020304" pitchFamily="18" charset="0"/>
                      </a:endParaRPr>
                    </a:p>
                  </a:txBody>
                  <a:tcPr marL="51529" marR="51529" marT="0" marB="0"/>
                </a:tc>
                <a:tc hMerge="1">
                  <a:txBody>
                    <a:bodyPr/>
                    <a:lstStyle/>
                    <a:p>
                      <a:endParaRPr lang="pt-BR"/>
                    </a:p>
                  </a:txBody>
                  <a:tcPr/>
                </a:tc>
                <a:extLst>
                  <a:ext uri="{0D108BD9-81ED-4DB2-BD59-A6C34878D82A}">
                    <a16:rowId xmlns:a16="http://schemas.microsoft.com/office/drawing/2014/main" val="10000"/>
                  </a:ext>
                </a:extLst>
              </a:tr>
              <a:tr h="588814">
                <a:tc>
                  <a:txBody>
                    <a:bodyPr/>
                    <a:lstStyle/>
                    <a:p>
                      <a:pPr algn="just" hangingPunct="0">
                        <a:lnSpc>
                          <a:spcPts val="1200"/>
                        </a:lnSpc>
                        <a:spcAft>
                          <a:spcPts val="0"/>
                        </a:spcAft>
                      </a:pPr>
                      <a:endParaRPr lang="pt-BR" sz="1600" dirty="0" smtClean="0">
                        <a:effectLst/>
                      </a:endParaRPr>
                    </a:p>
                    <a:p>
                      <a:pPr algn="just" hangingPunct="0">
                        <a:lnSpc>
                          <a:spcPts val="1200"/>
                        </a:lnSpc>
                        <a:spcAft>
                          <a:spcPts val="0"/>
                        </a:spcAft>
                      </a:pPr>
                      <a:r>
                        <a:rPr lang="pt-BR" sz="1600" dirty="0" smtClean="0">
                          <a:effectLst/>
                        </a:rPr>
                        <a:t>Breve </a:t>
                      </a:r>
                      <a:r>
                        <a:rPr lang="pt-BR" sz="1600" dirty="0">
                          <a:effectLst/>
                        </a:rPr>
                        <a:t>Descrição: </a:t>
                      </a:r>
                      <a:endParaRPr lang="pt-BR" sz="1600" dirty="0">
                        <a:effectLst/>
                        <a:latin typeface="Times New Roman" panose="02020603050405020304" pitchFamily="18" charset="0"/>
                        <a:ea typeface="Times New Roman" panose="02020603050405020304" pitchFamily="18" charset="0"/>
                      </a:endParaRPr>
                    </a:p>
                  </a:txBody>
                  <a:tcPr marL="51529" marR="51529" marT="0" marB="0"/>
                </a:tc>
                <a:tc>
                  <a:txBody>
                    <a:bodyPr/>
                    <a:lstStyle/>
                    <a:p>
                      <a:pPr algn="just" hangingPunct="0">
                        <a:lnSpc>
                          <a:spcPts val="1200"/>
                        </a:lnSpc>
                        <a:spcAft>
                          <a:spcPts val="0"/>
                        </a:spcAft>
                      </a:pPr>
                      <a:endParaRPr lang="pt-BR" sz="1600" dirty="0" smtClean="0">
                        <a:effectLst/>
                      </a:endParaRPr>
                    </a:p>
                    <a:p>
                      <a:pPr algn="just" hangingPunct="0">
                        <a:lnSpc>
                          <a:spcPts val="1200"/>
                        </a:lnSpc>
                        <a:spcAft>
                          <a:spcPts val="0"/>
                        </a:spcAft>
                      </a:pPr>
                      <a:r>
                        <a:rPr lang="pt-BR" sz="1600" dirty="0" smtClean="0">
                          <a:effectLst/>
                        </a:rPr>
                        <a:t>Este </a:t>
                      </a:r>
                      <a:r>
                        <a:rPr lang="pt-BR" sz="1600" dirty="0">
                          <a:effectLst/>
                        </a:rPr>
                        <a:t>Caso de Uso deve ocorrer sempre que o usuário desejar ver o histórico de uma única PCD.</a:t>
                      </a:r>
                      <a:endParaRPr lang="pt-BR" sz="1600" dirty="0">
                        <a:effectLst/>
                        <a:latin typeface="Times New Roman" panose="02020603050405020304" pitchFamily="18" charset="0"/>
                        <a:ea typeface="Times New Roman" panose="02020603050405020304" pitchFamily="18" charset="0"/>
                      </a:endParaRPr>
                    </a:p>
                  </a:txBody>
                  <a:tcPr marL="51529" marR="51529" marT="0" marB="0">
                    <a:solidFill>
                      <a:srgbClr val="B1BEDD"/>
                    </a:solidFill>
                  </a:tcPr>
                </a:tc>
                <a:extLst>
                  <a:ext uri="{0D108BD9-81ED-4DB2-BD59-A6C34878D82A}">
                    <a16:rowId xmlns:a16="http://schemas.microsoft.com/office/drawing/2014/main" val="10001"/>
                  </a:ext>
                </a:extLst>
              </a:tr>
              <a:tr h="266817">
                <a:tc>
                  <a:txBody>
                    <a:bodyPr/>
                    <a:lstStyle/>
                    <a:p>
                      <a:pPr algn="just" hangingPunct="0">
                        <a:lnSpc>
                          <a:spcPts val="1200"/>
                        </a:lnSpc>
                        <a:spcAft>
                          <a:spcPts val="0"/>
                        </a:spcAft>
                      </a:pPr>
                      <a:endParaRPr lang="pt-BR" sz="1600" dirty="0" smtClean="0">
                        <a:effectLst/>
                      </a:endParaRPr>
                    </a:p>
                    <a:p>
                      <a:pPr algn="just" hangingPunct="0">
                        <a:lnSpc>
                          <a:spcPts val="1200"/>
                        </a:lnSpc>
                        <a:spcAft>
                          <a:spcPts val="0"/>
                        </a:spcAft>
                      </a:pPr>
                      <a:r>
                        <a:rPr lang="pt-BR" sz="1600" dirty="0" smtClean="0">
                          <a:effectLst/>
                        </a:rPr>
                        <a:t>Ator </a:t>
                      </a:r>
                      <a:r>
                        <a:rPr lang="pt-BR" sz="1600" dirty="0">
                          <a:effectLst/>
                        </a:rPr>
                        <a:t>Principal</a:t>
                      </a:r>
                      <a:r>
                        <a:rPr lang="pt-BR" sz="1600" dirty="0" smtClean="0">
                          <a:effectLst/>
                        </a:rPr>
                        <a:t>:</a:t>
                      </a:r>
                    </a:p>
                    <a:p>
                      <a:pPr algn="just" hangingPunct="0">
                        <a:lnSpc>
                          <a:spcPts val="1200"/>
                        </a:lnSpc>
                        <a:spcAft>
                          <a:spcPts val="0"/>
                        </a:spcAft>
                      </a:pPr>
                      <a:endParaRPr lang="pt-BR" sz="1600" dirty="0">
                        <a:effectLst/>
                        <a:latin typeface="Times New Roman" panose="02020603050405020304" pitchFamily="18" charset="0"/>
                        <a:ea typeface="Times New Roman" panose="02020603050405020304" pitchFamily="18" charset="0"/>
                      </a:endParaRPr>
                    </a:p>
                  </a:txBody>
                  <a:tcPr marL="51529" marR="51529" marT="0" marB="0"/>
                </a:tc>
                <a:tc>
                  <a:txBody>
                    <a:bodyPr/>
                    <a:lstStyle/>
                    <a:p>
                      <a:pPr algn="just" hangingPunct="0">
                        <a:lnSpc>
                          <a:spcPts val="1200"/>
                        </a:lnSpc>
                        <a:spcAft>
                          <a:spcPts val="0"/>
                        </a:spcAft>
                      </a:pPr>
                      <a:endParaRPr lang="pt-BR" sz="1600" dirty="0" smtClean="0">
                        <a:effectLst/>
                      </a:endParaRPr>
                    </a:p>
                    <a:p>
                      <a:pPr algn="just" hangingPunct="0">
                        <a:lnSpc>
                          <a:spcPts val="1200"/>
                        </a:lnSpc>
                        <a:spcAft>
                          <a:spcPts val="0"/>
                        </a:spcAft>
                      </a:pPr>
                      <a:r>
                        <a:rPr lang="pt-BR" sz="1600" dirty="0" smtClean="0">
                          <a:effectLst/>
                        </a:rPr>
                        <a:t>Usuário </a:t>
                      </a:r>
                      <a:r>
                        <a:rPr lang="pt-BR" sz="1600" dirty="0">
                          <a:effectLst/>
                        </a:rPr>
                        <a:t>cadastrado.</a:t>
                      </a:r>
                      <a:endParaRPr lang="pt-BR" sz="1600" dirty="0">
                        <a:effectLst/>
                        <a:latin typeface="Times New Roman" panose="02020603050405020304" pitchFamily="18" charset="0"/>
                        <a:ea typeface="Times New Roman" panose="02020603050405020304" pitchFamily="18" charset="0"/>
                      </a:endParaRPr>
                    </a:p>
                  </a:txBody>
                  <a:tcPr marL="51529" marR="51529" marT="0" marB="0">
                    <a:solidFill>
                      <a:srgbClr val="B1BEDD"/>
                    </a:solidFill>
                  </a:tcPr>
                </a:tc>
                <a:extLst>
                  <a:ext uri="{0D108BD9-81ED-4DB2-BD59-A6C34878D82A}">
                    <a16:rowId xmlns:a16="http://schemas.microsoft.com/office/drawing/2014/main" val="10002"/>
                  </a:ext>
                </a:extLst>
              </a:tr>
              <a:tr h="470419">
                <a:tc>
                  <a:txBody>
                    <a:bodyPr/>
                    <a:lstStyle/>
                    <a:p>
                      <a:pPr algn="just" hangingPunct="0">
                        <a:lnSpc>
                          <a:spcPts val="1200"/>
                        </a:lnSpc>
                        <a:spcAft>
                          <a:spcPts val="0"/>
                        </a:spcAft>
                      </a:pPr>
                      <a:endParaRPr lang="pt-BR" sz="1600" dirty="0" smtClean="0">
                        <a:effectLst/>
                      </a:endParaRPr>
                    </a:p>
                    <a:p>
                      <a:pPr algn="just" hangingPunct="0">
                        <a:lnSpc>
                          <a:spcPts val="1200"/>
                        </a:lnSpc>
                        <a:spcAft>
                          <a:spcPts val="0"/>
                        </a:spcAft>
                      </a:pPr>
                      <a:r>
                        <a:rPr lang="pt-BR" sz="1600" dirty="0" smtClean="0">
                          <a:effectLst/>
                        </a:rPr>
                        <a:t>Pré-Condição</a:t>
                      </a:r>
                      <a:r>
                        <a:rPr lang="pt-BR" sz="1600" dirty="0">
                          <a:effectLst/>
                        </a:rPr>
                        <a:t>:</a:t>
                      </a:r>
                      <a:endParaRPr lang="pt-BR" sz="1600" dirty="0">
                        <a:effectLst/>
                        <a:latin typeface="Times New Roman" panose="02020603050405020304" pitchFamily="18" charset="0"/>
                        <a:ea typeface="Times New Roman" panose="02020603050405020304" pitchFamily="18" charset="0"/>
                      </a:endParaRPr>
                    </a:p>
                  </a:txBody>
                  <a:tcPr marL="51529" marR="51529" marT="0" marB="0"/>
                </a:tc>
                <a:tc>
                  <a:txBody>
                    <a:bodyPr/>
                    <a:lstStyle/>
                    <a:p>
                      <a:pPr algn="just" hangingPunct="0">
                        <a:lnSpc>
                          <a:spcPts val="1200"/>
                        </a:lnSpc>
                        <a:spcAft>
                          <a:spcPts val="0"/>
                        </a:spcAft>
                      </a:pPr>
                      <a:endParaRPr lang="pt-BR" sz="1600" dirty="0" smtClean="0">
                        <a:effectLst/>
                      </a:endParaRPr>
                    </a:p>
                    <a:p>
                      <a:pPr algn="just" hangingPunct="0">
                        <a:lnSpc>
                          <a:spcPts val="1200"/>
                        </a:lnSpc>
                        <a:spcAft>
                          <a:spcPts val="0"/>
                        </a:spcAft>
                      </a:pPr>
                      <a:r>
                        <a:rPr lang="pt-BR" sz="1600" dirty="0" smtClean="0">
                          <a:effectLst/>
                        </a:rPr>
                        <a:t>Usuário </a:t>
                      </a:r>
                      <a:r>
                        <a:rPr lang="pt-BR" sz="1600" dirty="0">
                          <a:effectLst/>
                        </a:rPr>
                        <a:t>deve estar cadastrado e </a:t>
                      </a:r>
                      <a:r>
                        <a:rPr lang="pt-BR" sz="1600" dirty="0" err="1">
                          <a:effectLst/>
                        </a:rPr>
                        <a:t>logado</a:t>
                      </a:r>
                      <a:r>
                        <a:rPr lang="pt-BR" sz="1600" dirty="0">
                          <a:effectLst/>
                        </a:rPr>
                        <a:t> no site </a:t>
                      </a:r>
                      <a:r>
                        <a:rPr lang="pt-BR" sz="1600" dirty="0" err="1">
                          <a:effectLst/>
                        </a:rPr>
                        <a:t>Indra</a:t>
                      </a:r>
                      <a:r>
                        <a:rPr lang="pt-BR" sz="1600" dirty="0">
                          <a:effectLst/>
                        </a:rPr>
                        <a:t>.</a:t>
                      </a:r>
                      <a:endParaRPr lang="pt-BR" sz="1600" dirty="0">
                        <a:effectLst/>
                        <a:latin typeface="Times New Roman" panose="02020603050405020304" pitchFamily="18" charset="0"/>
                        <a:ea typeface="Times New Roman" panose="02020603050405020304" pitchFamily="18" charset="0"/>
                      </a:endParaRPr>
                    </a:p>
                  </a:txBody>
                  <a:tcPr marL="51529" marR="51529" marT="0" marB="0">
                    <a:solidFill>
                      <a:srgbClr val="B1BEDD"/>
                    </a:solidFill>
                  </a:tcPr>
                </a:tc>
                <a:extLst>
                  <a:ext uri="{0D108BD9-81ED-4DB2-BD59-A6C34878D82A}">
                    <a16:rowId xmlns:a16="http://schemas.microsoft.com/office/drawing/2014/main" val="10003"/>
                  </a:ext>
                </a:extLst>
              </a:tr>
              <a:tr h="266817">
                <a:tc gridSpan="2">
                  <a:txBody>
                    <a:bodyPr/>
                    <a:lstStyle/>
                    <a:p>
                      <a:pPr algn="ctr" hangingPunct="0">
                        <a:lnSpc>
                          <a:spcPts val="1200"/>
                        </a:lnSpc>
                        <a:spcAft>
                          <a:spcPts val="0"/>
                        </a:spcAft>
                      </a:pPr>
                      <a:endParaRPr lang="pt-BR" sz="2400" dirty="0" smtClean="0">
                        <a:effectLst/>
                      </a:endParaRPr>
                    </a:p>
                    <a:p>
                      <a:pPr algn="ctr" hangingPunct="0">
                        <a:lnSpc>
                          <a:spcPts val="1200"/>
                        </a:lnSpc>
                        <a:spcAft>
                          <a:spcPts val="0"/>
                        </a:spcAft>
                      </a:pPr>
                      <a:endParaRPr lang="pt-BR" sz="2400" dirty="0" smtClean="0">
                        <a:effectLst/>
                      </a:endParaRPr>
                    </a:p>
                    <a:p>
                      <a:pPr algn="ctr" hangingPunct="0">
                        <a:lnSpc>
                          <a:spcPts val="1200"/>
                        </a:lnSpc>
                        <a:spcAft>
                          <a:spcPts val="0"/>
                        </a:spcAft>
                      </a:pPr>
                      <a:r>
                        <a:rPr lang="pt-BR" sz="2400" dirty="0" smtClean="0">
                          <a:effectLst/>
                        </a:rPr>
                        <a:t>Fluxo Principal</a:t>
                      </a:r>
                    </a:p>
                    <a:p>
                      <a:pPr algn="ctr" hangingPunct="0">
                        <a:lnSpc>
                          <a:spcPts val="1200"/>
                        </a:lnSpc>
                        <a:spcAft>
                          <a:spcPts val="0"/>
                        </a:spcAft>
                      </a:pPr>
                      <a:endParaRPr lang="pt-BR" sz="1400" dirty="0" smtClean="0">
                        <a:effectLst/>
                        <a:latin typeface="Times New Roman" panose="02020603050405020304" pitchFamily="18" charset="0"/>
                        <a:ea typeface="Times New Roman" panose="02020603050405020304" pitchFamily="18" charset="0"/>
                      </a:endParaRPr>
                    </a:p>
                  </a:txBody>
                  <a:tcPr marL="51529" marR="51529" marT="0" marB="0"/>
                </a:tc>
                <a:tc hMerge="1">
                  <a:txBody>
                    <a:bodyPr/>
                    <a:lstStyle/>
                    <a:p>
                      <a:endParaRPr lang="pt-BR"/>
                    </a:p>
                  </a:txBody>
                  <a:tcPr/>
                </a:tc>
                <a:extLst>
                  <a:ext uri="{0D108BD9-81ED-4DB2-BD59-A6C34878D82A}">
                    <a16:rowId xmlns:a16="http://schemas.microsoft.com/office/drawing/2014/main" val="10004"/>
                  </a:ext>
                </a:extLst>
              </a:tr>
              <a:tr h="266817">
                <a:tc>
                  <a:txBody>
                    <a:bodyPr/>
                    <a:lstStyle/>
                    <a:p>
                      <a:pPr algn="just" hangingPunct="0">
                        <a:lnSpc>
                          <a:spcPts val="1200"/>
                        </a:lnSpc>
                        <a:spcAft>
                          <a:spcPts val="0"/>
                        </a:spcAft>
                      </a:pPr>
                      <a:endParaRPr lang="pt-BR" sz="1400" dirty="0" smtClean="0">
                        <a:effectLst/>
                      </a:endParaRPr>
                    </a:p>
                    <a:p>
                      <a:pPr algn="just" hangingPunct="0">
                        <a:lnSpc>
                          <a:spcPts val="1200"/>
                        </a:lnSpc>
                        <a:spcAft>
                          <a:spcPts val="0"/>
                        </a:spcAft>
                      </a:pPr>
                      <a:r>
                        <a:rPr lang="pt-BR" sz="1600" dirty="0" smtClean="0">
                          <a:effectLst/>
                        </a:rPr>
                        <a:t>Ações </a:t>
                      </a:r>
                      <a:r>
                        <a:rPr lang="pt-BR" sz="1600" dirty="0">
                          <a:effectLst/>
                        </a:rPr>
                        <a:t>dos Atores</a:t>
                      </a:r>
                      <a:r>
                        <a:rPr lang="pt-BR" sz="1600" dirty="0" smtClean="0">
                          <a:effectLst/>
                        </a:rPr>
                        <a:t>:</a:t>
                      </a:r>
                    </a:p>
                    <a:p>
                      <a:pPr algn="just" hangingPunct="0">
                        <a:lnSpc>
                          <a:spcPts val="1200"/>
                        </a:lnSpc>
                        <a:spcAft>
                          <a:spcPts val="0"/>
                        </a:spcAft>
                      </a:pPr>
                      <a:endParaRPr lang="pt-BR" sz="1400" dirty="0" smtClean="0">
                        <a:effectLst/>
                        <a:latin typeface="Times New Roman" panose="02020603050405020304" pitchFamily="18" charset="0"/>
                        <a:ea typeface="Times New Roman" panose="02020603050405020304" pitchFamily="18" charset="0"/>
                      </a:endParaRPr>
                    </a:p>
                  </a:txBody>
                  <a:tcPr marL="51529" marR="51529" marT="0" marB="0"/>
                </a:tc>
                <a:tc>
                  <a:txBody>
                    <a:bodyPr/>
                    <a:lstStyle/>
                    <a:p>
                      <a:pPr algn="just" hangingPunct="0">
                        <a:lnSpc>
                          <a:spcPts val="1200"/>
                        </a:lnSpc>
                        <a:spcAft>
                          <a:spcPts val="0"/>
                        </a:spcAft>
                      </a:pPr>
                      <a:endParaRPr lang="pt-BR" sz="1600" dirty="0" smtClean="0">
                        <a:effectLst/>
                      </a:endParaRPr>
                    </a:p>
                    <a:p>
                      <a:pPr algn="just" hangingPunct="0">
                        <a:lnSpc>
                          <a:spcPts val="1200"/>
                        </a:lnSpc>
                        <a:spcAft>
                          <a:spcPts val="0"/>
                        </a:spcAft>
                      </a:pPr>
                      <a:r>
                        <a:rPr lang="pt-BR" sz="1600" b="1" dirty="0" smtClean="0">
                          <a:solidFill>
                            <a:schemeClr val="bg1"/>
                          </a:solidFill>
                          <a:effectLst/>
                        </a:rPr>
                        <a:t>Ações </a:t>
                      </a:r>
                      <a:r>
                        <a:rPr lang="pt-BR" sz="1600" b="1" dirty="0">
                          <a:solidFill>
                            <a:schemeClr val="bg1"/>
                          </a:solidFill>
                          <a:effectLst/>
                        </a:rPr>
                        <a:t>do Sistema</a:t>
                      </a:r>
                      <a:r>
                        <a:rPr lang="pt-BR" sz="1600" b="1" dirty="0" smtClean="0">
                          <a:solidFill>
                            <a:schemeClr val="bg1"/>
                          </a:solidFill>
                          <a:effectLst/>
                        </a:rPr>
                        <a:t>:</a:t>
                      </a:r>
                    </a:p>
                    <a:p>
                      <a:pPr algn="just" hangingPunct="0">
                        <a:lnSpc>
                          <a:spcPts val="1200"/>
                        </a:lnSpc>
                        <a:spcAft>
                          <a:spcPts val="0"/>
                        </a:spcAft>
                      </a:pPr>
                      <a:endParaRPr lang="pt-BR" sz="1600" dirty="0">
                        <a:solidFill>
                          <a:schemeClr val="accent1"/>
                        </a:solidFill>
                        <a:effectLst/>
                        <a:latin typeface="Times New Roman" panose="02020603050405020304" pitchFamily="18" charset="0"/>
                        <a:ea typeface="Times New Roman" panose="02020603050405020304" pitchFamily="18" charset="0"/>
                      </a:endParaRPr>
                    </a:p>
                  </a:txBody>
                  <a:tcPr marL="51529" marR="51529" marT="0" marB="0">
                    <a:solidFill>
                      <a:srgbClr val="4A66AC"/>
                    </a:solidFill>
                  </a:tcPr>
                </a:tc>
                <a:extLst>
                  <a:ext uri="{0D108BD9-81ED-4DB2-BD59-A6C34878D82A}">
                    <a16:rowId xmlns:a16="http://schemas.microsoft.com/office/drawing/2014/main" val="10005"/>
                  </a:ext>
                </a:extLst>
              </a:tr>
              <a:tr h="665756">
                <a:tc>
                  <a:txBody>
                    <a:bodyPr/>
                    <a:lstStyle/>
                    <a:p>
                      <a:pPr hangingPunct="0">
                        <a:lnSpc>
                          <a:spcPts val="1200"/>
                        </a:lnSpc>
                        <a:spcAft>
                          <a:spcPts val="0"/>
                        </a:spcAft>
                      </a:pPr>
                      <a:endParaRPr lang="pt-BR" sz="1400" b="0" dirty="0" smtClean="0">
                        <a:solidFill>
                          <a:schemeClr val="tx1"/>
                        </a:solidFill>
                        <a:effectLst/>
                      </a:endParaRPr>
                    </a:p>
                    <a:p>
                      <a:pPr hangingPunct="0">
                        <a:lnSpc>
                          <a:spcPts val="1200"/>
                        </a:lnSpc>
                        <a:spcAft>
                          <a:spcPts val="0"/>
                        </a:spcAft>
                      </a:pPr>
                      <a:endParaRPr lang="pt-BR" sz="1400" b="0" dirty="0" smtClean="0">
                        <a:solidFill>
                          <a:schemeClr val="tx1"/>
                        </a:solidFill>
                        <a:effectLst/>
                      </a:endParaRPr>
                    </a:p>
                    <a:p>
                      <a:pPr hangingPunct="0">
                        <a:lnSpc>
                          <a:spcPts val="1200"/>
                        </a:lnSpc>
                        <a:spcAft>
                          <a:spcPts val="0"/>
                        </a:spcAft>
                      </a:pPr>
                      <a:r>
                        <a:rPr lang="pt-BR" sz="1400" b="0" dirty="0" smtClean="0">
                          <a:solidFill>
                            <a:schemeClr val="tx1"/>
                          </a:solidFill>
                          <a:effectLst/>
                        </a:rPr>
                        <a:t>1</a:t>
                      </a:r>
                      <a:r>
                        <a:rPr lang="pt-BR" sz="1400" b="0" dirty="0">
                          <a:solidFill>
                            <a:schemeClr val="tx1"/>
                          </a:solidFill>
                          <a:effectLst/>
                        </a:rPr>
                        <a:t>. Selecionar PCD desejada</a:t>
                      </a:r>
                      <a:r>
                        <a:rPr lang="pt-BR" sz="1400" b="0" dirty="0" smtClean="0">
                          <a:solidFill>
                            <a:schemeClr val="tx1"/>
                          </a:solidFill>
                          <a:effectLst/>
                        </a:rPr>
                        <a:t>.</a:t>
                      </a:r>
                    </a:p>
                    <a:p>
                      <a:pPr algn="just" hangingPunct="0">
                        <a:lnSpc>
                          <a:spcPts val="1200"/>
                        </a:lnSpc>
                        <a:spcAft>
                          <a:spcPts val="0"/>
                        </a:spcAft>
                      </a:pPr>
                      <a:endParaRPr lang="pt-BR" sz="1400" b="0" dirty="0">
                        <a:solidFill>
                          <a:schemeClr val="tx1"/>
                        </a:solidFill>
                        <a:effectLst/>
                        <a:latin typeface="Times New Roman" panose="02020603050405020304" pitchFamily="18" charset="0"/>
                        <a:ea typeface="Times New Roman" panose="02020603050405020304" pitchFamily="18" charset="0"/>
                      </a:endParaRPr>
                    </a:p>
                  </a:txBody>
                  <a:tcPr marL="51529" marR="51529" marT="0" marB="0">
                    <a:solidFill>
                      <a:srgbClr val="B1BEDD"/>
                    </a:solidFill>
                  </a:tcPr>
                </a:tc>
                <a:tc>
                  <a:txBody>
                    <a:bodyPr/>
                    <a:lstStyle/>
                    <a:p>
                      <a:pPr hangingPunct="0">
                        <a:lnSpc>
                          <a:spcPts val="1200"/>
                        </a:lnSpc>
                        <a:spcAft>
                          <a:spcPts val="0"/>
                        </a:spcAft>
                      </a:pPr>
                      <a:endParaRPr lang="pt-BR" sz="1600" dirty="0" smtClean="0">
                        <a:effectLst/>
                      </a:endParaRPr>
                    </a:p>
                    <a:p>
                      <a:pPr hangingPunct="0">
                        <a:lnSpc>
                          <a:spcPts val="1200"/>
                        </a:lnSpc>
                        <a:spcAft>
                          <a:spcPts val="0"/>
                        </a:spcAft>
                      </a:pPr>
                      <a:r>
                        <a:rPr lang="pt-BR" sz="1600" dirty="0" smtClean="0">
                          <a:effectLst/>
                        </a:rPr>
                        <a:t>2</a:t>
                      </a:r>
                      <a:r>
                        <a:rPr lang="pt-BR" sz="1600" dirty="0">
                          <a:effectLst/>
                        </a:rPr>
                        <a:t>. </a:t>
                      </a:r>
                      <a:r>
                        <a:rPr lang="en-US" sz="1600" dirty="0">
                          <a:effectLst/>
                        </a:rPr>
                        <a:t>O </a:t>
                      </a:r>
                      <a:r>
                        <a:rPr lang="en-US" sz="1600" dirty="0" err="1">
                          <a:effectLst/>
                        </a:rPr>
                        <a:t>sistema</a:t>
                      </a:r>
                      <a:r>
                        <a:rPr lang="en-US" sz="1600" dirty="0">
                          <a:effectLst/>
                        </a:rPr>
                        <a:t> </a:t>
                      </a:r>
                      <a:r>
                        <a:rPr lang="en-US" sz="1600" dirty="0" err="1">
                          <a:effectLst/>
                        </a:rPr>
                        <a:t>dara</a:t>
                      </a:r>
                      <a:r>
                        <a:rPr lang="en-US" sz="1600" dirty="0">
                          <a:effectLst/>
                        </a:rPr>
                        <a:t> </a:t>
                      </a:r>
                      <a:r>
                        <a:rPr lang="en-US" sz="1600" dirty="0" err="1">
                          <a:effectLst/>
                        </a:rPr>
                        <a:t>ao</a:t>
                      </a:r>
                      <a:r>
                        <a:rPr lang="en-US" sz="1600" dirty="0">
                          <a:effectLst/>
                        </a:rPr>
                        <a:t> </a:t>
                      </a:r>
                      <a:r>
                        <a:rPr lang="en-US" sz="1600" dirty="0" err="1">
                          <a:effectLst/>
                        </a:rPr>
                        <a:t>usuário</a:t>
                      </a:r>
                      <a:r>
                        <a:rPr lang="en-US" sz="1600" dirty="0">
                          <a:effectLst/>
                        </a:rPr>
                        <a:t> a </a:t>
                      </a:r>
                      <a:r>
                        <a:rPr lang="en-US" sz="1600" dirty="0" err="1">
                          <a:effectLst/>
                        </a:rPr>
                        <a:t>opção</a:t>
                      </a:r>
                      <a:r>
                        <a:rPr lang="en-US" sz="1600" dirty="0">
                          <a:effectLst/>
                        </a:rPr>
                        <a:t> de </a:t>
                      </a:r>
                      <a:r>
                        <a:rPr lang="en-US" sz="1600" dirty="0" err="1">
                          <a:effectLst/>
                        </a:rPr>
                        <a:t>escolher</a:t>
                      </a:r>
                      <a:r>
                        <a:rPr lang="en-US" sz="1600" dirty="0">
                          <a:effectLst/>
                        </a:rPr>
                        <a:t> o </a:t>
                      </a:r>
                      <a:r>
                        <a:rPr lang="pt-BR" sz="1600" noProof="0" dirty="0" smtClean="0">
                          <a:effectLst/>
                        </a:rPr>
                        <a:t>período</a:t>
                      </a:r>
                      <a:r>
                        <a:rPr lang="en-US" sz="1600" dirty="0" smtClean="0">
                          <a:effectLst/>
                        </a:rPr>
                        <a:t> </a:t>
                      </a:r>
                      <a:r>
                        <a:rPr lang="en-US" sz="1600" dirty="0">
                          <a:effectLst/>
                        </a:rPr>
                        <a:t>da medição que este deseja ver</a:t>
                      </a:r>
                      <a:r>
                        <a:rPr lang="en-US" sz="1600" dirty="0" smtClean="0">
                          <a:effectLst/>
                        </a:rPr>
                        <a:t>.</a:t>
                      </a:r>
                      <a:endParaRPr lang="pt-BR" sz="1600" dirty="0">
                        <a:effectLst/>
                      </a:endParaRPr>
                    </a:p>
                  </a:txBody>
                  <a:tcPr marL="51529" marR="51529" marT="0" marB="0">
                    <a:solidFill>
                      <a:srgbClr val="B1BEDD"/>
                    </a:solidFill>
                  </a:tcPr>
                </a:tc>
                <a:extLst>
                  <a:ext uri="{0D108BD9-81ED-4DB2-BD59-A6C34878D82A}">
                    <a16:rowId xmlns:a16="http://schemas.microsoft.com/office/drawing/2014/main" val="10006"/>
                  </a:ext>
                </a:extLst>
              </a:tr>
              <a:tr h="694828">
                <a:tc>
                  <a:txBody>
                    <a:bodyPr/>
                    <a:lstStyle/>
                    <a:p>
                      <a:pPr marL="457200" indent="-457200" hangingPunct="0">
                        <a:lnSpc>
                          <a:spcPts val="1200"/>
                        </a:lnSpc>
                        <a:spcBef>
                          <a:spcPts val="600"/>
                        </a:spcBef>
                        <a:spcAft>
                          <a:spcPts val="300"/>
                        </a:spcAft>
                      </a:pPr>
                      <a:endParaRPr lang="pt-BR" sz="1400" b="0" kern="0" dirty="0" smtClean="0">
                        <a:solidFill>
                          <a:schemeClr val="tx1"/>
                        </a:solidFill>
                        <a:effectLst/>
                      </a:endParaRPr>
                    </a:p>
                    <a:p>
                      <a:pPr marL="457200" indent="-457200" hangingPunct="0">
                        <a:lnSpc>
                          <a:spcPts val="1200"/>
                        </a:lnSpc>
                        <a:spcBef>
                          <a:spcPts val="600"/>
                        </a:spcBef>
                        <a:spcAft>
                          <a:spcPts val="300"/>
                        </a:spcAft>
                      </a:pPr>
                      <a:r>
                        <a:rPr lang="pt-BR" sz="1400" b="0" kern="0" dirty="0" smtClean="0">
                          <a:solidFill>
                            <a:schemeClr val="tx1"/>
                          </a:solidFill>
                          <a:effectLst/>
                        </a:rPr>
                        <a:t>3</a:t>
                      </a:r>
                      <a:r>
                        <a:rPr lang="pt-BR" sz="1400" b="0" kern="0" dirty="0">
                          <a:solidFill>
                            <a:schemeClr val="tx1"/>
                          </a:solidFill>
                          <a:effectLst/>
                        </a:rPr>
                        <a:t>. Selecionar o período.</a:t>
                      </a:r>
                      <a:endParaRPr lang="pt-BR" sz="1400" b="0" kern="0" dirty="0">
                        <a:solidFill>
                          <a:schemeClr val="tx1"/>
                        </a:solidFill>
                        <a:effectLst/>
                        <a:latin typeface="Times New Roman" panose="02020603050405020304" pitchFamily="18" charset="0"/>
                        <a:cs typeface="Times New Roman" panose="02020603050405020304" pitchFamily="18" charset="0"/>
                      </a:endParaRPr>
                    </a:p>
                  </a:txBody>
                  <a:tcPr marL="51529" marR="51529" marT="0" marB="0">
                    <a:solidFill>
                      <a:srgbClr val="B1BEDD"/>
                    </a:solidFill>
                  </a:tcPr>
                </a:tc>
                <a:tc>
                  <a:txBody>
                    <a:bodyPr/>
                    <a:lstStyle/>
                    <a:p>
                      <a:pPr hangingPunct="0">
                        <a:lnSpc>
                          <a:spcPts val="1200"/>
                        </a:lnSpc>
                        <a:spcAft>
                          <a:spcPts val="0"/>
                        </a:spcAft>
                      </a:pPr>
                      <a:endParaRPr lang="pt-BR" sz="1600" dirty="0" smtClean="0">
                        <a:effectLst/>
                      </a:endParaRPr>
                    </a:p>
                    <a:p>
                      <a:pPr hangingPunct="0">
                        <a:lnSpc>
                          <a:spcPts val="1200"/>
                        </a:lnSpc>
                        <a:spcAft>
                          <a:spcPts val="0"/>
                        </a:spcAft>
                      </a:pPr>
                      <a:r>
                        <a:rPr lang="pt-BR" sz="1600" dirty="0" smtClean="0">
                          <a:effectLst/>
                        </a:rPr>
                        <a:t>4</a:t>
                      </a:r>
                      <a:r>
                        <a:rPr lang="pt-BR" sz="1600" dirty="0">
                          <a:effectLst/>
                        </a:rPr>
                        <a:t>. O s</a:t>
                      </a:r>
                      <a:r>
                        <a:rPr lang="en-US" sz="1600" dirty="0">
                          <a:effectLst/>
                        </a:rPr>
                        <a:t>istema </a:t>
                      </a:r>
                      <a:r>
                        <a:rPr lang="en-US" sz="1600" dirty="0" err="1">
                          <a:effectLst/>
                        </a:rPr>
                        <a:t>ira</a:t>
                      </a:r>
                      <a:r>
                        <a:rPr lang="en-US" sz="1600" dirty="0">
                          <a:effectLst/>
                        </a:rPr>
                        <a:t> </a:t>
                      </a:r>
                      <a:r>
                        <a:rPr lang="en-US" sz="1600" dirty="0" err="1">
                          <a:effectLst/>
                        </a:rPr>
                        <a:t>procurar</a:t>
                      </a:r>
                      <a:r>
                        <a:rPr lang="en-US" sz="1600" dirty="0">
                          <a:effectLst/>
                        </a:rPr>
                        <a:t> no </a:t>
                      </a:r>
                      <a:r>
                        <a:rPr lang="en-US" sz="1600" dirty="0" err="1">
                          <a:effectLst/>
                        </a:rPr>
                        <a:t>banco</a:t>
                      </a:r>
                      <a:r>
                        <a:rPr lang="en-US" sz="1600" dirty="0">
                          <a:effectLst/>
                        </a:rPr>
                        <a:t> de dados o </a:t>
                      </a:r>
                      <a:r>
                        <a:rPr lang="en-US" sz="1600" dirty="0" err="1">
                          <a:effectLst/>
                        </a:rPr>
                        <a:t>período</a:t>
                      </a:r>
                      <a:r>
                        <a:rPr lang="en-US" sz="1600" dirty="0">
                          <a:effectLst/>
                        </a:rPr>
                        <a:t> </a:t>
                      </a:r>
                      <a:r>
                        <a:rPr lang="en-US" sz="1600" dirty="0" err="1">
                          <a:effectLst/>
                        </a:rPr>
                        <a:t>selecionado</a:t>
                      </a:r>
                      <a:r>
                        <a:rPr lang="en-US" sz="1600" dirty="0">
                          <a:effectLst/>
                        </a:rPr>
                        <a:t> e </a:t>
                      </a:r>
                      <a:r>
                        <a:rPr lang="en-US" sz="1600" dirty="0" err="1">
                          <a:effectLst/>
                        </a:rPr>
                        <a:t>seus</a:t>
                      </a:r>
                      <a:r>
                        <a:rPr lang="en-US" sz="1600" dirty="0">
                          <a:effectLst/>
                        </a:rPr>
                        <a:t> </a:t>
                      </a:r>
                      <a:r>
                        <a:rPr lang="en-US" sz="1600" dirty="0" err="1">
                          <a:effectLst/>
                        </a:rPr>
                        <a:t>sensores</a:t>
                      </a:r>
                      <a:r>
                        <a:rPr lang="en-US" sz="1600" dirty="0" smtClean="0">
                          <a:effectLst/>
                        </a:rPr>
                        <a:t>.</a:t>
                      </a:r>
                      <a:endParaRPr lang="pt-BR" sz="1600" dirty="0">
                        <a:effectLst/>
                      </a:endParaRPr>
                    </a:p>
                  </a:txBody>
                  <a:tcPr marL="51529" marR="51529" marT="0" marB="0">
                    <a:solidFill>
                      <a:srgbClr val="B1BEDD"/>
                    </a:solidFill>
                  </a:tcPr>
                </a:tc>
                <a:extLst>
                  <a:ext uri="{0D108BD9-81ED-4DB2-BD59-A6C34878D82A}">
                    <a16:rowId xmlns:a16="http://schemas.microsoft.com/office/drawing/2014/main" val="10007"/>
                  </a:ext>
                </a:extLst>
              </a:tr>
              <a:tr h="694828">
                <a:tc>
                  <a:txBody>
                    <a:bodyPr/>
                    <a:lstStyle/>
                    <a:p>
                      <a:pPr algn="just" hangingPunct="0">
                        <a:lnSpc>
                          <a:spcPts val="1200"/>
                        </a:lnSpc>
                        <a:spcAft>
                          <a:spcPts val="0"/>
                        </a:spcAft>
                      </a:pPr>
                      <a:r>
                        <a:rPr lang="pt-BR" sz="1400" b="0" dirty="0">
                          <a:solidFill>
                            <a:schemeClr val="tx1"/>
                          </a:solidFill>
                          <a:effectLst/>
                        </a:rPr>
                        <a:t> </a:t>
                      </a:r>
                      <a:endParaRPr lang="pt-BR" sz="1400" b="0" dirty="0" smtClean="0">
                        <a:solidFill>
                          <a:schemeClr val="tx1"/>
                        </a:solidFill>
                        <a:effectLst/>
                      </a:endParaRPr>
                    </a:p>
                  </a:txBody>
                  <a:tcPr marL="51529" marR="51529" marT="0" marB="0">
                    <a:solidFill>
                      <a:srgbClr val="B1BEDD"/>
                    </a:solidFill>
                  </a:tcPr>
                </a:tc>
                <a:tc>
                  <a:txBody>
                    <a:bodyPr/>
                    <a:lstStyle/>
                    <a:p>
                      <a:pPr hangingPunct="0">
                        <a:lnSpc>
                          <a:spcPts val="1200"/>
                        </a:lnSpc>
                        <a:spcAft>
                          <a:spcPts val="0"/>
                        </a:spcAft>
                      </a:pPr>
                      <a:endParaRPr lang="pt-BR" sz="1600" dirty="0" smtClean="0">
                        <a:effectLst/>
                      </a:endParaRPr>
                    </a:p>
                    <a:p>
                      <a:pPr hangingPunct="0">
                        <a:lnSpc>
                          <a:spcPts val="1200"/>
                        </a:lnSpc>
                        <a:spcAft>
                          <a:spcPts val="0"/>
                        </a:spcAft>
                      </a:pPr>
                      <a:r>
                        <a:rPr lang="pt-BR" sz="1600" dirty="0" smtClean="0">
                          <a:effectLst/>
                        </a:rPr>
                        <a:t>5</a:t>
                      </a:r>
                      <a:r>
                        <a:rPr lang="pt-BR" sz="1600" dirty="0">
                          <a:effectLst/>
                        </a:rPr>
                        <a:t>. </a:t>
                      </a:r>
                      <a:r>
                        <a:rPr lang="en-US" sz="1600" dirty="0">
                          <a:effectLst/>
                        </a:rPr>
                        <a:t>O </a:t>
                      </a:r>
                      <a:r>
                        <a:rPr lang="en-US" sz="1600" dirty="0" err="1">
                          <a:effectLst/>
                        </a:rPr>
                        <a:t>sistema</a:t>
                      </a:r>
                      <a:r>
                        <a:rPr lang="en-US" sz="1600" dirty="0">
                          <a:effectLst/>
                        </a:rPr>
                        <a:t> </a:t>
                      </a:r>
                      <a:r>
                        <a:rPr lang="en-US" sz="1600" dirty="0" err="1">
                          <a:effectLst/>
                        </a:rPr>
                        <a:t>irá</a:t>
                      </a:r>
                      <a:r>
                        <a:rPr lang="en-US" sz="1600" dirty="0">
                          <a:effectLst/>
                        </a:rPr>
                        <a:t> </a:t>
                      </a:r>
                      <a:r>
                        <a:rPr lang="en-US" sz="1600" dirty="0" err="1">
                          <a:effectLst/>
                        </a:rPr>
                        <a:t>apresentar</a:t>
                      </a:r>
                      <a:r>
                        <a:rPr lang="en-US" sz="1600" dirty="0">
                          <a:effectLst/>
                        </a:rPr>
                        <a:t> </a:t>
                      </a:r>
                      <a:r>
                        <a:rPr lang="en-US" sz="1600" dirty="0" err="1">
                          <a:effectLst/>
                        </a:rPr>
                        <a:t>uma</a:t>
                      </a:r>
                      <a:r>
                        <a:rPr lang="en-US" sz="1600" dirty="0">
                          <a:effectLst/>
                        </a:rPr>
                        <a:t> </a:t>
                      </a:r>
                      <a:r>
                        <a:rPr lang="en-US" sz="1600" dirty="0" err="1">
                          <a:effectLst/>
                        </a:rPr>
                        <a:t>tabela</a:t>
                      </a:r>
                      <a:r>
                        <a:rPr lang="en-US" sz="1600" dirty="0">
                          <a:effectLst/>
                        </a:rPr>
                        <a:t> </a:t>
                      </a:r>
                      <a:r>
                        <a:rPr lang="en-US" sz="1600" dirty="0" err="1">
                          <a:effectLst/>
                        </a:rPr>
                        <a:t>na</a:t>
                      </a:r>
                      <a:r>
                        <a:rPr lang="en-US" sz="1600" dirty="0">
                          <a:effectLst/>
                        </a:rPr>
                        <a:t> </a:t>
                      </a:r>
                      <a:r>
                        <a:rPr lang="en-US" sz="1600" dirty="0" err="1">
                          <a:effectLst/>
                        </a:rPr>
                        <a:t>qual</a:t>
                      </a:r>
                      <a:r>
                        <a:rPr lang="en-US" sz="1600" dirty="0">
                          <a:effectLst/>
                        </a:rPr>
                        <a:t> </a:t>
                      </a:r>
                      <a:r>
                        <a:rPr lang="en-US" sz="1600" dirty="0" err="1">
                          <a:effectLst/>
                        </a:rPr>
                        <a:t>suas</a:t>
                      </a:r>
                      <a:r>
                        <a:rPr lang="en-US" sz="1600" dirty="0">
                          <a:effectLst/>
                        </a:rPr>
                        <a:t> </a:t>
                      </a:r>
                      <a:r>
                        <a:rPr lang="en-US" sz="1600" dirty="0" err="1">
                          <a:effectLst/>
                        </a:rPr>
                        <a:t>linhas</a:t>
                      </a:r>
                      <a:r>
                        <a:rPr lang="en-US" sz="1600" dirty="0">
                          <a:effectLst/>
                        </a:rPr>
                        <a:t> </a:t>
                      </a:r>
                      <a:r>
                        <a:rPr lang="en-US" sz="1600" dirty="0" err="1">
                          <a:effectLst/>
                        </a:rPr>
                        <a:t>apresentação</a:t>
                      </a:r>
                      <a:r>
                        <a:rPr lang="en-US" sz="1600" dirty="0">
                          <a:effectLst/>
                        </a:rPr>
                        <a:t> o </a:t>
                      </a:r>
                      <a:r>
                        <a:rPr lang="en-US" sz="1600" dirty="0" err="1">
                          <a:effectLst/>
                        </a:rPr>
                        <a:t>período</a:t>
                      </a:r>
                      <a:r>
                        <a:rPr lang="en-US" sz="1600" dirty="0">
                          <a:effectLst/>
                        </a:rPr>
                        <a:t> das </a:t>
                      </a:r>
                      <a:r>
                        <a:rPr lang="en-US" sz="1600" dirty="0" err="1">
                          <a:effectLst/>
                        </a:rPr>
                        <a:t>medições</a:t>
                      </a:r>
                      <a:r>
                        <a:rPr lang="en-US" sz="1600" dirty="0">
                          <a:effectLst/>
                        </a:rPr>
                        <a:t>, e </a:t>
                      </a:r>
                      <a:r>
                        <a:rPr lang="en-US" sz="1600" dirty="0" err="1">
                          <a:effectLst/>
                        </a:rPr>
                        <a:t>suas</a:t>
                      </a:r>
                      <a:r>
                        <a:rPr lang="en-US" sz="1600" dirty="0">
                          <a:effectLst/>
                        </a:rPr>
                        <a:t> </a:t>
                      </a:r>
                      <a:r>
                        <a:rPr lang="en-US" sz="1600" dirty="0" err="1">
                          <a:effectLst/>
                        </a:rPr>
                        <a:t>colunas</a:t>
                      </a:r>
                      <a:r>
                        <a:rPr lang="en-US" sz="1600" dirty="0">
                          <a:effectLst/>
                        </a:rPr>
                        <a:t> </a:t>
                      </a:r>
                      <a:r>
                        <a:rPr lang="en-US" sz="1600" dirty="0" err="1">
                          <a:effectLst/>
                        </a:rPr>
                        <a:t>os</a:t>
                      </a:r>
                      <a:r>
                        <a:rPr lang="en-US" sz="1600" dirty="0">
                          <a:effectLst/>
                        </a:rPr>
                        <a:t> </a:t>
                      </a:r>
                      <a:r>
                        <a:rPr lang="en-US" sz="1600" dirty="0" err="1">
                          <a:effectLst/>
                        </a:rPr>
                        <a:t>sensores</a:t>
                      </a:r>
                      <a:r>
                        <a:rPr lang="en-US" sz="1600" dirty="0">
                          <a:effectLst/>
                        </a:rPr>
                        <a:t>.</a:t>
                      </a:r>
                      <a:endParaRPr lang="pt-BR" sz="1600" dirty="0">
                        <a:effectLst/>
                        <a:latin typeface="Times New Roman" panose="02020603050405020304" pitchFamily="18" charset="0"/>
                        <a:ea typeface="Times New Roman" panose="02020603050405020304" pitchFamily="18" charset="0"/>
                      </a:endParaRPr>
                    </a:p>
                  </a:txBody>
                  <a:tcPr marL="51529" marR="51529" marT="0" marB="0">
                    <a:solidFill>
                      <a:srgbClr val="B1BEDD"/>
                    </a:solidFill>
                  </a:tcPr>
                </a:tc>
                <a:extLst>
                  <a:ext uri="{0D108BD9-81ED-4DB2-BD59-A6C34878D82A}">
                    <a16:rowId xmlns:a16="http://schemas.microsoft.com/office/drawing/2014/main" val="10008"/>
                  </a:ext>
                </a:extLst>
              </a:tr>
              <a:tr h="266817">
                <a:tc>
                  <a:txBody>
                    <a:bodyPr/>
                    <a:lstStyle/>
                    <a:p>
                      <a:pPr algn="just" hangingPunct="0">
                        <a:lnSpc>
                          <a:spcPts val="1200"/>
                        </a:lnSpc>
                        <a:spcAft>
                          <a:spcPts val="0"/>
                        </a:spcAft>
                      </a:pPr>
                      <a:endParaRPr lang="pt-BR" sz="1400" b="0" dirty="0" smtClean="0">
                        <a:solidFill>
                          <a:schemeClr val="tx1"/>
                        </a:solidFill>
                        <a:effectLst/>
                      </a:endParaRPr>
                    </a:p>
                    <a:p>
                      <a:pPr algn="just" hangingPunct="0">
                        <a:lnSpc>
                          <a:spcPts val="1200"/>
                        </a:lnSpc>
                        <a:spcAft>
                          <a:spcPts val="0"/>
                        </a:spcAft>
                      </a:pPr>
                      <a:r>
                        <a:rPr lang="pt-BR" sz="1400" b="0" dirty="0" smtClean="0">
                          <a:solidFill>
                            <a:schemeClr val="tx1"/>
                          </a:solidFill>
                          <a:effectLst/>
                        </a:rPr>
                        <a:t>6</a:t>
                      </a:r>
                      <a:r>
                        <a:rPr lang="pt-BR" sz="1400" b="0" dirty="0">
                          <a:solidFill>
                            <a:schemeClr val="tx1"/>
                          </a:solidFill>
                          <a:effectLst/>
                        </a:rPr>
                        <a:t>. Fim do Caso de Uso</a:t>
                      </a:r>
                      <a:endParaRPr lang="pt-BR" sz="1400" b="0" dirty="0">
                        <a:solidFill>
                          <a:schemeClr val="tx1"/>
                        </a:solidFill>
                        <a:effectLst/>
                        <a:latin typeface="Times New Roman" panose="02020603050405020304" pitchFamily="18" charset="0"/>
                        <a:ea typeface="Times New Roman" panose="02020603050405020304" pitchFamily="18" charset="0"/>
                      </a:endParaRPr>
                    </a:p>
                  </a:txBody>
                  <a:tcPr marL="51529" marR="51529" marT="0" marB="0">
                    <a:solidFill>
                      <a:srgbClr val="B1BEDD"/>
                    </a:solidFill>
                  </a:tcPr>
                </a:tc>
                <a:tc>
                  <a:txBody>
                    <a:bodyPr/>
                    <a:lstStyle/>
                    <a:p>
                      <a:pPr algn="just" hangingPunct="0">
                        <a:lnSpc>
                          <a:spcPts val="1200"/>
                        </a:lnSpc>
                        <a:spcAft>
                          <a:spcPts val="0"/>
                        </a:spcAft>
                      </a:pPr>
                      <a:r>
                        <a:rPr lang="pt-BR" sz="1600" dirty="0">
                          <a:effectLst/>
                        </a:rPr>
                        <a:t> </a:t>
                      </a:r>
                      <a:endParaRPr lang="pt-BR" sz="1600" dirty="0">
                        <a:effectLst/>
                        <a:latin typeface="Times New Roman" panose="02020603050405020304" pitchFamily="18" charset="0"/>
                        <a:ea typeface="Times New Roman" panose="02020603050405020304" pitchFamily="18" charset="0"/>
                      </a:endParaRPr>
                    </a:p>
                  </a:txBody>
                  <a:tcPr marL="51529" marR="51529" marT="0" marB="0">
                    <a:solidFill>
                      <a:srgbClr val="B1BEDD"/>
                    </a:solidFill>
                  </a:tcPr>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1381230170"/>
      </p:ext>
    </p:extLst>
  </p:cSld>
  <p:clrMapOvr>
    <a:masterClrMapping/>
  </p:clrMapOvr>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341385" y="-415400"/>
            <a:ext cx="9692640" cy="1325562"/>
          </a:xfrm>
        </p:spPr>
        <p:txBody>
          <a:bodyPr/>
          <a:lstStyle/>
          <a:p>
            <a:r>
              <a:rPr lang="pt-BR" dirty="0"/>
              <a:t>Documentação do Caso de </a:t>
            </a:r>
            <a:r>
              <a:rPr lang="pt-BR" dirty="0" smtClean="0"/>
              <a:t>Uso</a:t>
            </a:r>
            <a:endParaRPr lang="pt-BR" dirty="0"/>
          </a:p>
        </p:txBody>
      </p:sp>
      <p:pic>
        <p:nvPicPr>
          <p:cNvPr id="4" name="Imagem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sp>
        <p:nvSpPr>
          <p:cNvPr id="6" name="Rectangle 1"/>
          <p:cNvSpPr>
            <a:spLocks noChangeArrowheads="1"/>
          </p:cNvSpPr>
          <p:nvPr/>
        </p:nvSpPr>
        <p:spPr bwMode="auto">
          <a:xfrm>
            <a:off x="-2376304" y="-162746"/>
            <a:ext cx="18697686" cy="8202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pt-BR"/>
          </a:p>
        </p:txBody>
      </p:sp>
      <p:graphicFrame>
        <p:nvGraphicFramePr>
          <p:cNvPr id="7" name="Espaço Reservado para Conteúdo 6"/>
          <p:cNvGraphicFramePr>
            <a:graphicFrameLocks noGrp="1"/>
          </p:cNvGraphicFramePr>
          <p:nvPr>
            <p:ph idx="1"/>
            <p:extLst>
              <p:ext uri="{D42A27DB-BD31-4B8C-83A1-F6EECF244321}">
                <p14:modId xmlns:p14="http://schemas.microsoft.com/office/powerpoint/2010/main" val="1375589631"/>
              </p:ext>
            </p:extLst>
          </p:nvPr>
        </p:nvGraphicFramePr>
        <p:xfrm>
          <a:off x="493688" y="1460049"/>
          <a:ext cx="10267077" cy="5087590"/>
        </p:xfrm>
        <a:graphic>
          <a:graphicData uri="http://schemas.openxmlformats.org/drawingml/2006/table">
            <a:tbl>
              <a:tblPr firstRow="1" firstCol="1" bandRow="1">
                <a:tableStyleId>{5C22544A-7EE6-4342-B048-85BDC9FD1C3A}</a:tableStyleId>
              </a:tblPr>
              <a:tblGrid>
                <a:gridCol w="4951368">
                  <a:extLst>
                    <a:ext uri="{9D8B030D-6E8A-4147-A177-3AD203B41FA5}">
                      <a16:colId xmlns:a16="http://schemas.microsoft.com/office/drawing/2014/main" val="20000"/>
                    </a:ext>
                  </a:extLst>
                </a:gridCol>
                <a:gridCol w="5315709">
                  <a:extLst>
                    <a:ext uri="{9D8B030D-6E8A-4147-A177-3AD203B41FA5}">
                      <a16:colId xmlns:a16="http://schemas.microsoft.com/office/drawing/2014/main" val="20001"/>
                    </a:ext>
                  </a:extLst>
                </a:gridCol>
              </a:tblGrid>
              <a:tr h="408507">
                <a:tc gridSpan="2">
                  <a:txBody>
                    <a:bodyPr/>
                    <a:lstStyle/>
                    <a:p>
                      <a:pPr algn="ctr" hangingPunct="0">
                        <a:lnSpc>
                          <a:spcPts val="1200"/>
                        </a:lnSpc>
                        <a:spcAft>
                          <a:spcPts val="0"/>
                        </a:spcAft>
                      </a:pPr>
                      <a:endParaRPr lang="pt-BR" sz="1800" dirty="0" smtClean="0">
                        <a:effectLst/>
                      </a:endParaRPr>
                    </a:p>
                    <a:p>
                      <a:pPr algn="ctr" hangingPunct="0">
                        <a:lnSpc>
                          <a:spcPts val="1200"/>
                        </a:lnSpc>
                        <a:spcAft>
                          <a:spcPts val="0"/>
                        </a:spcAft>
                      </a:pPr>
                      <a:r>
                        <a:rPr lang="pt-BR" sz="1800" dirty="0" smtClean="0">
                          <a:effectLst/>
                        </a:rPr>
                        <a:t>Fluxo </a:t>
                      </a:r>
                      <a:r>
                        <a:rPr lang="pt-BR" sz="1800" dirty="0">
                          <a:effectLst/>
                        </a:rPr>
                        <a:t>Alternativo A – Gerar gráfico linear de uma única </a:t>
                      </a:r>
                      <a:r>
                        <a:rPr lang="pt-BR" sz="1800" dirty="0" smtClean="0">
                          <a:effectLst/>
                        </a:rPr>
                        <a:t>PCD</a:t>
                      </a:r>
                    </a:p>
                    <a:p>
                      <a:pPr algn="ctr" hangingPunct="0">
                        <a:lnSpc>
                          <a:spcPts val="1200"/>
                        </a:lnSpc>
                        <a:spcAft>
                          <a:spcPts val="0"/>
                        </a:spcAft>
                      </a:pPr>
                      <a:endParaRPr lang="pt-BR" sz="1400" dirty="0">
                        <a:effectLst/>
                        <a:latin typeface="Times New Roman" panose="02020603050405020304" pitchFamily="18" charset="0"/>
                        <a:ea typeface="Times New Roman" panose="02020603050405020304" pitchFamily="18" charset="0"/>
                      </a:endParaRPr>
                    </a:p>
                  </a:txBody>
                  <a:tcPr marL="51529" marR="51529" marT="0" marB="0"/>
                </a:tc>
                <a:tc hMerge="1">
                  <a:txBody>
                    <a:bodyPr/>
                    <a:lstStyle/>
                    <a:p>
                      <a:endParaRPr lang="pt-BR"/>
                    </a:p>
                  </a:txBody>
                  <a:tcPr/>
                </a:tc>
                <a:extLst>
                  <a:ext uri="{0D108BD9-81ED-4DB2-BD59-A6C34878D82A}">
                    <a16:rowId xmlns:a16="http://schemas.microsoft.com/office/drawing/2014/main" val="10000"/>
                  </a:ext>
                </a:extLst>
              </a:tr>
              <a:tr h="530260">
                <a:tc>
                  <a:txBody>
                    <a:bodyPr/>
                    <a:lstStyle/>
                    <a:p>
                      <a:pPr algn="just" hangingPunct="0">
                        <a:lnSpc>
                          <a:spcPts val="1200"/>
                        </a:lnSpc>
                        <a:spcAft>
                          <a:spcPts val="0"/>
                        </a:spcAft>
                      </a:pPr>
                      <a:endParaRPr lang="pt-BR" sz="1400" b="0" dirty="0" smtClean="0">
                        <a:solidFill>
                          <a:schemeClr val="tx1"/>
                        </a:solidFill>
                        <a:effectLst/>
                      </a:endParaRPr>
                    </a:p>
                    <a:p>
                      <a:pPr algn="just" hangingPunct="0">
                        <a:lnSpc>
                          <a:spcPts val="1200"/>
                        </a:lnSpc>
                        <a:spcAft>
                          <a:spcPts val="0"/>
                        </a:spcAft>
                      </a:pPr>
                      <a:r>
                        <a:rPr lang="pt-BR" sz="1400" b="0" dirty="0" smtClean="0">
                          <a:solidFill>
                            <a:schemeClr val="tx1"/>
                          </a:solidFill>
                          <a:effectLst/>
                        </a:rPr>
                        <a:t>7</a:t>
                      </a:r>
                      <a:r>
                        <a:rPr lang="pt-BR" sz="1400" b="0" dirty="0">
                          <a:solidFill>
                            <a:schemeClr val="tx1"/>
                          </a:solidFill>
                          <a:effectLst/>
                        </a:rPr>
                        <a:t>. </a:t>
                      </a:r>
                      <a:r>
                        <a:rPr lang="pt-BR" sz="1400" b="0" dirty="0" smtClean="0">
                          <a:solidFill>
                            <a:schemeClr val="tx1"/>
                          </a:solidFill>
                          <a:effectLst/>
                        </a:rPr>
                        <a:t>Selecionar “Visualizar </a:t>
                      </a:r>
                      <a:r>
                        <a:rPr lang="pt-BR" sz="1400" b="0" dirty="0">
                          <a:solidFill>
                            <a:schemeClr val="tx1"/>
                          </a:solidFill>
                          <a:effectLst/>
                        </a:rPr>
                        <a:t>dados em </a:t>
                      </a:r>
                      <a:r>
                        <a:rPr lang="pt-BR" sz="1400" b="0" dirty="0" smtClean="0">
                          <a:solidFill>
                            <a:schemeClr val="tx1"/>
                          </a:solidFill>
                          <a:effectLst/>
                        </a:rPr>
                        <a:t>gráfico </a:t>
                      </a:r>
                      <a:r>
                        <a:rPr lang="pt-BR" sz="1400" b="0" dirty="0">
                          <a:solidFill>
                            <a:schemeClr val="tx1"/>
                          </a:solidFill>
                          <a:effectLst/>
                        </a:rPr>
                        <a:t>linear”.</a:t>
                      </a:r>
                      <a:endParaRPr lang="pt-BR" sz="1400" b="0" dirty="0">
                        <a:solidFill>
                          <a:schemeClr val="tx1"/>
                        </a:solidFill>
                        <a:effectLst/>
                        <a:latin typeface="Times New Roman" panose="02020603050405020304" pitchFamily="18" charset="0"/>
                        <a:ea typeface="Times New Roman" panose="02020603050405020304" pitchFamily="18" charset="0"/>
                      </a:endParaRPr>
                    </a:p>
                  </a:txBody>
                  <a:tcPr marL="51529" marR="51529" marT="0" marB="0">
                    <a:solidFill>
                      <a:srgbClr val="B1BEDD"/>
                    </a:solidFill>
                  </a:tcPr>
                </a:tc>
                <a:tc>
                  <a:txBody>
                    <a:bodyPr/>
                    <a:lstStyle/>
                    <a:p>
                      <a:pPr algn="just" hangingPunct="0">
                        <a:lnSpc>
                          <a:spcPts val="1200"/>
                        </a:lnSpc>
                        <a:spcAft>
                          <a:spcPts val="0"/>
                        </a:spcAft>
                      </a:pPr>
                      <a:endParaRPr lang="pt-BR" sz="1400" dirty="0" smtClean="0">
                        <a:effectLst/>
                      </a:endParaRPr>
                    </a:p>
                    <a:p>
                      <a:pPr algn="just" hangingPunct="0">
                        <a:lnSpc>
                          <a:spcPts val="1200"/>
                        </a:lnSpc>
                        <a:spcAft>
                          <a:spcPts val="0"/>
                        </a:spcAft>
                      </a:pPr>
                      <a:r>
                        <a:rPr lang="pt-BR" sz="1400" dirty="0" smtClean="0">
                          <a:effectLst/>
                        </a:rPr>
                        <a:t>8</a:t>
                      </a:r>
                      <a:r>
                        <a:rPr lang="pt-BR" sz="1400" dirty="0">
                          <a:effectLst/>
                        </a:rPr>
                        <a:t>. O sistema solicitara a escolha de um sensor a ter suas medições apresentadas.</a:t>
                      </a:r>
                      <a:endParaRPr lang="pt-BR" sz="1400" dirty="0">
                        <a:effectLst/>
                        <a:latin typeface="Times New Roman" panose="02020603050405020304" pitchFamily="18" charset="0"/>
                        <a:ea typeface="Times New Roman" panose="02020603050405020304" pitchFamily="18" charset="0"/>
                      </a:endParaRPr>
                    </a:p>
                  </a:txBody>
                  <a:tcPr marL="51529" marR="51529" marT="0" marB="0">
                    <a:solidFill>
                      <a:srgbClr val="B1BEDD"/>
                    </a:solidFill>
                  </a:tcPr>
                </a:tc>
                <a:extLst>
                  <a:ext uri="{0D108BD9-81ED-4DB2-BD59-A6C34878D82A}">
                    <a16:rowId xmlns:a16="http://schemas.microsoft.com/office/drawing/2014/main" val="10001"/>
                  </a:ext>
                </a:extLst>
              </a:tr>
              <a:tr h="352862">
                <a:tc>
                  <a:txBody>
                    <a:bodyPr/>
                    <a:lstStyle/>
                    <a:p>
                      <a:pPr algn="just" hangingPunct="0">
                        <a:lnSpc>
                          <a:spcPts val="1200"/>
                        </a:lnSpc>
                        <a:spcAft>
                          <a:spcPts val="0"/>
                        </a:spcAft>
                      </a:pPr>
                      <a:endParaRPr lang="pt-BR" sz="1400" b="0" dirty="0" smtClean="0">
                        <a:solidFill>
                          <a:schemeClr val="tx1"/>
                        </a:solidFill>
                        <a:effectLst/>
                      </a:endParaRPr>
                    </a:p>
                    <a:p>
                      <a:pPr algn="just" hangingPunct="0">
                        <a:lnSpc>
                          <a:spcPts val="1200"/>
                        </a:lnSpc>
                        <a:spcAft>
                          <a:spcPts val="0"/>
                        </a:spcAft>
                      </a:pPr>
                      <a:r>
                        <a:rPr lang="pt-BR" sz="1400" b="0" dirty="0" smtClean="0">
                          <a:solidFill>
                            <a:schemeClr val="tx1"/>
                          </a:solidFill>
                          <a:effectLst/>
                        </a:rPr>
                        <a:t>9</a:t>
                      </a:r>
                      <a:r>
                        <a:rPr lang="pt-BR" sz="1400" b="0" dirty="0">
                          <a:solidFill>
                            <a:schemeClr val="tx1"/>
                          </a:solidFill>
                          <a:effectLst/>
                        </a:rPr>
                        <a:t>. Selecionar o sensor.</a:t>
                      </a:r>
                      <a:endParaRPr lang="pt-BR" sz="1400" b="0" dirty="0">
                        <a:solidFill>
                          <a:schemeClr val="tx1"/>
                        </a:solidFill>
                        <a:effectLst/>
                        <a:latin typeface="Times New Roman" panose="02020603050405020304" pitchFamily="18" charset="0"/>
                        <a:ea typeface="Times New Roman" panose="02020603050405020304" pitchFamily="18" charset="0"/>
                      </a:endParaRPr>
                    </a:p>
                  </a:txBody>
                  <a:tcPr marL="51529" marR="51529" marT="0" marB="0">
                    <a:solidFill>
                      <a:srgbClr val="B1BEDD"/>
                    </a:solidFill>
                  </a:tcPr>
                </a:tc>
                <a:tc>
                  <a:txBody>
                    <a:bodyPr/>
                    <a:lstStyle/>
                    <a:p>
                      <a:pPr algn="just" hangingPunct="0">
                        <a:lnSpc>
                          <a:spcPts val="1200"/>
                        </a:lnSpc>
                        <a:spcAft>
                          <a:spcPts val="0"/>
                        </a:spcAft>
                      </a:pPr>
                      <a:endParaRPr lang="pt-BR" sz="1400" dirty="0" smtClean="0">
                        <a:effectLst/>
                      </a:endParaRPr>
                    </a:p>
                    <a:p>
                      <a:pPr algn="just" hangingPunct="0">
                        <a:lnSpc>
                          <a:spcPts val="1200"/>
                        </a:lnSpc>
                        <a:spcAft>
                          <a:spcPts val="0"/>
                        </a:spcAft>
                      </a:pPr>
                      <a:r>
                        <a:rPr lang="pt-BR" sz="1400" dirty="0" smtClean="0">
                          <a:effectLst/>
                        </a:rPr>
                        <a:t>10</a:t>
                      </a:r>
                      <a:r>
                        <a:rPr lang="pt-BR" sz="1400" dirty="0">
                          <a:effectLst/>
                        </a:rPr>
                        <a:t>. O sistema ira solicitar o </a:t>
                      </a:r>
                      <a:r>
                        <a:rPr lang="pt-BR" sz="1400" dirty="0" smtClean="0">
                          <a:effectLst/>
                        </a:rPr>
                        <a:t>período </a:t>
                      </a:r>
                      <a:r>
                        <a:rPr lang="pt-BR" sz="1400" dirty="0">
                          <a:effectLst/>
                        </a:rPr>
                        <a:t>das medições.</a:t>
                      </a:r>
                      <a:endParaRPr lang="pt-BR" sz="1400" dirty="0">
                        <a:effectLst/>
                        <a:latin typeface="Times New Roman" panose="02020603050405020304" pitchFamily="18" charset="0"/>
                        <a:ea typeface="Times New Roman" panose="02020603050405020304" pitchFamily="18" charset="0"/>
                      </a:endParaRPr>
                    </a:p>
                  </a:txBody>
                  <a:tcPr marL="51529" marR="51529" marT="0" marB="0">
                    <a:solidFill>
                      <a:srgbClr val="B1BEDD"/>
                    </a:solidFill>
                  </a:tcPr>
                </a:tc>
                <a:extLst>
                  <a:ext uri="{0D108BD9-81ED-4DB2-BD59-A6C34878D82A}">
                    <a16:rowId xmlns:a16="http://schemas.microsoft.com/office/drawing/2014/main" val="10002"/>
                  </a:ext>
                </a:extLst>
              </a:tr>
              <a:tr h="905922">
                <a:tc>
                  <a:txBody>
                    <a:bodyPr/>
                    <a:lstStyle/>
                    <a:p>
                      <a:pPr algn="just" hangingPunct="0">
                        <a:lnSpc>
                          <a:spcPts val="1200"/>
                        </a:lnSpc>
                        <a:spcAft>
                          <a:spcPts val="0"/>
                        </a:spcAft>
                      </a:pPr>
                      <a:endParaRPr lang="pt-BR" sz="1400" b="0" dirty="0" smtClean="0">
                        <a:solidFill>
                          <a:schemeClr val="tx1"/>
                        </a:solidFill>
                        <a:effectLst/>
                      </a:endParaRPr>
                    </a:p>
                    <a:p>
                      <a:pPr algn="just" hangingPunct="0">
                        <a:lnSpc>
                          <a:spcPts val="1200"/>
                        </a:lnSpc>
                        <a:spcAft>
                          <a:spcPts val="0"/>
                        </a:spcAft>
                      </a:pPr>
                      <a:r>
                        <a:rPr lang="pt-BR" sz="1400" b="0" dirty="0" smtClean="0">
                          <a:solidFill>
                            <a:schemeClr val="tx1"/>
                          </a:solidFill>
                          <a:effectLst/>
                        </a:rPr>
                        <a:t>11</a:t>
                      </a:r>
                      <a:r>
                        <a:rPr lang="pt-BR" sz="1400" b="0" dirty="0">
                          <a:solidFill>
                            <a:schemeClr val="tx1"/>
                          </a:solidFill>
                          <a:effectLst/>
                        </a:rPr>
                        <a:t>. Selecionar o período.</a:t>
                      </a:r>
                      <a:endParaRPr lang="pt-BR" sz="1400" b="0" dirty="0">
                        <a:solidFill>
                          <a:schemeClr val="tx1"/>
                        </a:solidFill>
                        <a:effectLst/>
                        <a:latin typeface="Times New Roman" panose="02020603050405020304" pitchFamily="18" charset="0"/>
                        <a:ea typeface="Times New Roman" panose="02020603050405020304" pitchFamily="18" charset="0"/>
                      </a:endParaRPr>
                    </a:p>
                  </a:txBody>
                  <a:tcPr marL="51529" marR="51529" marT="0" marB="0">
                    <a:solidFill>
                      <a:srgbClr val="B1BEDD"/>
                    </a:solidFill>
                  </a:tcPr>
                </a:tc>
                <a:tc>
                  <a:txBody>
                    <a:bodyPr/>
                    <a:lstStyle/>
                    <a:p>
                      <a:pPr algn="just" hangingPunct="0">
                        <a:lnSpc>
                          <a:spcPts val="1200"/>
                        </a:lnSpc>
                        <a:spcAft>
                          <a:spcPts val="0"/>
                        </a:spcAft>
                      </a:pPr>
                      <a:endParaRPr lang="pt-BR" sz="1400" dirty="0" smtClean="0">
                        <a:effectLst/>
                      </a:endParaRPr>
                    </a:p>
                    <a:p>
                      <a:pPr algn="just" hangingPunct="0">
                        <a:lnSpc>
                          <a:spcPts val="1200"/>
                        </a:lnSpc>
                        <a:spcAft>
                          <a:spcPts val="0"/>
                        </a:spcAft>
                      </a:pPr>
                      <a:r>
                        <a:rPr lang="pt-BR" sz="1400" dirty="0" smtClean="0">
                          <a:effectLst/>
                        </a:rPr>
                        <a:t>12</a:t>
                      </a:r>
                      <a:r>
                        <a:rPr lang="pt-BR" sz="1400" dirty="0">
                          <a:effectLst/>
                        </a:rPr>
                        <a:t>. O sistema exibe as medições </a:t>
                      </a:r>
                      <a:r>
                        <a:rPr lang="pt-BR" sz="1400" dirty="0" smtClean="0">
                          <a:effectLst/>
                        </a:rPr>
                        <a:t>requeridas </a:t>
                      </a:r>
                      <a:r>
                        <a:rPr lang="pt-BR" sz="1400" dirty="0">
                          <a:effectLst/>
                        </a:rPr>
                        <a:t>em um </a:t>
                      </a:r>
                      <a:r>
                        <a:rPr lang="pt-BR" sz="1400" dirty="0" smtClean="0">
                          <a:effectLst/>
                        </a:rPr>
                        <a:t>gráfico </a:t>
                      </a:r>
                      <a:r>
                        <a:rPr lang="pt-BR" sz="1400" dirty="0">
                          <a:effectLst/>
                        </a:rPr>
                        <a:t>linear, onde no eixo x será exibido o </a:t>
                      </a:r>
                      <a:r>
                        <a:rPr lang="pt-BR" sz="1400" dirty="0" smtClean="0">
                          <a:effectLst/>
                        </a:rPr>
                        <a:t>período </a:t>
                      </a:r>
                      <a:r>
                        <a:rPr lang="pt-BR" sz="1400" dirty="0">
                          <a:effectLst/>
                        </a:rPr>
                        <a:t>das medições e no eixo y os valores das medições.</a:t>
                      </a:r>
                      <a:endParaRPr lang="pt-BR" sz="1400" dirty="0">
                        <a:effectLst/>
                        <a:latin typeface="Times New Roman" panose="02020603050405020304" pitchFamily="18" charset="0"/>
                        <a:ea typeface="Times New Roman" panose="02020603050405020304" pitchFamily="18" charset="0"/>
                      </a:endParaRPr>
                    </a:p>
                  </a:txBody>
                  <a:tcPr marL="51529" marR="51529" marT="0" marB="0">
                    <a:solidFill>
                      <a:srgbClr val="B1BEDD"/>
                    </a:solidFill>
                  </a:tcPr>
                </a:tc>
                <a:extLst>
                  <a:ext uri="{0D108BD9-81ED-4DB2-BD59-A6C34878D82A}">
                    <a16:rowId xmlns:a16="http://schemas.microsoft.com/office/drawing/2014/main" val="10003"/>
                  </a:ext>
                </a:extLst>
              </a:tr>
              <a:tr h="352862">
                <a:tc>
                  <a:txBody>
                    <a:bodyPr/>
                    <a:lstStyle/>
                    <a:p>
                      <a:pPr hangingPunct="0">
                        <a:lnSpc>
                          <a:spcPts val="1200"/>
                        </a:lnSpc>
                        <a:spcAft>
                          <a:spcPts val="0"/>
                        </a:spcAft>
                      </a:pPr>
                      <a:endParaRPr lang="pt-BR" sz="1400" b="0" dirty="0" smtClean="0">
                        <a:solidFill>
                          <a:schemeClr val="tx1"/>
                        </a:solidFill>
                        <a:effectLst/>
                      </a:endParaRPr>
                    </a:p>
                    <a:p>
                      <a:pPr hangingPunct="0">
                        <a:lnSpc>
                          <a:spcPts val="1200"/>
                        </a:lnSpc>
                        <a:spcAft>
                          <a:spcPts val="0"/>
                        </a:spcAft>
                      </a:pPr>
                      <a:r>
                        <a:rPr lang="pt-BR" sz="1400" b="0" dirty="0" smtClean="0">
                          <a:solidFill>
                            <a:schemeClr val="tx1"/>
                          </a:solidFill>
                          <a:effectLst/>
                        </a:rPr>
                        <a:t>13</a:t>
                      </a:r>
                      <a:r>
                        <a:rPr lang="pt-BR" sz="1400" b="0" dirty="0">
                          <a:solidFill>
                            <a:schemeClr val="tx1"/>
                          </a:solidFill>
                          <a:effectLst/>
                        </a:rPr>
                        <a:t>. Fim do Caso de Uso.</a:t>
                      </a:r>
                      <a:endParaRPr lang="pt-BR" sz="1400" b="0" dirty="0">
                        <a:solidFill>
                          <a:schemeClr val="tx1"/>
                        </a:solidFill>
                        <a:effectLst/>
                        <a:latin typeface="Times New Roman" panose="02020603050405020304" pitchFamily="18" charset="0"/>
                        <a:ea typeface="Times New Roman" panose="02020603050405020304" pitchFamily="18" charset="0"/>
                      </a:endParaRPr>
                    </a:p>
                  </a:txBody>
                  <a:tcPr marL="51529" marR="51529" marT="0" marB="0">
                    <a:solidFill>
                      <a:srgbClr val="B1BEDD"/>
                    </a:solidFill>
                  </a:tcPr>
                </a:tc>
                <a:tc>
                  <a:txBody>
                    <a:bodyPr/>
                    <a:lstStyle/>
                    <a:p>
                      <a:pPr algn="just" hangingPunct="0">
                        <a:lnSpc>
                          <a:spcPts val="1200"/>
                        </a:lnSpc>
                        <a:spcAft>
                          <a:spcPts val="0"/>
                        </a:spcAft>
                      </a:pPr>
                      <a:r>
                        <a:rPr lang="pt-BR" sz="1400" dirty="0">
                          <a:effectLst/>
                        </a:rPr>
                        <a:t> </a:t>
                      </a:r>
                      <a:endParaRPr lang="pt-BR" sz="1400" dirty="0">
                        <a:effectLst/>
                        <a:latin typeface="Times New Roman" panose="02020603050405020304" pitchFamily="18" charset="0"/>
                        <a:ea typeface="Times New Roman" panose="02020603050405020304" pitchFamily="18" charset="0"/>
                      </a:endParaRPr>
                    </a:p>
                  </a:txBody>
                  <a:tcPr marL="51529" marR="51529" marT="0" marB="0">
                    <a:solidFill>
                      <a:srgbClr val="B1BEDD"/>
                    </a:solidFill>
                  </a:tcPr>
                </a:tc>
                <a:extLst>
                  <a:ext uri="{0D108BD9-81ED-4DB2-BD59-A6C34878D82A}">
                    <a16:rowId xmlns:a16="http://schemas.microsoft.com/office/drawing/2014/main" val="10004"/>
                  </a:ext>
                </a:extLst>
              </a:tr>
              <a:tr h="352862">
                <a:tc gridSpan="2">
                  <a:txBody>
                    <a:bodyPr/>
                    <a:lstStyle/>
                    <a:p>
                      <a:pPr algn="ctr" hangingPunct="0">
                        <a:lnSpc>
                          <a:spcPts val="1200"/>
                        </a:lnSpc>
                        <a:spcAft>
                          <a:spcPts val="0"/>
                        </a:spcAft>
                        <a:tabLst>
                          <a:tab pos="2637155" algn="ctr"/>
                          <a:tab pos="4235450" algn="l"/>
                        </a:tabLst>
                      </a:pPr>
                      <a:r>
                        <a:rPr lang="pt-BR" sz="1400" dirty="0">
                          <a:effectLst/>
                        </a:rPr>
                        <a:t>	</a:t>
                      </a:r>
                      <a:endParaRPr lang="pt-BR" sz="1400" dirty="0" smtClean="0">
                        <a:effectLst/>
                      </a:endParaRPr>
                    </a:p>
                    <a:p>
                      <a:pPr algn="ctr" hangingPunct="0">
                        <a:lnSpc>
                          <a:spcPts val="1200"/>
                        </a:lnSpc>
                        <a:spcAft>
                          <a:spcPts val="0"/>
                        </a:spcAft>
                        <a:tabLst>
                          <a:tab pos="2637155" algn="ctr"/>
                          <a:tab pos="4235450" algn="l"/>
                        </a:tabLst>
                      </a:pPr>
                      <a:r>
                        <a:rPr lang="pt-BR" sz="1800" dirty="0" smtClean="0">
                          <a:effectLst/>
                        </a:rPr>
                        <a:t>Fluxo </a:t>
                      </a:r>
                      <a:r>
                        <a:rPr lang="pt-BR" sz="1800" dirty="0">
                          <a:effectLst/>
                        </a:rPr>
                        <a:t>Alternativo B – Gerar gráfico de barra de uma  PCD	</a:t>
                      </a:r>
                      <a:r>
                        <a:rPr lang="pt-BR" sz="1400" dirty="0">
                          <a:effectLst/>
                        </a:rPr>
                        <a:t> </a:t>
                      </a:r>
                      <a:endParaRPr lang="pt-BR" sz="1400" dirty="0" smtClean="0">
                        <a:effectLst/>
                      </a:endParaRPr>
                    </a:p>
                    <a:p>
                      <a:pPr algn="ctr" hangingPunct="0">
                        <a:lnSpc>
                          <a:spcPts val="1200"/>
                        </a:lnSpc>
                        <a:spcAft>
                          <a:spcPts val="0"/>
                        </a:spcAft>
                        <a:tabLst>
                          <a:tab pos="2637155" algn="ctr"/>
                          <a:tab pos="4235450" algn="l"/>
                        </a:tabLst>
                      </a:pPr>
                      <a:endParaRPr lang="pt-BR" sz="1400" dirty="0">
                        <a:effectLst/>
                        <a:latin typeface="Times New Roman" panose="02020603050405020304" pitchFamily="18" charset="0"/>
                        <a:ea typeface="Times New Roman" panose="02020603050405020304" pitchFamily="18" charset="0"/>
                      </a:endParaRPr>
                    </a:p>
                  </a:txBody>
                  <a:tcPr marL="51529" marR="51529" marT="0" marB="0"/>
                </a:tc>
                <a:tc hMerge="1">
                  <a:txBody>
                    <a:bodyPr/>
                    <a:lstStyle/>
                    <a:p>
                      <a:endParaRPr lang="pt-BR"/>
                    </a:p>
                  </a:txBody>
                  <a:tcPr/>
                </a:tc>
                <a:extLst>
                  <a:ext uri="{0D108BD9-81ED-4DB2-BD59-A6C34878D82A}">
                    <a16:rowId xmlns:a16="http://schemas.microsoft.com/office/drawing/2014/main" val="10005"/>
                  </a:ext>
                </a:extLst>
              </a:tr>
              <a:tr h="530260">
                <a:tc>
                  <a:txBody>
                    <a:bodyPr/>
                    <a:lstStyle/>
                    <a:p>
                      <a:pPr algn="just" hangingPunct="0">
                        <a:lnSpc>
                          <a:spcPts val="1200"/>
                        </a:lnSpc>
                        <a:spcAft>
                          <a:spcPts val="0"/>
                        </a:spcAft>
                      </a:pPr>
                      <a:endParaRPr lang="pt-BR" sz="1400" b="0" dirty="0" smtClean="0">
                        <a:solidFill>
                          <a:schemeClr val="tx1"/>
                        </a:solidFill>
                        <a:effectLst/>
                      </a:endParaRPr>
                    </a:p>
                    <a:p>
                      <a:pPr algn="just" hangingPunct="0">
                        <a:lnSpc>
                          <a:spcPts val="1200"/>
                        </a:lnSpc>
                        <a:spcAft>
                          <a:spcPts val="0"/>
                        </a:spcAft>
                      </a:pPr>
                      <a:r>
                        <a:rPr lang="pt-BR" sz="1400" b="0" dirty="0" smtClean="0">
                          <a:solidFill>
                            <a:schemeClr val="tx1"/>
                          </a:solidFill>
                          <a:effectLst/>
                        </a:rPr>
                        <a:t>07</a:t>
                      </a:r>
                      <a:r>
                        <a:rPr lang="pt-BR" sz="1400" b="0" dirty="0">
                          <a:solidFill>
                            <a:schemeClr val="tx1"/>
                          </a:solidFill>
                          <a:effectLst/>
                        </a:rPr>
                        <a:t>. Selecionar </a:t>
                      </a:r>
                      <a:r>
                        <a:rPr lang="pt-BR" sz="1400" b="0" dirty="0" smtClean="0">
                          <a:solidFill>
                            <a:schemeClr val="tx1"/>
                          </a:solidFill>
                          <a:effectLst/>
                        </a:rPr>
                        <a:t>“Visualizar </a:t>
                      </a:r>
                      <a:r>
                        <a:rPr lang="pt-BR" sz="1400" b="0" dirty="0">
                          <a:solidFill>
                            <a:schemeClr val="tx1"/>
                          </a:solidFill>
                          <a:effectLst/>
                        </a:rPr>
                        <a:t>dados em </a:t>
                      </a:r>
                      <a:r>
                        <a:rPr lang="pt-BR" sz="1400" b="0" dirty="0" smtClean="0">
                          <a:solidFill>
                            <a:schemeClr val="tx1"/>
                          </a:solidFill>
                          <a:effectLst/>
                        </a:rPr>
                        <a:t>gráfico </a:t>
                      </a:r>
                      <a:r>
                        <a:rPr lang="pt-BR" sz="1400" b="0" dirty="0">
                          <a:solidFill>
                            <a:schemeClr val="tx1"/>
                          </a:solidFill>
                          <a:effectLst/>
                        </a:rPr>
                        <a:t>de barras”.</a:t>
                      </a:r>
                      <a:endParaRPr lang="pt-BR" sz="1400" b="0" dirty="0">
                        <a:solidFill>
                          <a:schemeClr val="tx1"/>
                        </a:solidFill>
                        <a:effectLst/>
                        <a:latin typeface="Times New Roman" panose="02020603050405020304" pitchFamily="18" charset="0"/>
                        <a:ea typeface="Times New Roman" panose="02020603050405020304" pitchFamily="18" charset="0"/>
                      </a:endParaRPr>
                    </a:p>
                  </a:txBody>
                  <a:tcPr marL="51529" marR="51529" marT="0" marB="0">
                    <a:solidFill>
                      <a:srgbClr val="B1BEDD"/>
                    </a:solidFill>
                  </a:tcPr>
                </a:tc>
                <a:tc>
                  <a:txBody>
                    <a:bodyPr/>
                    <a:lstStyle/>
                    <a:p>
                      <a:pPr algn="just" hangingPunct="0">
                        <a:lnSpc>
                          <a:spcPts val="1200"/>
                        </a:lnSpc>
                        <a:spcAft>
                          <a:spcPts val="0"/>
                        </a:spcAft>
                      </a:pPr>
                      <a:endParaRPr lang="pt-BR" sz="1400" dirty="0" smtClean="0">
                        <a:effectLst/>
                      </a:endParaRPr>
                    </a:p>
                    <a:p>
                      <a:pPr algn="just" hangingPunct="0">
                        <a:lnSpc>
                          <a:spcPts val="1200"/>
                        </a:lnSpc>
                        <a:spcAft>
                          <a:spcPts val="0"/>
                        </a:spcAft>
                      </a:pPr>
                      <a:r>
                        <a:rPr lang="pt-BR" sz="1400" dirty="0" smtClean="0">
                          <a:effectLst/>
                        </a:rPr>
                        <a:t>08</a:t>
                      </a:r>
                      <a:r>
                        <a:rPr lang="pt-BR" sz="1400" dirty="0">
                          <a:effectLst/>
                        </a:rPr>
                        <a:t>. O sistema solicitara a escolha de um sensor a ter suas medições apresentadas.</a:t>
                      </a:r>
                      <a:endParaRPr lang="pt-BR" sz="1400" dirty="0">
                        <a:effectLst/>
                        <a:latin typeface="Times New Roman" panose="02020603050405020304" pitchFamily="18" charset="0"/>
                        <a:ea typeface="Times New Roman" panose="02020603050405020304" pitchFamily="18" charset="0"/>
                      </a:endParaRPr>
                    </a:p>
                  </a:txBody>
                  <a:tcPr marL="51529" marR="51529" marT="0" marB="0">
                    <a:solidFill>
                      <a:srgbClr val="B1BEDD"/>
                    </a:solidFill>
                  </a:tcPr>
                </a:tc>
                <a:extLst>
                  <a:ext uri="{0D108BD9-81ED-4DB2-BD59-A6C34878D82A}">
                    <a16:rowId xmlns:a16="http://schemas.microsoft.com/office/drawing/2014/main" val="10006"/>
                  </a:ext>
                </a:extLst>
              </a:tr>
              <a:tr h="352862">
                <a:tc>
                  <a:txBody>
                    <a:bodyPr/>
                    <a:lstStyle/>
                    <a:p>
                      <a:pPr algn="just" hangingPunct="0">
                        <a:lnSpc>
                          <a:spcPts val="1200"/>
                        </a:lnSpc>
                        <a:spcAft>
                          <a:spcPts val="0"/>
                        </a:spcAft>
                      </a:pPr>
                      <a:endParaRPr lang="pt-BR" sz="1400" b="0" dirty="0" smtClean="0">
                        <a:solidFill>
                          <a:schemeClr val="tx1"/>
                        </a:solidFill>
                        <a:effectLst/>
                      </a:endParaRPr>
                    </a:p>
                    <a:p>
                      <a:pPr algn="just" hangingPunct="0">
                        <a:lnSpc>
                          <a:spcPts val="1200"/>
                        </a:lnSpc>
                        <a:spcAft>
                          <a:spcPts val="0"/>
                        </a:spcAft>
                      </a:pPr>
                      <a:r>
                        <a:rPr lang="pt-BR" sz="1400" b="0" dirty="0" smtClean="0">
                          <a:solidFill>
                            <a:schemeClr val="tx1"/>
                          </a:solidFill>
                          <a:effectLst/>
                        </a:rPr>
                        <a:t>09</a:t>
                      </a:r>
                      <a:r>
                        <a:rPr lang="pt-BR" sz="1400" b="0" dirty="0">
                          <a:solidFill>
                            <a:schemeClr val="tx1"/>
                          </a:solidFill>
                          <a:effectLst/>
                        </a:rPr>
                        <a:t>. Selecionar o sensor.</a:t>
                      </a:r>
                      <a:endParaRPr lang="pt-BR" sz="1400" b="0" dirty="0">
                        <a:solidFill>
                          <a:schemeClr val="tx1"/>
                        </a:solidFill>
                        <a:effectLst/>
                        <a:latin typeface="Times New Roman" panose="02020603050405020304" pitchFamily="18" charset="0"/>
                        <a:ea typeface="Times New Roman" panose="02020603050405020304" pitchFamily="18" charset="0"/>
                      </a:endParaRPr>
                    </a:p>
                  </a:txBody>
                  <a:tcPr marL="51529" marR="51529" marT="0" marB="0">
                    <a:solidFill>
                      <a:srgbClr val="B1BEDD"/>
                    </a:solidFill>
                  </a:tcPr>
                </a:tc>
                <a:tc>
                  <a:txBody>
                    <a:bodyPr/>
                    <a:lstStyle/>
                    <a:p>
                      <a:pPr algn="just" hangingPunct="0">
                        <a:lnSpc>
                          <a:spcPts val="1200"/>
                        </a:lnSpc>
                        <a:spcAft>
                          <a:spcPts val="0"/>
                        </a:spcAft>
                      </a:pPr>
                      <a:endParaRPr lang="pt-BR" sz="1400" dirty="0" smtClean="0">
                        <a:effectLst/>
                      </a:endParaRPr>
                    </a:p>
                    <a:p>
                      <a:pPr algn="just" hangingPunct="0">
                        <a:lnSpc>
                          <a:spcPts val="1200"/>
                        </a:lnSpc>
                        <a:spcAft>
                          <a:spcPts val="0"/>
                        </a:spcAft>
                      </a:pPr>
                      <a:r>
                        <a:rPr lang="pt-BR" sz="1400" dirty="0" smtClean="0">
                          <a:effectLst/>
                        </a:rPr>
                        <a:t>10</a:t>
                      </a:r>
                      <a:r>
                        <a:rPr lang="pt-BR" sz="1400" dirty="0">
                          <a:effectLst/>
                        </a:rPr>
                        <a:t>. O sistema ira solicitar o </a:t>
                      </a:r>
                      <a:r>
                        <a:rPr lang="pt-BR" sz="1400" dirty="0" smtClean="0">
                          <a:effectLst/>
                        </a:rPr>
                        <a:t>período </a:t>
                      </a:r>
                      <a:r>
                        <a:rPr lang="pt-BR" sz="1400" dirty="0">
                          <a:effectLst/>
                        </a:rPr>
                        <a:t>das medições.</a:t>
                      </a:r>
                      <a:endParaRPr lang="pt-BR" sz="1400" dirty="0">
                        <a:effectLst/>
                        <a:latin typeface="Times New Roman" panose="02020603050405020304" pitchFamily="18" charset="0"/>
                        <a:ea typeface="Times New Roman" panose="02020603050405020304" pitchFamily="18" charset="0"/>
                      </a:endParaRPr>
                    </a:p>
                  </a:txBody>
                  <a:tcPr marL="51529" marR="51529" marT="0" marB="0">
                    <a:solidFill>
                      <a:srgbClr val="B1BEDD"/>
                    </a:solidFill>
                  </a:tcPr>
                </a:tc>
                <a:extLst>
                  <a:ext uri="{0D108BD9-81ED-4DB2-BD59-A6C34878D82A}">
                    <a16:rowId xmlns:a16="http://schemas.microsoft.com/office/drawing/2014/main" val="10007"/>
                  </a:ext>
                </a:extLst>
              </a:tr>
              <a:tr h="795300">
                <a:tc>
                  <a:txBody>
                    <a:bodyPr/>
                    <a:lstStyle/>
                    <a:p>
                      <a:pPr algn="just" hangingPunct="0">
                        <a:lnSpc>
                          <a:spcPts val="1200"/>
                        </a:lnSpc>
                        <a:spcAft>
                          <a:spcPts val="0"/>
                        </a:spcAft>
                      </a:pPr>
                      <a:endParaRPr lang="pt-BR" sz="1400" b="0" dirty="0" smtClean="0">
                        <a:solidFill>
                          <a:schemeClr val="tx1"/>
                        </a:solidFill>
                        <a:effectLst/>
                      </a:endParaRPr>
                    </a:p>
                    <a:p>
                      <a:pPr algn="just" hangingPunct="0">
                        <a:lnSpc>
                          <a:spcPts val="1200"/>
                        </a:lnSpc>
                        <a:spcAft>
                          <a:spcPts val="0"/>
                        </a:spcAft>
                      </a:pPr>
                      <a:r>
                        <a:rPr lang="pt-BR" sz="1400" b="0" dirty="0" smtClean="0">
                          <a:solidFill>
                            <a:schemeClr val="tx1"/>
                          </a:solidFill>
                          <a:effectLst/>
                        </a:rPr>
                        <a:t>11</a:t>
                      </a:r>
                      <a:r>
                        <a:rPr lang="pt-BR" sz="1400" b="0" dirty="0">
                          <a:solidFill>
                            <a:schemeClr val="tx1"/>
                          </a:solidFill>
                          <a:effectLst/>
                        </a:rPr>
                        <a:t>. Selecionar o período.</a:t>
                      </a:r>
                      <a:endParaRPr lang="pt-BR" sz="1400" b="0" dirty="0">
                        <a:solidFill>
                          <a:schemeClr val="tx1"/>
                        </a:solidFill>
                        <a:effectLst/>
                        <a:latin typeface="Times New Roman" panose="02020603050405020304" pitchFamily="18" charset="0"/>
                        <a:ea typeface="Times New Roman" panose="02020603050405020304" pitchFamily="18" charset="0"/>
                      </a:endParaRPr>
                    </a:p>
                  </a:txBody>
                  <a:tcPr marL="51529" marR="51529" marT="0" marB="0">
                    <a:solidFill>
                      <a:srgbClr val="B1BEDD"/>
                    </a:solidFill>
                  </a:tcPr>
                </a:tc>
                <a:tc>
                  <a:txBody>
                    <a:bodyPr/>
                    <a:lstStyle/>
                    <a:p>
                      <a:pPr algn="just" hangingPunct="0">
                        <a:lnSpc>
                          <a:spcPts val="1200"/>
                        </a:lnSpc>
                        <a:spcAft>
                          <a:spcPts val="0"/>
                        </a:spcAft>
                      </a:pPr>
                      <a:endParaRPr lang="pt-BR" sz="1400" dirty="0" smtClean="0">
                        <a:effectLst/>
                      </a:endParaRPr>
                    </a:p>
                    <a:p>
                      <a:pPr algn="just" hangingPunct="0">
                        <a:lnSpc>
                          <a:spcPts val="1200"/>
                        </a:lnSpc>
                        <a:spcAft>
                          <a:spcPts val="0"/>
                        </a:spcAft>
                      </a:pPr>
                      <a:r>
                        <a:rPr lang="pt-BR" sz="1400" dirty="0" smtClean="0">
                          <a:effectLst/>
                        </a:rPr>
                        <a:t>12</a:t>
                      </a:r>
                      <a:r>
                        <a:rPr lang="pt-BR" sz="1400" dirty="0">
                          <a:effectLst/>
                        </a:rPr>
                        <a:t>. O sistema exibe as medições </a:t>
                      </a:r>
                      <a:r>
                        <a:rPr lang="pt-BR" sz="1400" dirty="0" smtClean="0">
                          <a:effectLst/>
                        </a:rPr>
                        <a:t>requeridas </a:t>
                      </a:r>
                      <a:r>
                        <a:rPr lang="pt-BR" sz="1400" dirty="0">
                          <a:effectLst/>
                        </a:rPr>
                        <a:t>em um </a:t>
                      </a:r>
                      <a:r>
                        <a:rPr lang="pt-BR" sz="1400" dirty="0" smtClean="0">
                          <a:effectLst/>
                        </a:rPr>
                        <a:t>gráfico </a:t>
                      </a:r>
                      <a:r>
                        <a:rPr lang="pt-BR" sz="1400" dirty="0">
                          <a:effectLst/>
                        </a:rPr>
                        <a:t>de barras, onde no eixo x será exibido o </a:t>
                      </a:r>
                      <a:r>
                        <a:rPr lang="pt-BR" sz="1400" dirty="0" smtClean="0">
                          <a:effectLst/>
                        </a:rPr>
                        <a:t>período </a:t>
                      </a:r>
                      <a:r>
                        <a:rPr lang="pt-BR" sz="1400" dirty="0">
                          <a:effectLst/>
                        </a:rPr>
                        <a:t>das medições e no eixo y os valores das medições.</a:t>
                      </a:r>
                      <a:endParaRPr lang="pt-BR" sz="1400" dirty="0">
                        <a:effectLst/>
                        <a:latin typeface="Times New Roman" panose="02020603050405020304" pitchFamily="18" charset="0"/>
                        <a:ea typeface="Times New Roman" panose="02020603050405020304" pitchFamily="18" charset="0"/>
                      </a:endParaRPr>
                    </a:p>
                  </a:txBody>
                  <a:tcPr marL="51529" marR="51529" marT="0" marB="0">
                    <a:solidFill>
                      <a:srgbClr val="B1BEDD"/>
                    </a:solidFill>
                  </a:tcPr>
                </a:tc>
                <a:extLst>
                  <a:ext uri="{0D108BD9-81ED-4DB2-BD59-A6C34878D82A}">
                    <a16:rowId xmlns:a16="http://schemas.microsoft.com/office/drawing/2014/main" val="10008"/>
                  </a:ext>
                </a:extLst>
              </a:tr>
              <a:tr h="352862">
                <a:tc>
                  <a:txBody>
                    <a:bodyPr/>
                    <a:lstStyle/>
                    <a:p>
                      <a:pPr algn="just" hangingPunct="0">
                        <a:lnSpc>
                          <a:spcPts val="1200"/>
                        </a:lnSpc>
                        <a:spcAft>
                          <a:spcPts val="0"/>
                        </a:spcAft>
                      </a:pPr>
                      <a:endParaRPr lang="pt-BR" sz="1400" b="0" dirty="0" smtClean="0">
                        <a:solidFill>
                          <a:schemeClr val="tx1"/>
                        </a:solidFill>
                        <a:effectLst/>
                      </a:endParaRPr>
                    </a:p>
                    <a:p>
                      <a:pPr algn="just" hangingPunct="0">
                        <a:lnSpc>
                          <a:spcPts val="1200"/>
                        </a:lnSpc>
                        <a:spcAft>
                          <a:spcPts val="0"/>
                        </a:spcAft>
                      </a:pPr>
                      <a:r>
                        <a:rPr lang="pt-BR" sz="1400" b="0" dirty="0" smtClean="0">
                          <a:solidFill>
                            <a:schemeClr val="tx1"/>
                          </a:solidFill>
                          <a:effectLst/>
                        </a:rPr>
                        <a:t>13</a:t>
                      </a:r>
                      <a:r>
                        <a:rPr lang="pt-BR" sz="1400" b="0" dirty="0">
                          <a:solidFill>
                            <a:schemeClr val="tx1"/>
                          </a:solidFill>
                          <a:effectLst/>
                        </a:rPr>
                        <a:t>. Fim do Caso de Uso.</a:t>
                      </a:r>
                      <a:endParaRPr lang="pt-BR" sz="1400" b="0" dirty="0">
                        <a:solidFill>
                          <a:schemeClr val="tx1"/>
                        </a:solidFill>
                        <a:effectLst/>
                        <a:latin typeface="Times New Roman" panose="02020603050405020304" pitchFamily="18" charset="0"/>
                        <a:ea typeface="Times New Roman" panose="02020603050405020304" pitchFamily="18" charset="0"/>
                      </a:endParaRPr>
                    </a:p>
                  </a:txBody>
                  <a:tcPr marL="51529" marR="51529" marT="0" marB="0">
                    <a:solidFill>
                      <a:srgbClr val="B1BEDD"/>
                    </a:solidFill>
                  </a:tcPr>
                </a:tc>
                <a:tc>
                  <a:txBody>
                    <a:bodyPr/>
                    <a:lstStyle/>
                    <a:p>
                      <a:pPr algn="just" hangingPunct="0">
                        <a:lnSpc>
                          <a:spcPts val="1200"/>
                        </a:lnSpc>
                        <a:spcAft>
                          <a:spcPts val="0"/>
                        </a:spcAft>
                      </a:pPr>
                      <a:r>
                        <a:rPr lang="pt-BR" sz="1400" dirty="0">
                          <a:effectLst/>
                        </a:rPr>
                        <a:t> </a:t>
                      </a:r>
                      <a:endParaRPr lang="pt-BR" sz="1400" dirty="0">
                        <a:effectLst/>
                        <a:latin typeface="Times New Roman" panose="02020603050405020304" pitchFamily="18" charset="0"/>
                        <a:ea typeface="Times New Roman" panose="02020603050405020304" pitchFamily="18" charset="0"/>
                      </a:endParaRPr>
                    </a:p>
                  </a:txBody>
                  <a:tcPr marL="51529" marR="51529" marT="0" marB="0">
                    <a:solidFill>
                      <a:srgbClr val="B1BEDD"/>
                    </a:solidFill>
                  </a:tcPr>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2372203664"/>
      </p:ext>
    </p:extLst>
  </p:cSld>
  <p:clrMapOvr>
    <a:masterClrMapping/>
  </p:clrMapOvr>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004295" y="69668"/>
            <a:ext cx="9692640" cy="1325562"/>
          </a:xfrm>
        </p:spPr>
        <p:txBody>
          <a:bodyPr>
            <a:normAutofit/>
          </a:bodyPr>
          <a:lstStyle/>
          <a:p>
            <a:r>
              <a:rPr lang="pt-BR" dirty="0"/>
              <a:t>Protótipo Relativo ao Caso de </a:t>
            </a:r>
            <a:r>
              <a:rPr lang="pt-BR" dirty="0" smtClean="0"/>
              <a:t>Uso</a:t>
            </a:r>
            <a:endParaRPr lang="pt-BR" dirty="0"/>
          </a:p>
        </p:txBody>
      </p:sp>
      <p:pic>
        <p:nvPicPr>
          <p:cNvPr id="4" name="Imagem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pic>
        <p:nvPicPr>
          <p:cNvPr id="3" name="Marcador de Posição de Conteúdo 2"/>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689681" y="1828800"/>
            <a:ext cx="7739489" cy="4351338"/>
          </a:xfrm>
        </p:spPr>
      </p:pic>
    </p:spTree>
    <p:extLst>
      <p:ext uri="{BB962C8B-B14F-4D97-AF65-F5344CB8AC3E}">
        <p14:creationId xmlns:p14="http://schemas.microsoft.com/office/powerpoint/2010/main" val="822680340"/>
      </p:ext>
    </p:extLst>
  </p:cSld>
  <p:clrMapOvr>
    <a:masterClrMapping/>
  </p:clrMapOvr>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004295" y="69668"/>
            <a:ext cx="9692640" cy="1325562"/>
          </a:xfrm>
        </p:spPr>
        <p:txBody>
          <a:bodyPr>
            <a:normAutofit/>
          </a:bodyPr>
          <a:lstStyle/>
          <a:p>
            <a:r>
              <a:rPr lang="pt-BR" dirty="0"/>
              <a:t>Protótipo Relativo ao Caso de </a:t>
            </a:r>
            <a:r>
              <a:rPr lang="pt-BR" dirty="0" smtClean="0"/>
              <a:t>Uso</a:t>
            </a:r>
            <a:endParaRPr lang="pt-BR" dirty="0"/>
          </a:p>
        </p:txBody>
      </p:sp>
      <p:pic>
        <p:nvPicPr>
          <p:cNvPr id="4" name="Imagem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pic>
        <p:nvPicPr>
          <p:cNvPr id="8" name="Marcador de Posição de Conteúdo 7"/>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689681" y="1828800"/>
            <a:ext cx="7739489" cy="4351338"/>
          </a:xfrm>
        </p:spPr>
      </p:pic>
    </p:spTree>
    <p:extLst>
      <p:ext uri="{BB962C8B-B14F-4D97-AF65-F5344CB8AC3E}">
        <p14:creationId xmlns:p14="http://schemas.microsoft.com/office/powerpoint/2010/main" val="2621241089"/>
      </p:ext>
    </p:extLst>
  </p:cSld>
  <p:clrMapOvr>
    <a:masterClrMapping/>
  </p:clrMapOvr>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004295" y="69668"/>
            <a:ext cx="9692640" cy="1325562"/>
          </a:xfrm>
        </p:spPr>
        <p:txBody>
          <a:bodyPr>
            <a:normAutofit/>
          </a:bodyPr>
          <a:lstStyle/>
          <a:p>
            <a:r>
              <a:rPr lang="pt-BR" dirty="0"/>
              <a:t>Protótipo Relativo ao Caso de </a:t>
            </a:r>
            <a:r>
              <a:rPr lang="pt-BR" dirty="0" smtClean="0"/>
              <a:t>Uso</a:t>
            </a:r>
            <a:endParaRPr lang="pt-BR" dirty="0"/>
          </a:p>
        </p:txBody>
      </p:sp>
      <p:pic>
        <p:nvPicPr>
          <p:cNvPr id="4" name="Imagem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pic>
        <p:nvPicPr>
          <p:cNvPr id="5" name="Marcador de Posição de Conteúdo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389236" y="1776549"/>
            <a:ext cx="8002959" cy="4499468"/>
          </a:xfrm>
        </p:spPr>
      </p:pic>
    </p:spTree>
    <p:extLst>
      <p:ext uri="{BB962C8B-B14F-4D97-AF65-F5344CB8AC3E}">
        <p14:creationId xmlns:p14="http://schemas.microsoft.com/office/powerpoint/2010/main" val="3366578287"/>
      </p:ext>
    </p:extLst>
  </p:cSld>
  <p:clrMapOvr>
    <a:masterClrMapping/>
  </p:clrMapOvr>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004295" y="69668"/>
            <a:ext cx="9692640" cy="1325562"/>
          </a:xfrm>
        </p:spPr>
        <p:txBody>
          <a:bodyPr>
            <a:normAutofit/>
          </a:bodyPr>
          <a:lstStyle/>
          <a:p>
            <a:r>
              <a:rPr lang="pt-BR" dirty="0"/>
              <a:t>Protótipo Relativo ao Caso de </a:t>
            </a:r>
            <a:r>
              <a:rPr lang="pt-BR" dirty="0" smtClean="0"/>
              <a:t>Uso</a:t>
            </a:r>
            <a:endParaRPr lang="pt-BR" dirty="0"/>
          </a:p>
        </p:txBody>
      </p:sp>
      <p:pic>
        <p:nvPicPr>
          <p:cNvPr id="4" name="Imagem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pic>
        <p:nvPicPr>
          <p:cNvPr id="6" name="Marcador de Posição de Conteúdo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441487" y="1698171"/>
            <a:ext cx="8573418" cy="4820194"/>
          </a:xfrm>
        </p:spPr>
      </p:pic>
    </p:spTree>
    <p:extLst>
      <p:ext uri="{BB962C8B-B14F-4D97-AF65-F5344CB8AC3E}">
        <p14:creationId xmlns:p14="http://schemas.microsoft.com/office/powerpoint/2010/main" val="36953364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972312" y="925357"/>
            <a:ext cx="9418320" cy="1066800"/>
          </a:xfrm>
        </p:spPr>
        <p:txBody>
          <a:bodyPr>
            <a:normAutofit/>
          </a:bodyPr>
          <a:lstStyle/>
          <a:p>
            <a:r>
              <a:rPr lang="pt-BR" sz="6000" dirty="0" smtClean="0"/>
              <a:t>Termo de Abertura</a:t>
            </a:r>
            <a:endParaRPr lang="pt-BR" sz="6000" dirty="0"/>
          </a:p>
        </p:txBody>
      </p:sp>
      <p:sp>
        <p:nvSpPr>
          <p:cNvPr id="5" name="Subtítulo 4"/>
          <p:cNvSpPr>
            <a:spLocks noGrp="1"/>
          </p:cNvSpPr>
          <p:nvPr>
            <p:ph type="subTitle" idx="1"/>
          </p:nvPr>
        </p:nvSpPr>
        <p:spPr>
          <a:xfrm>
            <a:off x="1261872" y="3291840"/>
            <a:ext cx="9418320" cy="3200400"/>
          </a:xfrm>
        </p:spPr>
        <p:txBody>
          <a:bodyPr>
            <a:noAutofit/>
          </a:bodyPr>
          <a:lstStyle/>
          <a:p>
            <a:r>
              <a:rPr lang="pt-BR" dirty="0" smtClean="0">
                <a:latin typeface="Calibri" panose="020F0502020204030204" pitchFamily="34" charset="0"/>
              </a:rPr>
              <a:t>Giovanna Bonini</a:t>
            </a:r>
          </a:p>
          <a:p>
            <a:r>
              <a:rPr lang="pt-BR" dirty="0" smtClean="0">
                <a:latin typeface="Calibri" panose="020F0502020204030204" pitchFamily="34" charset="0"/>
              </a:rPr>
              <a:t>Gustavo Viana</a:t>
            </a:r>
          </a:p>
          <a:p>
            <a:r>
              <a:rPr lang="pt-BR" dirty="0" smtClean="0">
                <a:latin typeface="Calibri" panose="020F0502020204030204" pitchFamily="34" charset="0"/>
              </a:rPr>
              <a:t>Julia Franciscato</a:t>
            </a:r>
          </a:p>
          <a:p>
            <a:r>
              <a:rPr lang="pt-BR" dirty="0" smtClean="0">
                <a:latin typeface="Calibri" panose="020F0502020204030204" pitchFamily="34" charset="0"/>
              </a:rPr>
              <a:t>Julia Souza</a:t>
            </a:r>
          </a:p>
          <a:p>
            <a:r>
              <a:rPr lang="pt-BR" dirty="0" smtClean="0">
                <a:latin typeface="Calibri" panose="020F0502020204030204" pitchFamily="34" charset="0"/>
              </a:rPr>
              <a:t>Wesley Zimmer</a:t>
            </a:r>
            <a:endParaRPr lang="pt-BR" dirty="0">
              <a:latin typeface="Calibri" panose="020F0502020204030204" pitchFamily="34" charset="0"/>
            </a:endParaRPr>
          </a:p>
          <a:p>
            <a:endParaRPr lang="pt-BR" dirty="0">
              <a:latin typeface="Calibri" panose="020F0502020204030204" pitchFamily="34" charset="0"/>
            </a:endParaRPr>
          </a:p>
        </p:txBody>
      </p:sp>
      <p:pic>
        <p:nvPicPr>
          <p:cNvPr id="6" name="Imagem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616440" y="202692"/>
            <a:ext cx="2383141" cy="1445330"/>
          </a:xfrm>
          <a:prstGeom prst="rect">
            <a:avLst/>
          </a:prstGeom>
        </p:spPr>
      </p:pic>
    </p:spTree>
    <p:extLst>
      <p:ext uri="{BB962C8B-B14F-4D97-AF65-F5344CB8AC3E}">
        <p14:creationId xmlns:p14="http://schemas.microsoft.com/office/powerpoint/2010/main" val="392385460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Notas dos Desenvolvedores (Pós-Mudança)</a:t>
            </a:r>
            <a:endParaRPr lang="pt-BR" dirty="0"/>
          </a:p>
        </p:txBody>
      </p:sp>
      <p:sp>
        <p:nvSpPr>
          <p:cNvPr id="3" name="Espaço Reservado para Conteúdo 2"/>
          <p:cNvSpPr>
            <a:spLocks noGrp="1"/>
          </p:cNvSpPr>
          <p:nvPr>
            <p:ph idx="1"/>
          </p:nvPr>
        </p:nvSpPr>
        <p:spPr>
          <a:xfrm>
            <a:off x="1247358" y="2830286"/>
            <a:ext cx="8595360" cy="2380343"/>
          </a:xfrm>
        </p:spPr>
        <p:txBody>
          <a:bodyPr/>
          <a:lstStyle/>
          <a:p>
            <a:pPr>
              <a:buNone/>
            </a:pPr>
            <a:endParaRPr lang="pt-BR" dirty="0"/>
          </a:p>
        </p:txBody>
      </p:sp>
      <p:graphicFrame>
        <p:nvGraphicFramePr>
          <p:cNvPr id="4" name="Tabela 3"/>
          <p:cNvGraphicFramePr>
            <a:graphicFrameLocks noGrp="1"/>
          </p:cNvGraphicFramePr>
          <p:nvPr>
            <p:extLst>
              <p:ext uri="{D42A27DB-BD31-4B8C-83A1-F6EECF244321}">
                <p14:modId xmlns:p14="http://schemas.microsoft.com/office/powerpoint/2010/main" val="126030008"/>
              </p:ext>
            </p:extLst>
          </p:nvPr>
        </p:nvGraphicFramePr>
        <p:xfrm>
          <a:off x="1247358" y="2859313"/>
          <a:ext cx="8595360" cy="2351316"/>
        </p:xfrm>
        <a:graphic>
          <a:graphicData uri="http://schemas.openxmlformats.org/drawingml/2006/table">
            <a:tbl>
              <a:tblPr firstRow="1" bandRow="1">
                <a:tableStyleId>{5C22544A-7EE6-4342-B048-85BDC9FD1C3A}</a:tableStyleId>
              </a:tblPr>
              <a:tblGrid>
                <a:gridCol w="4297680">
                  <a:extLst>
                    <a:ext uri="{9D8B030D-6E8A-4147-A177-3AD203B41FA5}">
                      <a16:colId xmlns:a16="http://schemas.microsoft.com/office/drawing/2014/main" val="3233198870"/>
                    </a:ext>
                  </a:extLst>
                </a:gridCol>
                <a:gridCol w="4297680">
                  <a:extLst>
                    <a:ext uri="{9D8B030D-6E8A-4147-A177-3AD203B41FA5}">
                      <a16:colId xmlns:a16="http://schemas.microsoft.com/office/drawing/2014/main" val="4224670409"/>
                    </a:ext>
                  </a:extLst>
                </a:gridCol>
              </a:tblGrid>
              <a:tr h="391886">
                <a:tc>
                  <a:txBody>
                    <a:bodyPr/>
                    <a:lstStyle/>
                    <a:p>
                      <a:pPr algn="ctr"/>
                      <a:r>
                        <a:rPr lang="pt-BR" sz="1800" b="1" kern="1200" dirty="0" smtClean="0">
                          <a:solidFill>
                            <a:schemeClr val="lt1"/>
                          </a:solidFill>
                          <a:latin typeface="+mn-lt"/>
                          <a:ea typeface="+mn-ea"/>
                          <a:cs typeface="+mn-cs"/>
                        </a:rPr>
                        <a:t>Desenvolvedor</a:t>
                      </a:r>
                      <a:endParaRPr lang="pt-BR" sz="1800" b="1" kern="1200" dirty="0">
                        <a:solidFill>
                          <a:schemeClr val="lt1"/>
                        </a:solidFill>
                        <a:latin typeface="+mn-lt"/>
                        <a:ea typeface="+mn-ea"/>
                        <a:cs typeface="+mn-cs"/>
                      </a:endParaRPr>
                    </a:p>
                  </a:txBody>
                  <a:tcPr>
                    <a:solidFill>
                      <a:srgbClr val="1D2843"/>
                    </a:solidFill>
                  </a:tcPr>
                </a:tc>
                <a:tc>
                  <a:txBody>
                    <a:bodyPr/>
                    <a:lstStyle/>
                    <a:p>
                      <a:pPr algn="ctr"/>
                      <a:r>
                        <a:rPr lang="pt-BR" dirty="0" smtClean="0"/>
                        <a:t>Nota</a:t>
                      </a:r>
                      <a:endParaRPr lang="pt-BR" dirty="0"/>
                    </a:p>
                  </a:txBody>
                  <a:tcPr>
                    <a:solidFill>
                      <a:srgbClr val="1D2843"/>
                    </a:solidFill>
                  </a:tcPr>
                </a:tc>
                <a:extLst>
                  <a:ext uri="{0D108BD9-81ED-4DB2-BD59-A6C34878D82A}">
                    <a16:rowId xmlns:a16="http://schemas.microsoft.com/office/drawing/2014/main" val="3507566326"/>
                  </a:ext>
                </a:extLst>
              </a:tr>
              <a:tr h="391886">
                <a:tc>
                  <a:txBody>
                    <a:bodyPr/>
                    <a:lstStyle/>
                    <a:p>
                      <a:pPr algn="ctr"/>
                      <a:r>
                        <a:rPr lang="en-US" dirty="0" smtClean="0"/>
                        <a:t>Guilherme Mendes </a:t>
                      </a:r>
                      <a:endParaRPr lang="pt-BR"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t>6,0</a:t>
                      </a:r>
                    </a:p>
                  </a:txBody>
                  <a:tcPr/>
                </a:tc>
                <a:extLst>
                  <a:ext uri="{0D108BD9-81ED-4DB2-BD59-A6C34878D82A}">
                    <a16:rowId xmlns:a16="http://schemas.microsoft.com/office/drawing/2014/main" val="2324019609"/>
                  </a:ext>
                </a:extLst>
              </a:tr>
              <a:tr h="391886">
                <a:tc>
                  <a:txBody>
                    <a:bodyPr/>
                    <a:lstStyle/>
                    <a:p>
                      <a:pPr algn="ctr"/>
                      <a:r>
                        <a:rPr lang="en-US" dirty="0" smtClean="0"/>
                        <a:t>João Pedro Buchivieser </a:t>
                      </a:r>
                      <a:endParaRPr lang="pt-BR" dirty="0"/>
                    </a:p>
                  </a:txBody>
                  <a:tcPr/>
                </a:tc>
                <a:tc>
                  <a:txBody>
                    <a:bodyPr/>
                    <a:lstStyle/>
                    <a:p>
                      <a:pPr algn="ctr"/>
                      <a:r>
                        <a:rPr lang="en-US" dirty="0" smtClean="0"/>
                        <a:t>6,0</a:t>
                      </a:r>
                      <a:endParaRPr lang="pt-BR" dirty="0"/>
                    </a:p>
                  </a:txBody>
                  <a:tcPr/>
                </a:tc>
                <a:extLst>
                  <a:ext uri="{0D108BD9-81ED-4DB2-BD59-A6C34878D82A}">
                    <a16:rowId xmlns:a16="http://schemas.microsoft.com/office/drawing/2014/main" val="3453532857"/>
                  </a:ext>
                </a:extLst>
              </a:tr>
              <a:tr h="391886">
                <a:tc>
                  <a:txBody>
                    <a:bodyPr/>
                    <a:lstStyle/>
                    <a:p>
                      <a:pPr algn="ctr"/>
                      <a:r>
                        <a:rPr lang="en-US" dirty="0" smtClean="0"/>
                        <a:t>Joao  Pedro Nascimento </a:t>
                      </a:r>
                      <a:endParaRPr lang="pt-BR"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t>8,0</a:t>
                      </a:r>
                    </a:p>
                  </a:txBody>
                  <a:tcPr/>
                </a:tc>
                <a:extLst>
                  <a:ext uri="{0D108BD9-81ED-4DB2-BD59-A6C34878D82A}">
                    <a16:rowId xmlns:a16="http://schemas.microsoft.com/office/drawing/2014/main" val="3931251072"/>
                  </a:ext>
                </a:extLst>
              </a:tr>
              <a:tr h="391886">
                <a:tc>
                  <a:txBody>
                    <a:bodyPr/>
                    <a:lstStyle/>
                    <a:p>
                      <a:pPr algn="ctr"/>
                      <a:r>
                        <a:rPr lang="en-US" dirty="0" smtClean="0"/>
                        <a:t>Rafael Braganholli </a:t>
                      </a:r>
                      <a:endParaRPr lang="pt-BR"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t>9,5</a:t>
                      </a:r>
                    </a:p>
                  </a:txBody>
                  <a:tcPr/>
                </a:tc>
                <a:extLst>
                  <a:ext uri="{0D108BD9-81ED-4DB2-BD59-A6C34878D82A}">
                    <a16:rowId xmlns:a16="http://schemas.microsoft.com/office/drawing/2014/main" val="4064391903"/>
                  </a:ext>
                </a:extLst>
              </a:tr>
              <a:tr h="391886">
                <a:tc>
                  <a:txBody>
                    <a:bodyPr/>
                    <a:lstStyle/>
                    <a:p>
                      <a:pPr algn="ctr"/>
                      <a:r>
                        <a:rPr lang="en-US" dirty="0" smtClean="0"/>
                        <a:t>Samuel da Silva </a:t>
                      </a:r>
                      <a:endParaRPr lang="pt-BR" dirty="0"/>
                    </a:p>
                  </a:txBody>
                  <a:tcPr/>
                </a:tc>
                <a:tc>
                  <a:txBody>
                    <a:bodyPr/>
                    <a:lstStyle/>
                    <a:p>
                      <a:pPr algn="ctr"/>
                      <a:r>
                        <a:rPr lang="pt-BR" dirty="0" smtClean="0"/>
                        <a:t>10,0</a:t>
                      </a:r>
                      <a:endParaRPr lang="pt-BR" dirty="0"/>
                    </a:p>
                  </a:txBody>
                  <a:tcPr/>
                </a:tc>
                <a:extLst>
                  <a:ext uri="{0D108BD9-81ED-4DB2-BD59-A6C34878D82A}">
                    <a16:rowId xmlns:a16="http://schemas.microsoft.com/office/drawing/2014/main" val="3286847362"/>
                  </a:ext>
                </a:extLst>
              </a:tr>
            </a:tbl>
          </a:graphicData>
        </a:graphic>
      </p:graphicFrame>
    </p:spTree>
    <p:extLst>
      <p:ext uri="{BB962C8B-B14F-4D97-AF65-F5344CB8AC3E}">
        <p14:creationId xmlns:p14="http://schemas.microsoft.com/office/powerpoint/2010/main" val="186397571"/>
      </p:ext>
    </p:extLst>
  </p:cSld>
  <p:clrMapOvr>
    <a:masterClrMapping/>
  </p:clrMapOvr>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004295" y="69668"/>
            <a:ext cx="9692640" cy="1325562"/>
          </a:xfrm>
        </p:spPr>
        <p:txBody>
          <a:bodyPr>
            <a:normAutofit/>
          </a:bodyPr>
          <a:lstStyle/>
          <a:p>
            <a:r>
              <a:rPr lang="pt-BR" dirty="0"/>
              <a:t>Protótipo Relativo ao Caso de </a:t>
            </a:r>
            <a:r>
              <a:rPr lang="pt-BR" dirty="0" smtClean="0"/>
              <a:t>Uso</a:t>
            </a:r>
            <a:endParaRPr lang="pt-BR" dirty="0"/>
          </a:p>
        </p:txBody>
      </p:sp>
      <p:pic>
        <p:nvPicPr>
          <p:cNvPr id="4" name="Imagem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pic>
        <p:nvPicPr>
          <p:cNvPr id="3" name="Marcador de Posição de Conteúdo 2"/>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689681" y="1828800"/>
            <a:ext cx="7739489" cy="4351338"/>
          </a:xfrm>
        </p:spPr>
      </p:pic>
    </p:spTree>
    <p:extLst>
      <p:ext uri="{BB962C8B-B14F-4D97-AF65-F5344CB8AC3E}">
        <p14:creationId xmlns:p14="http://schemas.microsoft.com/office/powerpoint/2010/main" val="3654421576"/>
      </p:ext>
    </p:extLst>
  </p:cSld>
  <p:clrMapOvr>
    <a:masterClrMapping/>
  </p:clrMapOvr>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004295" y="69668"/>
            <a:ext cx="9692640" cy="1325562"/>
          </a:xfrm>
        </p:spPr>
        <p:txBody>
          <a:bodyPr>
            <a:normAutofit/>
          </a:bodyPr>
          <a:lstStyle/>
          <a:p>
            <a:r>
              <a:rPr lang="pt-BR" dirty="0"/>
              <a:t>Protótipo Relativo ao Caso de </a:t>
            </a:r>
            <a:r>
              <a:rPr lang="pt-BR" dirty="0" smtClean="0"/>
              <a:t>Uso</a:t>
            </a:r>
            <a:endParaRPr lang="pt-BR" dirty="0"/>
          </a:p>
        </p:txBody>
      </p:sp>
      <p:pic>
        <p:nvPicPr>
          <p:cNvPr id="4" name="Imagem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pic>
        <p:nvPicPr>
          <p:cNvPr id="6" name="Marcador de Posição de Conteúdo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689681" y="1828800"/>
            <a:ext cx="7739489" cy="4351338"/>
          </a:xfrm>
        </p:spPr>
      </p:pic>
    </p:spTree>
    <p:extLst>
      <p:ext uri="{BB962C8B-B14F-4D97-AF65-F5344CB8AC3E}">
        <p14:creationId xmlns:p14="http://schemas.microsoft.com/office/powerpoint/2010/main" val="463527510"/>
      </p:ext>
    </p:extLst>
  </p:cSld>
  <p:clrMapOvr>
    <a:masterClrMapping/>
  </p:clrMapOvr>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004295" y="69668"/>
            <a:ext cx="9692640" cy="1325562"/>
          </a:xfrm>
        </p:spPr>
        <p:txBody>
          <a:bodyPr>
            <a:normAutofit/>
          </a:bodyPr>
          <a:lstStyle/>
          <a:p>
            <a:r>
              <a:rPr lang="pt-BR" dirty="0"/>
              <a:t>Protótipo Relativo ao Caso de </a:t>
            </a:r>
            <a:r>
              <a:rPr lang="pt-BR" dirty="0" smtClean="0"/>
              <a:t>Uso</a:t>
            </a:r>
            <a:endParaRPr lang="pt-BR" dirty="0"/>
          </a:p>
        </p:txBody>
      </p:sp>
      <p:pic>
        <p:nvPicPr>
          <p:cNvPr id="4" name="Imagem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pic>
        <p:nvPicPr>
          <p:cNvPr id="6" name="Marcador de Posição de Conteúdo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689681" y="1828800"/>
            <a:ext cx="7739489" cy="4351338"/>
          </a:xfrm>
        </p:spPr>
      </p:pic>
    </p:spTree>
    <p:extLst>
      <p:ext uri="{BB962C8B-B14F-4D97-AF65-F5344CB8AC3E}">
        <p14:creationId xmlns:p14="http://schemas.microsoft.com/office/powerpoint/2010/main" val="4040405103"/>
      </p:ext>
    </p:extLst>
  </p:cSld>
  <p:clrMapOvr>
    <a:masterClrMapping/>
  </p:clrMapOvr>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184599" y="2146"/>
            <a:ext cx="9692640" cy="929322"/>
          </a:xfrm>
        </p:spPr>
        <p:txBody>
          <a:bodyPr/>
          <a:lstStyle/>
          <a:p>
            <a:r>
              <a:rPr lang="pt-BR" dirty="0"/>
              <a:t>Previsão de Documentação</a:t>
            </a:r>
          </a:p>
        </p:txBody>
      </p:sp>
      <p:pic>
        <p:nvPicPr>
          <p:cNvPr id="4" name="Imagem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graphicFrame>
        <p:nvGraphicFramePr>
          <p:cNvPr id="6" name="Espaço Reservado para Conteúdo 2"/>
          <p:cNvGraphicFramePr>
            <a:graphicFrameLocks/>
          </p:cNvGraphicFramePr>
          <p:nvPr>
            <p:extLst>
              <p:ext uri="{D42A27DB-BD31-4B8C-83A1-F6EECF244321}">
                <p14:modId xmlns:p14="http://schemas.microsoft.com/office/powerpoint/2010/main" val="580523471"/>
              </p:ext>
            </p:extLst>
          </p:nvPr>
        </p:nvGraphicFramePr>
        <p:xfrm>
          <a:off x="725370" y="1043457"/>
          <a:ext cx="9691688" cy="5644410"/>
        </p:xfrm>
        <a:graphic>
          <a:graphicData uri="http://schemas.openxmlformats.org/drawingml/2006/table">
            <a:tbl>
              <a:tblPr firstRow="1" bandRow="1">
                <a:tableStyleId>{5C22544A-7EE6-4342-B048-85BDC9FD1C3A}</a:tableStyleId>
              </a:tblPr>
              <a:tblGrid>
                <a:gridCol w="3593273">
                  <a:extLst>
                    <a:ext uri="{9D8B030D-6E8A-4147-A177-3AD203B41FA5}">
                      <a16:colId xmlns:a16="http://schemas.microsoft.com/office/drawing/2014/main" val="20000"/>
                    </a:ext>
                  </a:extLst>
                </a:gridCol>
                <a:gridCol w="1712890">
                  <a:extLst>
                    <a:ext uri="{9D8B030D-6E8A-4147-A177-3AD203B41FA5}">
                      <a16:colId xmlns:a16="http://schemas.microsoft.com/office/drawing/2014/main" val="20001"/>
                    </a:ext>
                  </a:extLst>
                </a:gridCol>
                <a:gridCol w="1962603">
                  <a:extLst>
                    <a:ext uri="{9D8B030D-6E8A-4147-A177-3AD203B41FA5}">
                      <a16:colId xmlns:a16="http://schemas.microsoft.com/office/drawing/2014/main" val="20002"/>
                    </a:ext>
                  </a:extLst>
                </a:gridCol>
                <a:gridCol w="2422922">
                  <a:extLst>
                    <a:ext uri="{9D8B030D-6E8A-4147-A177-3AD203B41FA5}">
                      <a16:colId xmlns:a16="http://schemas.microsoft.com/office/drawing/2014/main" val="20003"/>
                    </a:ext>
                  </a:extLst>
                </a:gridCol>
              </a:tblGrid>
              <a:tr h="0">
                <a:tc>
                  <a:txBody>
                    <a:bodyPr/>
                    <a:lstStyle/>
                    <a:p>
                      <a:pPr algn="ctr"/>
                      <a:r>
                        <a:rPr lang="pt-BR" sz="2000" b="0" dirty="0" smtClean="0">
                          <a:latin typeface="Arial Rounded MT Bold" panose="020F0704030504030204" pitchFamily="34" charset="0"/>
                        </a:rPr>
                        <a:t>Caso</a:t>
                      </a:r>
                      <a:r>
                        <a:rPr lang="pt-BR" sz="2000" b="0" baseline="0" dirty="0" smtClean="0">
                          <a:latin typeface="Arial Rounded MT Bold" panose="020F0704030504030204" pitchFamily="34" charset="0"/>
                        </a:rPr>
                        <a:t> de Uso</a:t>
                      </a:r>
                      <a:endParaRPr lang="pt-BR" sz="2000" b="0" dirty="0">
                        <a:latin typeface="Arial Rounded MT Bold" panose="020F0704030504030204" pitchFamily="34" charset="0"/>
                      </a:endParaRPr>
                    </a:p>
                  </a:txBody>
                  <a:tcPr marT="45725" marB="45725">
                    <a:solidFill>
                      <a:srgbClr val="002060"/>
                    </a:solidFill>
                  </a:tcPr>
                </a:tc>
                <a:tc>
                  <a:txBody>
                    <a:bodyPr/>
                    <a:lstStyle/>
                    <a:p>
                      <a:pPr algn="ctr"/>
                      <a:r>
                        <a:rPr lang="pt-BR" sz="2000" b="0" dirty="0" smtClean="0">
                          <a:latin typeface="Arial Rounded MT Bold" panose="020F0704030504030204" pitchFamily="34" charset="0"/>
                        </a:rPr>
                        <a:t>Feito</a:t>
                      </a:r>
                      <a:endParaRPr lang="pt-BR" sz="2000" b="0" dirty="0">
                        <a:latin typeface="Arial Rounded MT Bold" panose="020F0704030504030204" pitchFamily="34" charset="0"/>
                      </a:endParaRPr>
                    </a:p>
                  </a:txBody>
                  <a:tcPr marT="45725" marB="45725">
                    <a:solidFill>
                      <a:srgbClr val="002060"/>
                    </a:solidFill>
                  </a:tcPr>
                </a:tc>
                <a:tc>
                  <a:txBody>
                    <a:bodyPr/>
                    <a:lstStyle/>
                    <a:p>
                      <a:pPr algn="ctr"/>
                      <a:r>
                        <a:rPr lang="pt-BR" sz="2000" b="0" dirty="0" smtClean="0">
                          <a:latin typeface="Arial Rounded MT Bold" panose="020F0704030504030204" pitchFamily="34" charset="0"/>
                        </a:rPr>
                        <a:t>Não Feito</a:t>
                      </a:r>
                      <a:endParaRPr lang="pt-BR" sz="2000" b="0" dirty="0">
                        <a:latin typeface="Arial Rounded MT Bold" panose="020F0704030504030204" pitchFamily="34" charset="0"/>
                      </a:endParaRPr>
                    </a:p>
                  </a:txBody>
                  <a:tcPr marT="45725" marB="45725">
                    <a:solidFill>
                      <a:srgbClr val="002060"/>
                    </a:solidFill>
                  </a:tcPr>
                </a:tc>
                <a:tc>
                  <a:txBody>
                    <a:bodyPr/>
                    <a:lstStyle/>
                    <a:p>
                      <a:pPr algn="ctr"/>
                      <a:r>
                        <a:rPr lang="pt-BR" sz="2000" b="0" dirty="0" smtClean="0">
                          <a:latin typeface="Arial Rounded MT Bold" panose="020F0704030504030204" pitchFamily="34" charset="0"/>
                        </a:rPr>
                        <a:t>Data Prevista</a:t>
                      </a:r>
                      <a:endParaRPr lang="pt-BR" sz="2000" b="0" dirty="0">
                        <a:latin typeface="Arial Rounded MT Bold" panose="020F0704030504030204" pitchFamily="34" charset="0"/>
                      </a:endParaRPr>
                    </a:p>
                  </a:txBody>
                  <a:tcPr marT="45725" marB="45725">
                    <a:solidFill>
                      <a:srgbClr val="002060"/>
                    </a:solidFill>
                  </a:tcPr>
                </a:tc>
                <a:extLst>
                  <a:ext uri="{0D108BD9-81ED-4DB2-BD59-A6C34878D82A}">
                    <a16:rowId xmlns:a16="http://schemas.microsoft.com/office/drawing/2014/main" val="10000"/>
                  </a:ext>
                </a:extLst>
              </a:tr>
              <a:tr h="640156">
                <a:tc>
                  <a:txBody>
                    <a:bodyPr/>
                    <a:lstStyle/>
                    <a:p>
                      <a:r>
                        <a:rPr lang="pt-BR" sz="1200" dirty="0" smtClean="0"/>
                        <a:t>Visualizar</a:t>
                      </a:r>
                      <a:r>
                        <a:rPr lang="pt-BR" sz="1200" baseline="0" dirty="0" smtClean="0"/>
                        <a:t> histórico de alertas de uma determinada PCD</a:t>
                      </a:r>
                      <a:endParaRPr lang="pt-BR" sz="1200" dirty="0"/>
                    </a:p>
                  </a:txBody>
                  <a:tcPr marT="45725" marB="45725"/>
                </a:tc>
                <a:tc>
                  <a:txBody>
                    <a:bodyPr/>
                    <a:lstStyle/>
                    <a:p>
                      <a:pPr algn="ctr"/>
                      <a:endParaRPr lang="pt-BR" sz="1400" dirty="0"/>
                    </a:p>
                  </a:txBody>
                  <a:tcPr marT="45725" marB="45725"/>
                </a:tc>
                <a:tc>
                  <a:txBody>
                    <a:bodyPr/>
                    <a:lstStyle/>
                    <a:p>
                      <a:pPr algn="ctr"/>
                      <a:r>
                        <a:rPr lang="pt-BR" sz="1400" dirty="0" smtClean="0"/>
                        <a:t>x</a:t>
                      </a:r>
                      <a:endParaRPr lang="pt-BR" sz="1400" dirty="0"/>
                    </a:p>
                  </a:txBody>
                  <a:tcPr marT="45725" marB="45725"/>
                </a:tc>
                <a:tc>
                  <a:txBody>
                    <a:bodyPr/>
                    <a:lstStyle/>
                    <a:p>
                      <a:pPr algn="ctr"/>
                      <a:r>
                        <a:rPr lang="pt-BR" sz="1400" dirty="0" smtClean="0"/>
                        <a:t>29/04/2016</a:t>
                      </a:r>
                      <a:endParaRPr lang="pt-BR" sz="1400" dirty="0"/>
                    </a:p>
                  </a:txBody>
                  <a:tcPr marT="45725" marB="45725"/>
                </a:tc>
                <a:extLst>
                  <a:ext uri="{0D108BD9-81ED-4DB2-BD59-A6C34878D82A}">
                    <a16:rowId xmlns:a16="http://schemas.microsoft.com/office/drawing/2014/main" val="10001"/>
                  </a:ext>
                </a:extLst>
              </a:tr>
              <a:tr h="640156">
                <a:tc>
                  <a:txBody>
                    <a:bodyPr/>
                    <a:lstStyle/>
                    <a:p>
                      <a:r>
                        <a:rPr lang="pt-BR" sz="1400" dirty="0" smtClean="0"/>
                        <a:t>Visualizar</a:t>
                      </a:r>
                      <a:r>
                        <a:rPr lang="pt-BR" sz="1400" baseline="0" dirty="0" smtClean="0"/>
                        <a:t> PCD dispostas no Mapa</a:t>
                      </a:r>
                      <a:endParaRPr lang="pt-BR" sz="1400" dirty="0"/>
                    </a:p>
                  </a:txBody>
                  <a:tcPr marT="45725" marB="45725"/>
                </a:tc>
                <a:tc>
                  <a:txBody>
                    <a:bodyPr/>
                    <a:lstStyle/>
                    <a:p>
                      <a:pPr algn="ctr"/>
                      <a:r>
                        <a:rPr lang="pt-BR" sz="1400" dirty="0" smtClean="0"/>
                        <a:t>x</a:t>
                      </a:r>
                      <a:endParaRPr lang="pt-BR" sz="1400" dirty="0"/>
                    </a:p>
                  </a:txBody>
                  <a:tcPr marT="45725" marB="45725"/>
                </a:tc>
                <a:tc>
                  <a:txBody>
                    <a:bodyPr/>
                    <a:lstStyle/>
                    <a:p>
                      <a:pPr algn="ctr"/>
                      <a:endParaRPr lang="pt-BR" sz="1400" dirty="0"/>
                    </a:p>
                  </a:txBody>
                  <a:tcPr marT="45725" marB="45725"/>
                </a:tc>
                <a:tc>
                  <a:txBody>
                    <a:bodyPr/>
                    <a:lstStyle/>
                    <a:p>
                      <a:pPr algn="ctr"/>
                      <a:r>
                        <a:rPr lang="pt-BR" sz="1400" dirty="0" smtClean="0"/>
                        <a:t>12/04/2016</a:t>
                      </a:r>
                      <a:endParaRPr lang="pt-BR" sz="1400" dirty="0"/>
                    </a:p>
                  </a:txBody>
                  <a:tcPr marT="45725" marB="45725"/>
                </a:tc>
                <a:extLst>
                  <a:ext uri="{0D108BD9-81ED-4DB2-BD59-A6C34878D82A}">
                    <a16:rowId xmlns:a16="http://schemas.microsoft.com/office/drawing/2014/main" val="10002"/>
                  </a:ext>
                </a:extLst>
              </a:tr>
              <a:tr h="640156">
                <a:tc>
                  <a:txBody>
                    <a:bodyPr/>
                    <a:lstStyle/>
                    <a:p>
                      <a:r>
                        <a:rPr lang="pt-BR" sz="1400" dirty="0" smtClean="0"/>
                        <a:t>Visualizar resumo</a:t>
                      </a:r>
                      <a:r>
                        <a:rPr lang="pt-BR" sz="1400" baseline="0" dirty="0" smtClean="0"/>
                        <a:t> de medições da PCD</a:t>
                      </a:r>
                      <a:endParaRPr lang="pt-BR" sz="1400" dirty="0"/>
                    </a:p>
                  </a:txBody>
                  <a:tcPr marT="45725" marB="45725"/>
                </a:tc>
                <a:tc>
                  <a:txBody>
                    <a:bodyPr/>
                    <a:lstStyle/>
                    <a:p>
                      <a:pPr algn="ctr"/>
                      <a:endParaRPr lang="pt-BR" sz="1400" dirty="0"/>
                    </a:p>
                  </a:txBody>
                  <a:tcPr marT="45725" marB="45725"/>
                </a:tc>
                <a:tc>
                  <a:txBody>
                    <a:bodyPr/>
                    <a:lstStyle/>
                    <a:p>
                      <a:pPr algn="ctr"/>
                      <a:r>
                        <a:rPr lang="pt-BR" sz="1400" dirty="0" smtClean="0"/>
                        <a:t>x</a:t>
                      </a:r>
                      <a:endParaRPr lang="pt-BR" sz="1400" dirty="0"/>
                    </a:p>
                  </a:txBody>
                  <a:tcPr marT="45725" marB="45725"/>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sz="1400" dirty="0" smtClean="0"/>
                        <a:t>29/04/2016</a:t>
                      </a:r>
                    </a:p>
                    <a:p>
                      <a:pPr algn="ctr"/>
                      <a:endParaRPr lang="pt-BR" sz="1400" dirty="0"/>
                    </a:p>
                  </a:txBody>
                  <a:tcPr marT="45725" marB="45725"/>
                </a:tc>
                <a:extLst>
                  <a:ext uri="{0D108BD9-81ED-4DB2-BD59-A6C34878D82A}">
                    <a16:rowId xmlns:a16="http://schemas.microsoft.com/office/drawing/2014/main" val="10003"/>
                  </a:ext>
                </a:extLst>
              </a:tr>
              <a:tr h="640156">
                <a:tc>
                  <a:txBody>
                    <a:bodyPr/>
                    <a:lstStyle/>
                    <a:p>
                      <a:r>
                        <a:rPr lang="pt-BR" sz="1400" dirty="0" smtClean="0"/>
                        <a:t>Gerar dados históricos</a:t>
                      </a:r>
                      <a:r>
                        <a:rPr lang="pt-BR" sz="1400" baseline="0" dirty="0" smtClean="0"/>
                        <a:t> de uma única PCD</a:t>
                      </a:r>
                      <a:endParaRPr lang="pt-BR" sz="1400" dirty="0"/>
                    </a:p>
                  </a:txBody>
                  <a:tcPr marT="45725" marB="45725"/>
                </a:tc>
                <a:tc>
                  <a:txBody>
                    <a:bodyPr/>
                    <a:lstStyle/>
                    <a:p>
                      <a:pPr algn="ctr"/>
                      <a:r>
                        <a:rPr lang="pt-BR" sz="1400" dirty="0" smtClean="0"/>
                        <a:t>x</a:t>
                      </a:r>
                      <a:endParaRPr lang="pt-BR" sz="1400" dirty="0"/>
                    </a:p>
                  </a:txBody>
                  <a:tcPr marT="45725" marB="45725"/>
                </a:tc>
                <a:tc>
                  <a:txBody>
                    <a:bodyPr/>
                    <a:lstStyle/>
                    <a:p>
                      <a:pPr algn="ctr"/>
                      <a:endParaRPr lang="pt-BR" sz="1400" dirty="0"/>
                    </a:p>
                  </a:txBody>
                  <a:tcPr marT="45725" marB="45725"/>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sz="1400" dirty="0" smtClean="0"/>
                        <a:t>12/04/2016</a:t>
                      </a:r>
                    </a:p>
                    <a:p>
                      <a:pPr algn="ctr"/>
                      <a:endParaRPr lang="pt-BR" sz="1400" dirty="0"/>
                    </a:p>
                  </a:txBody>
                  <a:tcPr marT="45725" marB="45725"/>
                </a:tc>
                <a:extLst>
                  <a:ext uri="{0D108BD9-81ED-4DB2-BD59-A6C34878D82A}">
                    <a16:rowId xmlns:a16="http://schemas.microsoft.com/office/drawing/2014/main" val="10004"/>
                  </a:ext>
                </a:extLst>
              </a:tr>
              <a:tr h="640156">
                <a:tc>
                  <a:txBody>
                    <a:bodyPr/>
                    <a:lstStyle/>
                    <a:p>
                      <a:r>
                        <a:rPr lang="pt-BR" sz="1400" dirty="0" smtClean="0"/>
                        <a:t>Gerar gráfico</a:t>
                      </a:r>
                      <a:r>
                        <a:rPr lang="pt-BR" sz="1400" baseline="0" dirty="0" smtClean="0"/>
                        <a:t> de barras de uma PCD</a:t>
                      </a:r>
                      <a:endParaRPr lang="pt-BR" sz="1400" dirty="0"/>
                    </a:p>
                  </a:txBody>
                  <a:tcPr marT="45725" marB="45725"/>
                </a:tc>
                <a:tc>
                  <a:txBody>
                    <a:bodyPr/>
                    <a:lstStyle/>
                    <a:p>
                      <a:pPr algn="ctr"/>
                      <a:r>
                        <a:rPr lang="pt-BR" sz="1400" dirty="0" smtClean="0"/>
                        <a:t>x</a:t>
                      </a:r>
                      <a:endParaRPr lang="pt-BR" sz="1400" dirty="0"/>
                    </a:p>
                  </a:txBody>
                  <a:tcPr marT="45725" marB="45725"/>
                </a:tc>
                <a:tc>
                  <a:txBody>
                    <a:bodyPr/>
                    <a:lstStyle/>
                    <a:p>
                      <a:pPr algn="ctr"/>
                      <a:endParaRPr lang="pt-BR" sz="1400" dirty="0"/>
                    </a:p>
                  </a:txBody>
                  <a:tcPr marT="45725" marB="45725"/>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sz="1400" dirty="0" smtClean="0"/>
                        <a:t>12/04/2016</a:t>
                      </a:r>
                    </a:p>
                    <a:p>
                      <a:pPr algn="ctr"/>
                      <a:endParaRPr lang="pt-BR" sz="1400" dirty="0"/>
                    </a:p>
                  </a:txBody>
                  <a:tcPr marT="45725" marB="45725"/>
                </a:tc>
                <a:extLst>
                  <a:ext uri="{0D108BD9-81ED-4DB2-BD59-A6C34878D82A}">
                    <a16:rowId xmlns:a16="http://schemas.microsoft.com/office/drawing/2014/main" val="10005"/>
                  </a:ext>
                </a:extLst>
              </a:tr>
              <a:tr h="640156">
                <a:tc>
                  <a:txBody>
                    <a:bodyPr/>
                    <a:lstStyle/>
                    <a:p>
                      <a:r>
                        <a:rPr lang="pt-BR" sz="1400" dirty="0" smtClean="0"/>
                        <a:t>Gerar gráfico</a:t>
                      </a:r>
                      <a:r>
                        <a:rPr lang="pt-BR" sz="1400" baseline="0" dirty="0" smtClean="0"/>
                        <a:t> linear de uma única PCD</a:t>
                      </a:r>
                      <a:endParaRPr lang="pt-BR" sz="1400" dirty="0"/>
                    </a:p>
                  </a:txBody>
                  <a:tcPr marT="45725" marB="45725"/>
                </a:tc>
                <a:tc>
                  <a:txBody>
                    <a:bodyPr/>
                    <a:lstStyle/>
                    <a:p>
                      <a:pPr algn="ctr"/>
                      <a:r>
                        <a:rPr lang="pt-BR" sz="1400" dirty="0" smtClean="0"/>
                        <a:t>x</a:t>
                      </a:r>
                      <a:endParaRPr lang="pt-BR" sz="1400" dirty="0"/>
                    </a:p>
                  </a:txBody>
                  <a:tcPr marT="45725" marB="45725"/>
                </a:tc>
                <a:tc>
                  <a:txBody>
                    <a:bodyPr/>
                    <a:lstStyle/>
                    <a:p>
                      <a:pPr algn="ctr"/>
                      <a:endParaRPr lang="pt-BR" sz="1400" dirty="0"/>
                    </a:p>
                  </a:txBody>
                  <a:tcPr marT="45725" marB="45725"/>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sz="1400" dirty="0" smtClean="0"/>
                        <a:t>12/04/2016</a:t>
                      </a:r>
                    </a:p>
                    <a:p>
                      <a:pPr algn="ctr"/>
                      <a:endParaRPr lang="pt-BR" sz="1400" dirty="0"/>
                    </a:p>
                  </a:txBody>
                  <a:tcPr marT="45725" marB="45725"/>
                </a:tc>
                <a:extLst>
                  <a:ext uri="{0D108BD9-81ED-4DB2-BD59-A6C34878D82A}">
                    <a16:rowId xmlns:a16="http://schemas.microsoft.com/office/drawing/2014/main" val="10006"/>
                  </a:ext>
                </a:extLst>
              </a:tr>
              <a:tr h="370884">
                <a:tc>
                  <a:txBody>
                    <a:bodyPr/>
                    <a:lstStyle/>
                    <a:p>
                      <a:r>
                        <a:rPr lang="pt-BR" sz="1400" dirty="0" smtClean="0"/>
                        <a:t>Gerar gráfico</a:t>
                      </a:r>
                      <a:r>
                        <a:rPr lang="pt-BR" sz="1400" baseline="0" dirty="0" smtClean="0"/>
                        <a:t> de barras de mais de uma PCD</a:t>
                      </a:r>
                      <a:endParaRPr lang="pt-BR" sz="1400" dirty="0"/>
                    </a:p>
                  </a:txBody>
                  <a:tcPr marT="45725" marB="45725"/>
                </a:tc>
                <a:tc>
                  <a:txBody>
                    <a:bodyPr/>
                    <a:lstStyle/>
                    <a:p>
                      <a:pPr algn="ctr"/>
                      <a:endParaRPr lang="pt-BR" sz="1400" dirty="0"/>
                    </a:p>
                  </a:txBody>
                  <a:tcPr marT="45725" marB="45725"/>
                </a:tc>
                <a:tc>
                  <a:txBody>
                    <a:bodyPr/>
                    <a:lstStyle/>
                    <a:p>
                      <a:pPr algn="ctr"/>
                      <a:r>
                        <a:rPr lang="pt-BR" sz="1400" dirty="0" smtClean="0"/>
                        <a:t>x</a:t>
                      </a:r>
                      <a:endParaRPr lang="pt-BR" sz="1400" dirty="0"/>
                    </a:p>
                  </a:txBody>
                  <a:tcPr marT="45725" marB="45725"/>
                </a:tc>
                <a:tc>
                  <a:txBody>
                    <a:bodyPr/>
                    <a:lstStyle/>
                    <a:p>
                      <a:pPr algn="ctr"/>
                      <a:r>
                        <a:rPr lang="pt-BR" sz="1400" dirty="0" smtClean="0"/>
                        <a:t>29/04/2016</a:t>
                      </a:r>
                      <a:endParaRPr lang="pt-BR" sz="1400" dirty="0"/>
                    </a:p>
                  </a:txBody>
                  <a:tcPr marT="45725" marB="45725"/>
                </a:tc>
                <a:extLst>
                  <a:ext uri="{0D108BD9-81ED-4DB2-BD59-A6C34878D82A}">
                    <a16:rowId xmlns:a16="http://schemas.microsoft.com/office/drawing/2014/main" val="10007"/>
                  </a:ext>
                </a:extLst>
              </a:tr>
              <a:tr h="370884">
                <a:tc>
                  <a:txBody>
                    <a:bodyPr/>
                    <a:lstStyle/>
                    <a:p>
                      <a:r>
                        <a:rPr lang="pt-BR" sz="1400" dirty="0" smtClean="0"/>
                        <a:t>Gerar gráfico</a:t>
                      </a:r>
                      <a:r>
                        <a:rPr lang="pt-BR" sz="1400" baseline="0" dirty="0" smtClean="0"/>
                        <a:t> linear de mais de uma PCD</a:t>
                      </a:r>
                      <a:endParaRPr lang="pt-BR" sz="1400" dirty="0"/>
                    </a:p>
                  </a:txBody>
                  <a:tcPr marT="45725" marB="45725"/>
                </a:tc>
                <a:tc>
                  <a:txBody>
                    <a:bodyPr/>
                    <a:lstStyle/>
                    <a:p>
                      <a:pPr algn="ctr"/>
                      <a:endParaRPr lang="pt-BR" sz="1400" dirty="0"/>
                    </a:p>
                  </a:txBody>
                  <a:tcPr marT="45725" marB="45725"/>
                </a:tc>
                <a:tc>
                  <a:txBody>
                    <a:bodyPr/>
                    <a:lstStyle/>
                    <a:p>
                      <a:pPr algn="ctr"/>
                      <a:r>
                        <a:rPr lang="pt-BR" sz="1400" dirty="0" smtClean="0"/>
                        <a:t>x</a:t>
                      </a:r>
                      <a:endParaRPr lang="pt-BR" sz="1400" dirty="0"/>
                    </a:p>
                  </a:txBody>
                  <a:tcPr marT="45725" marB="45725"/>
                </a:tc>
                <a:tc>
                  <a:txBody>
                    <a:bodyPr/>
                    <a:lstStyle/>
                    <a:p>
                      <a:pPr algn="ctr"/>
                      <a:r>
                        <a:rPr lang="pt-BR" sz="1400" dirty="0" smtClean="0"/>
                        <a:t>29/04/2016</a:t>
                      </a:r>
                      <a:endParaRPr lang="pt-BR" sz="1400" dirty="0"/>
                    </a:p>
                  </a:txBody>
                  <a:tcPr marT="45725" marB="45725"/>
                </a:tc>
                <a:extLst>
                  <a:ext uri="{0D108BD9-81ED-4DB2-BD59-A6C34878D82A}">
                    <a16:rowId xmlns:a16="http://schemas.microsoft.com/office/drawing/2014/main" val="10008"/>
                  </a:ext>
                </a:extLst>
              </a:tr>
              <a:tr h="370884">
                <a:tc>
                  <a:txBody>
                    <a:bodyPr/>
                    <a:lstStyle/>
                    <a:p>
                      <a:r>
                        <a:rPr lang="pt-BR" sz="1400" dirty="0" smtClean="0"/>
                        <a:t>Gerar dados históricos</a:t>
                      </a:r>
                      <a:r>
                        <a:rPr lang="pt-BR" sz="1400" baseline="0" dirty="0" smtClean="0"/>
                        <a:t> de mais de uma PCD</a:t>
                      </a:r>
                      <a:endParaRPr lang="pt-BR" sz="1400" dirty="0"/>
                    </a:p>
                  </a:txBody>
                  <a:tcPr marT="45725" marB="45725"/>
                </a:tc>
                <a:tc>
                  <a:txBody>
                    <a:bodyPr/>
                    <a:lstStyle/>
                    <a:p>
                      <a:pPr algn="ctr"/>
                      <a:endParaRPr lang="pt-BR" sz="1400" dirty="0"/>
                    </a:p>
                  </a:txBody>
                  <a:tcPr marT="45725" marB="45725"/>
                </a:tc>
                <a:tc>
                  <a:txBody>
                    <a:bodyPr/>
                    <a:lstStyle/>
                    <a:p>
                      <a:pPr algn="ctr"/>
                      <a:r>
                        <a:rPr lang="pt-BR" sz="1400" dirty="0" smtClean="0"/>
                        <a:t>x</a:t>
                      </a:r>
                      <a:endParaRPr lang="pt-BR" sz="1400" dirty="0"/>
                    </a:p>
                  </a:txBody>
                  <a:tcPr marT="45725" marB="45725"/>
                </a:tc>
                <a:tc>
                  <a:txBody>
                    <a:bodyPr/>
                    <a:lstStyle/>
                    <a:p>
                      <a:pPr algn="ctr"/>
                      <a:r>
                        <a:rPr lang="pt-BR" sz="1400" dirty="0" smtClean="0"/>
                        <a:t>29/04/2016</a:t>
                      </a:r>
                      <a:endParaRPr lang="pt-BR" sz="1400" dirty="0"/>
                    </a:p>
                  </a:txBody>
                  <a:tcPr marT="45725" marB="45725"/>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1492536222"/>
      </p:ext>
    </p:extLst>
  </p:cSld>
  <p:clrMapOvr>
    <a:masterClrMapping/>
  </p:clrMapOvr>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Integrante</a:t>
            </a:r>
            <a:endParaRPr lang="pt-BR" dirty="0"/>
          </a:p>
        </p:txBody>
      </p:sp>
      <p:sp>
        <p:nvSpPr>
          <p:cNvPr id="3" name="Marcador de Posição de Conteúdo 2"/>
          <p:cNvSpPr>
            <a:spLocks noGrp="1"/>
          </p:cNvSpPr>
          <p:nvPr>
            <p:ph idx="1"/>
          </p:nvPr>
        </p:nvSpPr>
        <p:spPr/>
        <p:txBody>
          <a:bodyPr/>
          <a:lstStyle/>
          <a:p>
            <a:r>
              <a:rPr lang="pt-BR" dirty="0"/>
              <a:t>Nome</a:t>
            </a:r>
            <a:r>
              <a:rPr lang="pt-BR" dirty="0" smtClean="0"/>
              <a:t>: </a:t>
            </a:r>
            <a:r>
              <a:rPr lang="pt-BR" dirty="0" err="1" smtClean="0"/>
              <a:t>Kyara</a:t>
            </a:r>
            <a:r>
              <a:rPr lang="pt-BR" dirty="0" smtClean="0"/>
              <a:t> Madeleine Freitas</a:t>
            </a:r>
            <a:endParaRPr lang="pt-BR" dirty="0"/>
          </a:p>
          <a:p>
            <a:r>
              <a:rPr lang="pt-BR" dirty="0"/>
              <a:t>Função</a:t>
            </a:r>
            <a:r>
              <a:rPr lang="pt-BR" dirty="0" smtClean="0"/>
              <a:t>: Analista</a:t>
            </a:r>
            <a:endParaRPr lang="pt-BR" dirty="0"/>
          </a:p>
          <a:p>
            <a:r>
              <a:rPr lang="pt-BR" dirty="0"/>
              <a:t>No que trabalhou</a:t>
            </a:r>
            <a:r>
              <a:rPr lang="pt-BR" dirty="0" smtClean="0"/>
              <a:t>: Documento de Visão, Identificação e Especificação dos requisitos e Diagrama de Casos de Uso</a:t>
            </a:r>
            <a:endParaRPr lang="pt-BR" dirty="0"/>
          </a:p>
          <a:p>
            <a:r>
              <a:rPr lang="pt-BR" dirty="0" smtClean="0"/>
              <a:t>Dificuldades: Fazer todos os documentos no tempo, relacionamento e comunicação com o grupo.</a:t>
            </a:r>
          </a:p>
          <a:p>
            <a:r>
              <a:rPr lang="pt-BR" dirty="0" smtClean="0"/>
              <a:t>Sugestões: Melhorar relacionamento e comunicação com o grupo, programar melhor meu tempo para fazer a tempo todos os documentos.</a:t>
            </a:r>
            <a:endParaRPr lang="pt-BR" dirty="0"/>
          </a:p>
        </p:txBody>
      </p:sp>
      <p:pic>
        <p:nvPicPr>
          <p:cNvPr id="4" name="Imagem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spTree>
    <p:extLst>
      <p:ext uri="{BB962C8B-B14F-4D97-AF65-F5344CB8AC3E}">
        <p14:creationId xmlns:p14="http://schemas.microsoft.com/office/powerpoint/2010/main" val="3971458365"/>
      </p:ext>
    </p:extLst>
  </p:cSld>
  <p:clrMapOvr>
    <a:masterClrMapping/>
  </p:clrMapOvr>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Integrante</a:t>
            </a:r>
            <a:endParaRPr lang="pt-BR" dirty="0"/>
          </a:p>
        </p:txBody>
      </p:sp>
      <p:sp>
        <p:nvSpPr>
          <p:cNvPr id="3" name="Marcador de Posição de Conteúdo 2"/>
          <p:cNvSpPr>
            <a:spLocks noGrp="1"/>
          </p:cNvSpPr>
          <p:nvPr>
            <p:ph idx="1"/>
          </p:nvPr>
        </p:nvSpPr>
        <p:spPr/>
        <p:txBody>
          <a:bodyPr/>
          <a:lstStyle/>
          <a:p>
            <a:r>
              <a:rPr lang="pt-BR" dirty="0"/>
              <a:t>Nome</a:t>
            </a:r>
            <a:r>
              <a:rPr lang="pt-BR" dirty="0" smtClean="0"/>
              <a:t>: Monique Aparecida Muniz da Silva</a:t>
            </a:r>
            <a:endParaRPr lang="pt-BR" dirty="0"/>
          </a:p>
          <a:p>
            <a:r>
              <a:rPr lang="pt-BR" dirty="0"/>
              <a:t>Função</a:t>
            </a:r>
            <a:r>
              <a:rPr lang="pt-BR" dirty="0" smtClean="0"/>
              <a:t>: DBA</a:t>
            </a:r>
          </a:p>
          <a:p>
            <a:r>
              <a:rPr lang="pt-BR" dirty="0" smtClean="0"/>
              <a:t>No </a:t>
            </a:r>
            <a:r>
              <a:rPr lang="pt-BR" dirty="0"/>
              <a:t>que trabalhou</a:t>
            </a:r>
            <a:r>
              <a:rPr lang="pt-BR" dirty="0" smtClean="0"/>
              <a:t>: Documento de Visão, Identificação e Especificação dos requisitos e Diagrama de Casos de Uso</a:t>
            </a:r>
            <a:endParaRPr lang="pt-BR" dirty="0"/>
          </a:p>
          <a:p>
            <a:r>
              <a:rPr lang="pt-BR" dirty="0"/>
              <a:t>Difículdades</a:t>
            </a:r>
            <a:r>
              <a:rPr lang="pt-BR" dirty="0" smtClean="0"/>
              <a:t>: Relacionamento </a:t>
            </a:r>
            <a:r>
              <a:rPr lang="pt-BR" dirty="0"/>
              <a:t>e comunicação com o grupo.</a:t>
            </a:r>
          </a:p>
          <a:p>
            <a:r>
              <a:rPr lang="pt-BR" dirty="0" smtClean="0"/>
              <a:t>Sugestões</a:t>
            </a:r>
            <a:r>
              <a:rPr lang="pt-BR" dirty="0"/>
              <a:t>: Melhorar </a:t>
            </a:r>
            <a:r>
              <a:rPr lang="pt-BR" dirty="0" smtClean="0"/>
              <a:t>o relacionamento </a:t>
            </a:r>
            <a:r>
              <a:rPr lang="pt-BR" dirty="0"/>
              <a:t>e comunicação com o </a:t>
            </a:r>
            <a:r>
              <a:rPr lang="pt-BR" dirty="0" smtClean="0"/>
              <a:t>grupo.</a:t>
            </a:r>
            <a:endParaRPr lang="pt-BR" dirty="0"/>
          </a:p>
        </p:txBody>
      </p:sp>
      <p:pic>
        <p:nvPicPr>
          <p:cNvPr id="4" name="Imagem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spTree>
    <p:extLst>
      <p:ext uri="{BB962C8B-B14F-4D97-AF65-F5344CB8AC3E}">
        <p14:creationId xmlns:p14="http://schemas.microsoft.com/office/powerpoint/2010/main" val="3823839966"/>
      </p:ext>
    </p:extLst>
  </p:cSld>
  <p:clrMapOvr>
    <a:masterClrMapping/>
  </p:clrMapOvr>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Integrante</a:t>
            </a:r>
            <a:endParaRPr lang="pt-BR" dirty="0"/>
          </a:p>
        </p:txBody>
      </p:sp>
      <p:sp>
        <p:nvSpPr>
          <p:cNvPr id="3" name="Marcador de Posição de Conteúdo 2"/>
          <p:cNvSpPr>
            <a:spLocks noGrp="1"/>
          </p:cNvSpPr>
          <p:nvPr>
            <p:ph idx="1"/>
          </p:nvPr>
        </p:nvSpPr>
        <p:spPr/>
        <p:txBody>
          <a:bodyPr/>
          <a:lstStyle/>
          <a:p>
            <a:r>
              <a:rPr lang="pt-BR" dirty="0"/>
              <a:t>Nome</a:t>
            </a:r>
            <a:r>
              <a:rPr lang="pt-BR" dirty="0" smtClean="0"/>
              <a:t>: Gustavo Barbosa de Abreu Viana</a:t>
            </a:r>
          </a:p>
          <a:p>
            <a:r>
              <a:rPr lang="pt-BR" dirty="0" smtClean="0"/>
              <a:t>Função: Analista</a:t>
            </a:r>
            <a:endParaRPr lang="pt-BR" dirty="0"/>
          </a:p>
          <a:p>
            <a:r>
              <a:rPr lang="pt-BR" dirty="0"/>
              <a:t>No que </a:t>
            </a:r>
            <a:r>
              <a:rPr lang="pt-BR" dirty="0" smtClean="0"/>
              <a:t>trabalhou: Termo de abertura, Identificação e Especificação dos requisitos e Diagrama de Casos de Uso</a:t>
            </a:r>
            <a:endParaRPr lang="pt-BR" dirty="0"/>
          </a:p>
          <a:p>
            <a:r>
              <a:rPr lang="pt-BR" dirty="0"/>
              <a:t>Difículdades</a:t>
            </a:r>
            <a:r>
              <a:rPr lang="pt-BR" dirty="0" smtClean="0"/>
              <a:t>: -</a:t>
            </a:r>
            <a:endParaRPr lang="pt-BR" dirty="0"/>
          </a:p>
          <a:p>
            <a:r>
              <a:rPr lang="pt-BR" dirty="0"/>
              <a:t>Sugestões</a:t>
            </a:r>
            <a:r>
              <a:rPr lang="pt-BR" dirty="0" smtClean="0"/>
              <a:t>: -</a:t>
            </a:r>
            <a:endParaRPr lang="pt-BR" dirty="0"/>
          </a:p>
        </p:txBody>
      </p:sp>
      <p:pic>
        <p:nvPicPr>
          <p:cNvPr id="4" name="Imagem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spTree>
    <p:extLst>
      <p:ext uri="{BB962C8B-B14F-4D97-AF65-F5344CB8AC3E}">
        <p14:creationId xmlns:p14="http://schemas.microsoft.com/office/powerpoint/2010/main" val="1913742141"/>
      </p:ext>
    </p:extLst>
  </p:cSld>
  <p:clrMapOvr>
    <a:masterClrMapping/>
  </p:clrMapOvr>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191533" y="222069"/>
            <a:ext cx="9692640" cy="1325562"/>
          </a:xfrm>
        </p:spPr>
        <p:txBody>
          <a:bodyPr/>
          <a:lstStyle/>
          <a:p>
            <a:r>
              <a:rPr lang="pt-BR" dirty="0" smtClean="0"/>
              <a:t>Integrante</a:t>
            </a:r>
            <a:endParaRPr lang="pt-BR" dirty="0"/>
          </a:p>
        </p:txBody>
      </p:sp>
      <p:pic>
        <p:nvPicPr>
          <p:cNvPr id="4" name="Imagem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sp>
        <p:nvSpPr>
          <p:cNvPr id="8" name="Marcador de Posição de Conteúdo 2"/>
          <p:cNvSpPr>
            <a:spLocks noGrp="1"/>
          </p:cNvSpPr>
          <p:nvPr>
            <p:ph idx="1"/>
          </p:nvPr>
        </p:nvSpPr>
        <p:spPr>
          <a:xfrm>
            <a:off x="1191533" y="1547631"/>
            <a:ext cx="8595360" cy="4813161"/>
          </a:xfrm>
        </p:spPr>
        <p:txBody>
          <a:bodyPr>
            <a:noAutofit/>
          </a:bodyPr>
          <a:lstStyle/>
          <a:p>
            <a:r>
              <a:rPr lang="pt-BR" dirty="0"/>
              <a:t>Nome: João Pedro Leocardio Jacomini Nascimento</a:t>
            </a:r>
          </a:p>
          <a:p>
            <a:r>
              <a:rPr lang="pt-BR" dirty="0"/>
              <a:t>Função: Desenvolvedor</a:t>
            </a:r>
          </a:p>
          <a:p>
            <a:r>
              <a:rPr lang="pt-BR" dirty="0"/>
              <a:t>No que trabalhou: Participei na decisão do Nome do Projeto; Orientei a estética do template; Orientei a distribuição de recursos no template; Orientei a tomada de decisões, definições de objetivos; e prioridades; Desenvolvi ideias para a disposição das ferramentas; Garanti suporte aos outro desenvolvedores; Auxilie na formatação e no preenchimento do Documento de Requisitos; Participei do desenvolvimento do Diagrama de Caso de Uso; Liderei o desenvolvimento do Protótipo do Caso de Uso;</a:t>
            </a:r>
          </a:p>
          <a:p>
            <a:r>
              <a:rPr lang="pt-BR" dirty="0"/>
              <a:t>Dificuldades: Falta de concentração e objetividade no desenvolvimento do projeto, carência de conhecimentos relacionados a Linguagem WEB, insegurança no processo de decisões, submissão e falta de imposição de opiniões.</a:t>
            </a:r>
          </a:p>
          <a:p>
            <a:r>
              <a:rPr lang="pt-BR" dirty="0"/>
              <a:t>Sugestões: Impor melhor meus pontos de vista, melhorar minha comunicação, aumentar meus conhecimentos na linguagem WEB e maior integração dos membros do grupo.</a:t>
            </a:r>
          </a:p>
        </p:txBody>
      </p:sp>
    </p:spTree>
    <p:extLst>
      <p:ext uri="{BB962C8B-B14F-4D97-AF65-F5344CB8AC3E}">
        <p14:creationId xmlns:p14="http://schemas.microsoft.com/office/powerpoint/2010/main" val="2851390265"/>
      </p:ext>
    </p:extLst>
  </p:cSld>
  <p:clrMapOvr>
    <a:masterClrMapping/>
  </p:clrMapOvr>
  <p:timing>
    <p:tnLst>
      <p:par>
        <p:cT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Integrante</a:t>
            </a:r>
            <a:endParaRPr lang="pt-BR" dirty="0"/>
          </a:p>
        </p:txBody>
      </p:sp>
      <p:sp>
        <p:nvSpPr>
          <p:cNvPr id="3" name="Marcador de Posição de Conteúdo 2"/>
          <p:cNvSpPr>
            <a:spLocks noGrp="1"/>
          </p:cNvSpPr>
          <p:nvPr>
            <p:ph idx="1"/>
          </p:nvPr>
        </p:nvSpPr>
        <p:spPr/>
        <p:txBody>
          <a:bodyPr/>
          <a:lstStyle/>
          <a:p>
            <a:r>
              <a:rPr lang="pt-BR" dirty="0"/>
              <a:t>Nome</a:t>
            </a:r>
            <a:r>
              <a:rPr lang="pt-BR" dirty="0" smtClean="0"/>
              <a:t>: Guilherme Azeredo Mendes</a:t>
            </a:r>
          </a:p>
          <a:p>
            <a:r>
              <a:rPr lang="pt-BR" dirty="0" smtClean="0"/>
              <a:t>Função: Desenvolvedor</a:t>
            </a:r>
            <a:endParaRPr lang="pt-BR" dirty="0"/>
          </a:p>
          <a:p>
            <a:r>
              <a:rPr lang="pt-BR" dirty="0"/>
              <a:t>No que </a:t>
            </a:r>
            <a:r>
              <a:rPr lang="pt-BR" dirty="0" smtClean="0"/>
              <a:t>trabalhou: Modelo final do Template, protótipo do módulo.</a:t>
            </a:r>
          </a:p>
          <a:p>
            <a:r>
              <a:rPr lang="pt-BR" dirty="0" smtClean="0"/>
              <a:t>Difículdades: Programação em geral.</a:t>
            </a:r>
            <a:endParaRPr lang="pt-BR" dirty="0"/>
          </a:p>
          <a:p>
            <a:r>
              <a:rPr lang="pt-BR" dirty="0"/>
              <a:t>Sugestões</a:t>
            </a:r>
            <a:r>
              <a:rPr lang="pt-BR" dirty="0" smtClean="0"/>
              <a:t>: Melhorar a comunicação dentro do módulo.</a:t>
            </a:r>
            <a:endParaRPr lang="pt-BR" dirty="0"/>
          </a:p>
        </p:txBody>
      </p:sp>
      <p:pic>
        <p:nvPicPr>
          <p:cNvPr id="4" name="Imagem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spTree>
    <p:extLst>
      <p:ext uri="{BB962C8B-B14F-4D97-AF65-F5344CB8AC3E}">
        <p14:creationId xmlns:p14="http://schemas.microsoft.com/office/powerpoint/2010/main" val="2214013337"/>
      </p:ext>
    </p:extLst>
  </p:cSld>
  <p:clrMapOvr>
    <a:masterClrMapping/>
  </p:clrMapOvr>
  <p:timing>
    <p:tnLst>
      <p:par>
        <p:cT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Integrante</a:t>
            </a:r>
            <a:endParaRPr lang="pt-BR" dirty="0"/>
          </a:p>
        </p:txBody>
      </p:sp>
      <p:sp>
        <p:nvSpPr>
          <p:cNvPr id="3" name="Marcador de Posição de Conteúdo 2"/>
          <p:cNvSpPr>
            <a:spLocks noGrp="1"/>
          </p:cNvSpPr>
          <p:nvPr>
            <p:ph idx="1"/>
          </p:nvPr>
        </p:nvSpPr>
        <p:spPr/>
        <p:txBody>
          <a:bodyPr/>
          <a:lstStyle/>
          <a:p>
            <a:r>
              <a:rPr lang="pt-BR" dirty="0"/>
              <a:t>Nome</a:t>
            </a:r>
            <a:r>
              <a:rPr lang="pt-BR" dirty="0" smtClean="0"/>
              <a:t>: Mariana da Silva Fernandes</a:t>
            </a:r>
            <a:endParaRPr lang="pt-BR" dirty="0"/>
          </a:p>
          <a:p>
            <a:r>
              <a:rPr lang="pt-BR" dirty="0"/>
              <a:t>Função</a:t>
            </a:r>
            <a:r>
              <a:rPr lang="pt-BR" dirty="0" smtClean="0"/>
              <a:t>: Desenvolvedora</a:t>
            </a:r>
          </a:p>
          <a:p>
            <a:r>
              <a:rPr lang="pt-BR" dirty="0" smtClean="0"/>
              <a:t>No </a:t>
            </a:r>
            <a:r>
              <a:rPr lang="pt-BR" dirty="0"/>
              <a:t>que trabalhou</a:t>
            </a:r>
            <a:r>
              <a:rPr lang="pt-BR" dirty="0" smtClean="0"/>
              <a:t>: Proposta inicial de template, modelo de listagem, casos de uso e protótipos do módulo.</a:t>
            </a:r>
            <a:endParaRPr lang="pt-BR" dirty="0"/>
          </a:p>
          <a:p>
            <a:r>
              <a:rPr lang="pt-BR" dirty="0"/>
              <a:t>Difículdades</a:t>
            </a:r>
            <a:r>
              <a:rPr lang="pt-BR" dirty="0" smtClean="0"/>
              <a:t>: Entender as linguagens que precisaram ser adotadas e organização de tarefas.</a:t>
            </a:r>
          </a:p>
          <a:p>
            <a:r>
              <a:rPr lang="pt-BR" dirty="0" smtClean="0"/>
              <a:t>Sugestões: Melhor comunicação e sincronia nos trabalhos de todos os integrantes, e melhor organização pessoal.</a:t>
            </a:r>
            <a:endParaRPr lang="pt-BR" dirty="0"/>
          </a:p>
        </p:txBody>
      </p:sp>
      <p:pic>
        <p:nvPicPr>
          <p:cNvPr id="4" name="Imagem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spTree>
    <p:extLst>
      <p:ext uri="{BB962C8B-B14F-4D97-AF65-F5344CB8AC3E}">
        <p14:creationId xmlns:p14="http://schemas.microsoft.com/office/powerpoint/2010/main" val="17954996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972312" y="925357"/>
            <a:ext cx="9418320" cy="1066800"/>
          </a:xfrm>
        </p:spPr>
        <p:txBody>
          <a:bodyPr>
            <a:normAutofit/>
          </a:bodyPr>
          <a:lstStyle/>
          <a:p>
            <a:r>
              <a:rPr lang="pt-BR" sz="6000" dirty="0" smtClean="0"/>
              <a:t>Grupo 02 </a:t>
            </a:r>
            <a:endParaRPr lang="pt-BR" sz="6000" dirty="0"/>
          </a:p>
        </p:txBody>
      </p:sp>
      <p:sp>
        <p:nvSpPr>
          <p:cNvPr id="5" name="Subtítulo 4"/>
          <p:cNvSpPr>
            <a:spLocks noGrp="1"/>
          </p:cNvSpPr>
          <p:nvPr>
            <p:ph type="subTitle" idx="1"/>
          </p:nvPr>
        </p:nvSpPr>
        <p:spPr>
          <a:xfrm>
            <a:off x="1261872" y="3291840"/>
            <a:ext cx="9418320" cy="3200400"/>
          </a:xfrm>
        </p:spPr>
        <p:txBody>
          <a:bodyPr>
            <a:noAutofit/>
          </a:bodyPr>
          <a:lstStyle/>
          <a:p>
            <a:r>
              <a:rPr lang="pt-BR" dirty="0" smtClean="0"/>
              <a:t>Anderson Miranda</a:t>
            </a:r>
            <a:endParaRPr lang="pt-BR" dirty="0"/>
          </a:p>
          <a:p>
            <a:r>
              <a:rPr lang="pt-BR" dirty="0" smtClean="0"/>
              <a:t>Bruno Gomes</a:t>
            </a:r>
            <a:endParaRPr lang="pt-BR" dirty="0"/>
          </a:p>
          <a:p>
            <a:r>
              <a:rPr lang="pt-BR" dirty="0" smtClean="0"/>
              <a:t>Nícolas Vilela</a:t>
            </a:r>
            <a:endParaRPr lang="pt-BR" dirty="0"/>
          </a:p>
          <a:p>
            <a:r>
              <a:rPr lang="pt-BR" dirty="0" smtClean="0"/>
              <a:t>Vitor Alberto</a:t>
            </a:r>
            <a:endParaRPr lang="pt-BR" dirty="0"/>
          </a:p>
        </p:txBody>
      </p:sp>
      <p:pic>
        <p:nvPicPr>
          <p:cNvPr id="6" name="Imagem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616440" y="202692"/>
            <a:ext cx="2383141" cy="1445330"/>
          </a:xfrm>
          <a:prstGeom prst="rect">
            <a:avLst/>
          </a:prstGeom>
        </p:spPr>
      </p:pic>
    </p:spTree>
    <p:extLst>
      <p:ext uri="{BB962C8B-B14F-4D97-AF65-F5344CB8AC3E}">
        <p14:creationId xmlns:p14="http://schemas.microsoft.com/office/powerpoint/2010/main" val="118806517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Integrante</a:t>
            </a:r>
            <a:endParaRPr lang="pt-BR" dirty="0"/>
          </a:p>
        </p:txBody>
      </p:sp>
      <p:sp>
        <p:nvSpPr>
          <p:cNvPr id="3" name="Marcador de Posição de Conteúdo 2"/>
          <p:cNvSpPr>
            <a:spLocks noGrp="1"/>
          </p:cNvSpPr>
          <p:nvPr>
            <p:ph idx="1"/>
          </p:nvPr>
        </p:nvSpPr>
        <p:spPr/>
        <p:txBody>
          <a:bodyPr/>
          <a:lstStyle/>
          <a:p>
            <a:r>
              <a:rPr lang="pt-BR" dirty="0"/>
              <a:t>Nome</a:t>
            </a:r>
            <a:r>
              <a:rPr lang="pt-BR" dirty="0" smtClean="0"/>
              <a:t>: Karolayne Martim Raymundo</a:t>
            </a:r>
          </a:p>
          <a:p>
            <a:r>
              <a:rPr lang="pt-BR" dirty="0" smtClean="0"/>
              <a:t>Função: DBA</a:t>
            </a:r>
          </a:p>
          <a:p>
            <a:r>
              <a:rPr lang="pt-BR" dirty="0" smtClean="0"/>
              <a:t>No </a:t>
            </a:r>
            <a:r>
              <a:rPr lang="pt-BR" dirty="0"/>
              <a:t>que trabalhou</a:t>
            </a:r>
            <a:r>
              <a:rPr lang="pt-BR" dirty="0" smtClean="0"/>
              <a:t>: </a:t>
            </a:r>
            <a:r>
              <a:rPr lang="pt-BR" dirty="0"/>
              <a:t>Termo de abertura, Identificação e Especificação dos </a:t>
            </a:r>
            <a:r>
              <a:rPr lang="pt-BR" dirty="0" smtClean="0"/>
              <a:t>requisitos, </a:t>
            </a:r>
            <a:r>
              <a:rPr lang="pt-BR" dirty="0"/>
              <a:t>Diagrama de Casos de </a:t>
            </a:r>
            <a:r>
              <a:rPr lang="pt-BR" dirty="0" smtClean="0"/>
              <a:t>Uso e Documento de Caso de Uso.</a:t>
            </a:r>
            <a:endParaRPr lang="pt-BR" dirty="0"/>
          </a:p>
          <a:p>
            <a:r>
              <a:rPr lang="pt-BR" dirty="0"/>
              <a:t>Difículdades</a:t>
            </a:r>
            <a:r>
              <a:rPr lang="pt-BR" dirty="0" smtClean="0"/>
              <a:t>: Distinguir termos e especificação para elaboração de documentos.</a:t>
            </a:r>
          </a:p>
          <a:p>
            <a:r>
              <a:rPr lang="pt-BR" dirty="0" smtClean="0"/>
              <a:t>Sugestões: Melhorar a comunicação e colaboração dos integrantes como um todo, para melhor efetuar tarefas propostas.</a:t>
            </a:r>
            <a:endParaRPr lang="pt-BR" dirty="0"/>
          </a:p>
        </p:txBody>
      </p:sp>
      <p:pic>
        <p:nvPicPr>
          <p:cNvPr id="4" name="Imagem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spTree>
    <p:extLst>
      <p:ext uri="{BB962C8B-B14F-4D97-AF65-F5344CB8AC3E}">
        <p14:creationId xmlns:p14="http://schemas.microsoft.com/office/powerpoint/2010/main" val="4218624967"/>
      </p:ext>
    </p:extLst>
  </p:cSld>
  <p:clrMapOvr>
    <a:masterClrMapping/>
  </p:clrMapOvr>
  <p:timing>
    <p:tnLst>
      <p:par>
        <p:cT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054352" y="0"/>
            <a:ext cx="9692640" cy="1325562"/>
          </a:xfrm>
        </p:spPr>
        <p:txBody>
          <a:bodyPr/>
          <a:lstStyle/>
          <a:p>
            <a:r>
              <a:rPr lang="pt-BR" dirty="0"/>
              <a:t>Notas dos Integrantes</a:t>
            </a:r>
          </a:p>
        </p:txBody>
      </p:sp>
      <p:pic>
        <p:nvPicPr>
          <p:cNvPr id="6" name="Imagem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graphicFrame>
        <p:nvGraphicFramePr>
          <p:cNvPr id="5" name="Marcador de Posição de Conteúdo 4"/>
          <p:cNvGraphicFramePr>
            <a:graphicFrameLocks/>
          </p:cNvGraphicFramePr>
          <p:nvPr>
            <p:extLst>
              <p:ext uri="{D42A27DB-BD31-4B8C-83A1-F6EECF244321}">
                <p14:modId xmlns:p14="http://schemas.microsoft.com/office/powerpoint/2010/main" val="171530859"/>
              </p:ext>
            </p:extLst>
          </p:nvPr>
        </p:nvGraphicFramePr>
        <p:xfrm>
          <a:off x="914142" y="2497398"/>
          <a:ext cx="8594726" cy="1854200"/>
        </p:xfrm>
        <a:graphic>
          <a:graphicData uri="http://schemas.openxmlformats.org/drawingml/2006/table">
            <a:tbl>
              <a:tblPr firstRow="1" bandRow="1">
                <a:tableStyleId>{5C22544A-7EE6-4342-B048-85BDC9FD1C3A}</a:tableStyleId>
              </a:tblPr>
              <a:tblGrid>
                <a:gridCol w="4297363">
                  <a:extLst>
                    <a:ext uri="{9D8B030D-6E8A-4147-A177-3AD203B41FA5}">
                      <a16:colId xmlns:a16="http://schemas.microsoft.com/office/drawing/2014/main" val="2242110674"/>
                    </a:ext>
                  </a:extLst>
                </a:gridCol>
                <a:gridCol w="4297363">
                  <a:extLst>
                    <a:ext uri="{9D8B030D-6E8A-4147-A177-3AD203B41FA5}">
                      <a16:colId xmlns:a16="http://schemas.microsoft.com/office/drawing/2014/main" val="1203870939"/>
                    </a:ext>
                  </a:extLst>
                </a:gridCol>
              </a:tblGrid>
              <a:tr h="370840">
                <a:tc>
                  <a:txBody>
                    <a:bodyPr/>
                    <a:lstStyle/>
                    <a:p>
                      <a:pPr algn="ctr"/>
                      <a:r>
                        <a:rPr lang="pt-BR" b="0" dirty="0" smtClean="0"/>
                        <a:t>Nomes</a:t>
                      </a:r>
                      <a:endParaRPr lang="pt-BR" b="0" dirty="0"/>
                    </a:p>
                  </a:txBody>
                  <a:tcPr>
                    <a:solidFill>
                      <a:srgbClr val="1D2843"/>
                    </a:solidFill>
                  </a:tcPr>
                </a:tc>
                <a:tc>
                  <a:txBody>
                    <a:bodyPr/>
                    <a:lstStyle/>
                    <a:p>
                      <a:pPr algn="ctr"/>
                      <a:r>
                        <a:rPr lang="pt-BR" b="0" dirty="0" smtClean="0"/>
                        <a:t>Notas</a:t>
                      </a:r>
                      <a:endParaRPr lang="pt-BR" b="0" dirty="0"/>
                    </a:p>
                  </a:txBody>
                  <a:tcPr>
                    <a:solidFill>
                      <a:srgbClr val="1D2843"/>
                    </a:solidFill>
                  </a:tcPr>
                </a:tc>
                <a:extLst>
                  <a:ext uri="{0D108BD9-81ED-4DB2-BD59-A6C34878D82A}">
                    <a16:rowId xmlns:a16="http://schemas.microsoft.com/office/drawing/2014/main" val="1768088586"/>
                  </a:ext>
                </a:extLst>
              </a:tr>
              <a:tr h="370840">
                <a:tc>
                  <a:txBody>
                    <a:bodyPr/>
                    <a:lstStyle/>
                    <a:p>
                      <a:pPr algn="ctr"/>
                      <a:r>
                        <a:rPr lang="pt-BR" dirty="0" err="1" smtClean="0"/>
                        <a:t>Kyara</a:t>
                      </a:r>
                      <a:r>
                        <a:rPr lang="pt-BR" dirty="0" smtClean="0"/>
                        <a:t> Freitas</a:t>
                      </a:r>
                      <a:endParaRPr lang="pt-BR" dirty="0"/>
                    </a:p>
                  </a:txBody>
                  <a:tcPr/>
                </a:tc>
                <a:tc>
                  <a:txBody>
                    <a:bodyPr/>
                    <a:lstStyle/>
                    <a:p>
                      <a:pPr algn="ctr"/>
                      <a:r>
                        <a:rPr lang="pt-BR" dirty="0" smtClean="0"/>
                        <a:t>8,5</a:t>
                      </a:r>
                      <a:endParaRPr lang="pt-BR" dirty="0"/>
                    </a:p>
                  </a:txBody>
                  <a:tcPr/>
                </a:tc>
                <a:extLst>
                  <a:ext uri="{0D108BD9-81ED-4DB2-BD59-A6C34878D82A}">
                    <a16:rowId xmlns:a16="http://schemas.microsoft.com/office/drawing/2014/main" val="1358788830"/>
                  </a:ext>
                </a:extLst>
              </a:tr>
              <a:tr h="370840">
                <a:tc>
                  <a:txBody>
                    <a:bodyPr/>
                    <a:lstStyle/>
                    <a:p>
                      <a:pPr algn="ctr"/>
                      <a:r>
                        <a:rPr lang="pt-BR" dirty="0" smtClean="0"/>
                        <a:t>Monique Muniz</a:t>
                      </a:r>
                    </a:p>
                  </a:txBody>
                  <a:tcPr/>
                </a:tc>
                <a:tc>
                  <a:txBody>
                    <a:bodyPr/>
                    <a:lstStyle/>
                    <a:p>
                      <a:pPr algn="ctr"/>
                      <a:r>
                        <a:rPr lang="pt-BR" dirty="0" smtClean="0"/>
                        <a:t>8</a:t>
                      </a:r>
                      <a:endParaRPr lang="pt-BR" dirty="0"/>
                    </a:p>
                  </a:txBody>
                  <a:tcPr/>
                </a:tc>
                <a:extLst>
                  <a:ext uri="{0D108BD9-81ED-4DB2-BD59-A6C34878D82A}">
                    <a16:rowId xmlns:a16="http://schemas.microsoft.com/office/drawing/2014/main" val="3048312809"/>
                  </a:ext>
                </a:extLst>
              </a:tr>
              <a:tr h="370840">
                <a:tc>
                  <a:txBody>
                    <a:bodyPr/>
                    <a:lstStyle/>
                    <a:p>
                      <a:pPr algn="ctr"/>
                      <a:r>
                        <a:rPr lang="pt-BR" dirty="0" err="1" smtClean="0"/>
                        <a:t>Karolayne</a:t>
                      </a:r>
                      <a:r>
                        <a:rPr lang="pt-BR" dirty="0" smtClean="0"/>
                        <a:t> Martin</a:t>
                      </a:r>
                      <a:endParaRPr lang="pt-BR" dirty="0"/>
                    </a:p>
                  </a:txBody>
                  <a:tcPr/>
                </a:tc>
                <a:tc>
                  <a:txBody>
                    <a:bodyPr/>
                    <a:lstStyle/>
                    <a:p>
                      <a:pPr algn="ctr"/>
                      <a:r>
                        <a:rPr lang="pt-BR" dirty="0" smtClean="0"/>
                        <a:t>8</a:t>
                      </a:r>
                      <a:endParaRPr lang="pt-BR" dirty="0"/>
                    </a:p>
                  </a:txBody>
                  <a:tcPr/>
                </a:tc>
                <a:extLst>
                  <a:ext uri="{0D108BD9-81ED-4DB2-BD59-A6C34878D82A}">
                    <a16:rowId xmlns:a16="http://schemas.microsoft.com/office/drawing/2014/main" val="4228328298"/>
                  </a:ext>
                </a:extLst>
              </a:tr>
              <a:tr h="370840">
                <a:tc>
                  <a:txBody>
                    <a:bodyPr/>
                    <a:lstStyle/>
                    <a:p>
                      <a:pPr algn="ctr"/>
                      <a:r>
                        <a:rPr lang="pt-BR" dirty="0" smtClean="0"/>
                        <a:t>Gustavo Barbosa</a:t>
                      </a:r>
                      <a:endParaRPr lang="pt-BR" dirty="0"/>
                    </a:p>
                  </a:txBody>
                  <a:tcPr/>
                </a:tc>
                <a:tc>
                  <a:txBody>
                    <a:bodyPr/>
                    <a:lstStyle/>
                    <a:p>
                      <a:pPr algn="ctr"/>
                      <a:r>
                        <a:rPr lang="pt-BR" smtClean="0"/>
                        <a:t>6,5</a:t>
                      </a:r>
                      <a:endParaRPr lang="pt-BR" dirty="0"/>
                    </a:p>
                  </a:txBody>
                  <a:tcPr/>
                </a:tc>
                <a:extLst>
                  <a:ext uri="{0D108BD9-81ED-4DB2-BD59-A6C34878D82A}">
                    <a16:rowId xmlns:a16="http://schemas.microsoft.com/office/drawing/2014/main" val="481687927"/>
                  </a:ext>
                </a:extLst>
              </a:tr>
            </a:tbl>
          </a:graphicData>
        </a:graphic>
      </p:graphicFrame>
    </p:spTree>
    <p:extLst>
      <p:ext uri="{BB962C8B-B14F-4D97-AF65-F5344CB8AC3E}">
        <p14:creationId xmlns:p14="http://schemas.microsoft.com/office/powerpoint/2010/main" val="1001705097"/>
      </p:ext>
    </p:extLst>
  </p:cSld>
  <p:clrMapOvr>
    <a:masterClrMapping/>
  </p:clrMapOvr>
  <p:timing>
    <p:tnLst>
      <p:par>
        <p:cT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972312" y="925357"/>
            <a:ext cx="9418320" cy="1066800"/>
          </a:xfrm>
        </p:spPr>
        <p:txBody>
          <a:bodyPr>
            <a:normAutofit/>
          </a:bodyPr>
          <a:lstStyle/>
          <a:p>
            <a:r>
              <a:rPr lang="pt-BR" sz="6000" dirty="0" smtClean="0"/>
              <a:t>MOD05 Alertas</a:t>
            </a:r>
            <a:endParaRPr lang="pt-BR" sz="6000" dirty="0"/>
          </a:p>
        </p:txBody>
      </p:sp>
      <p:sp>
        <p:nvSpPr>
          <p:cNvPr id="5" name="Subtítulo 4"/>
          <p:cNvSpPr>
            <a:spLocks noGrp="1"/>
          </p:cNvSpPr>
          <p:nvPr>
            <p:ph type="subTitle" idx="1"/>
          </p:nvPr>
        </p:nvSpPr>
        <p:spPr>
          <a:xfrm>
            <a:off x="1261872" y="3291840"/>
            <a:ext cx="9418320" cy="3200400"/>
          </a:xfrm>
        </p:spPr>
        <p:txBody>
          <a:bodyPr>
            <a:noAutofit/>
          </a:bodyPr>
          <a:lstStyle/>
          <a:p>
            <a:r>
              <a:rPr lang="pt-BR" dirty="0" smtClean="0"/>
              <a:t>Julia Franciscato </a:t>
            </a:r>
            <a:r>
              <a:rPr lang="pt-BR" dirty="0"/>
              <a:t>-  </a:t>
            </a:r>
            <a:r>
              <a:rPr lang="pt-BR" dirty="0" smtClean="0"/>
              <a:t>Analista</a:t>
            </a:r>
            <a:endParaRPr lang="pt-BR" dirty="0"/>
          </a:p>
          <a:p>
            <a:r>
              <a:rPr lang="pt-BR" dirty="0" smtClean="0"/>
              <a:t>Mariane Roberta -  Analista</a:t>
            </a:r>
            <a:endParaRPr lang="pt-BR" dirty="0"/>
          </a:p>
          <a:p>
            <a:r>
              <a:rPr lang="pt-BR" dirty="0" smtClean="0"/>
              <a:t>Everton Magalhães -  DBA</a:t>
            </a:r>
            <a:endParaRPr lang="pt-BR" dirty="0"/>
          </a:p>
          <a:p>
            <a:r>
              <a:rPr lang="pt-BR" dirty="0" smtClean="0"/>
              <a:t>Graziele Teixeira </a:t>
            </a:r>
            <a:r>
              <a:rPr lang="pt-BR" dirty="0"/>
              <a:t>-  </a:t>
            </a:r>
            <a:r>
              <a:rPr lang="pt-BR" dirty="0" smtClean="0"/>
              <a:t>DBA</a:t>
            </a:r>
            <a:endParaRPr lang="pt-BR" dirty="0"/>
          </a:p>
          <a:p>
            <a:r>
              <a:rPr lang="pt-BR" dirty="0" smtClean="0"/>
              <a:t>Nícolas Vilela </a:t>
            </a:r>
            <a:r>
              <a:rPr lang="pt-BR" dirty="0"/>
              <a:t>- Desenvolvedor </a:t>
            </a:r>
          </a:p>
          <a:p>
            <a:r>
              <a:rPr lang="pt-BR" dirty="0" smtClean="0"/>
              <a:t>Vitor Alberto </a:t>
            </a:r>
            <a:r>
              <a:rPr lang="pt-BR" dirty="0"/>
              <a:t>-  </a:t>
            </a:r>
            <a:r>
              <a:rPr lang="pt-BR" dirty="0" smtClean="0"/>
              <a:t>Desenvolvedor </a:t>
            </a:r>
            <a:endParaRPr lang="pt-BR" dirty="0"/>
          </a:p>
          <a:p>
            <a:endParaRPr lang="pt-BR" dirty="0">
              <a:latin typeface="Calibri" panose="020F0502020204030204" pitchFamily="34" charset="0"/>
            </a:endParaRPr>
          </a:p>
          <a:p>
            <a:endParaRPr lang="pt-BR" dirty="0">
              <a:latin typeface="Calibri" panose="020F0502020204030204" pitchFamily="34" charset="0"/>
            </a:endParaRPr>
          </a:p>
        </p:txBody>
      </p:sp>
      <p:pic>
        <p:nvPicPr>
          <p:cNvPr id="6" name="Imagem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616440" y="202692"/>
            <a:ext cx="2383141" cy="1445330"/>
          </a:xfrm>
          <a:prstGeom prst="rect">
            <a:avLst/>
          </a:prstGeom>
        </p:spPr>
      </p:pic>
    </p:spTree>
    <p:extLst>
      <p:ext uri="{BB962C8B-B14F-4D97-AF65-F5344CB8AC3E}">
        <p14:creationId xmlns:p14="http://schemas.microsoft.com/office/powerpoint/2010/main" val="158851597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Documento de </a:t>
            </a:r>
            <a:r>
              <a:rPr lang="pt-BR" dirty="0" smtClean="0"/>
              <a:t>Visão - Introdução</a:t>
            </a:r>
            <a:endParaRPr lang="pt-BR" dirty="0"/>
          </a:p>
        </p:txBody>
      </p:sp>
      <p:pic>
        <p:nvPicPr>
          <p:cNvPr id="4" name="Imagem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sp>
        <p:nvSpPr>
          <p:cNvPr id="5" name="Marcador de Posição de Conteúdo 4"/>
          <p:cNvSpPr>
            <a:spLocks noGrp="1"/>
          </p:cNvSpPr>
          <p:nvPr>
            <p:ph idx="1"/>
          </p:nvPr>
        </p:nvSpPr>
        <p:spPr>
          <a:xfrm>
            <a:off x="1261872" y="2168436"/>
            <a:ext cx="8595360" cy="2625634"/>
          </a:xfrm>
        </p:spPr>
        <p:txBody>
          <a:bodyPr>
            <a:normAutofit lnSpcReduction="10000"/>
          </a:bodyPr>
          <a:lstStyle/>
          <a:p>
            <a:r>
              <a:rPr lang="pt-BR" sz="2000" dirty="0" smtClean="0"/>
              <a:t>Obejtivo do documento:</a:t>
            </a:r>
          </a:p>
          <a:p>
            <a:pPr lvl="1"/>
            <a:r>
              <a:rPr lang="pt-BR" sz="2000" dirty="0" smtClean="0"/>
              <a:t>Coletar, analisar e difinir as caracteristicas e necessidades do módulo 5 para cumprir as especificações do projeto com um todo.</a:t>
            </a:r>
          </a:p>
          <a:p>
            <a:pPr lvl="1"/>
            <a:endParaRPr lang="pt-BR" sz="2000" dirty="0" smtClean="0"/>
          </a:p>
          <a:p>
            <a:r>
              <a:rPr lang="pt-BR" sz="2000" dirty="0" smtClean="0"/>
              <a:t>Definição da importância dos Alertas e da construção do sistema;</a:t>
            </a:r>
          </a:p>
          <a:p>
            <a:r>
              <a:rPr lang="pt-BR" sz="2000" dirty="0" smtClean="0"/>
              <a:t>Levantamento dos interessados e quem seriam os afetados e usuários do sistema.</a:t>
            </a:r>
            <a:endParaRPr lang="pt-BR" sz="2000" dirty="0"/>
          </a:p>
        </p:txBody>
      </p:sp>
    </p:spTree>
    <p:extLst>
      <p:ext uri="{BB962C8B-B14F-4D97-AF65-F5344CB8AC3E}">
        <p14:creationId xmlns:p14="http://schemas.microsoft.com/office/powerpoint/2010/main" val="3769508957"/>
      </p:ext>
    </p:extLst>
  </p:cSld>
  <p:clrMapOvr>
    <a:masterClrMapping/>
  </p:clrMapOvr>
  <p:timing>
    <p:tnLst>
      <p:par>
        <p:cT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748501" y="396831"/>
            <a:ext cx="9692640" cy="1325562"/>
          </a:xfrm>
        </p:spPr>
        <p:txBody>
          <a:bodyPr>
            <a:normAutofit/>
          </a:bodyPr>
          <a:lstStyle/>
          <a:p>
            <a:r>
              <a:rPr lang="pt-BR" sz="4000" dirty="0"/>
              <a:t>Documento de </a:t>
            </a:r>
            <a:r>
              <a:rPr lang="pt-BR" sz="4000" dirty="0" smtClean="0"/>
              <a:t>Visão - Posicionamento</a:t>
            </a:r>
            <a:endParaRPr lang="pt-BR" sz="4000" dirty="0"/>
          </a:p>
        </p:txBody>
      </p:sp>
      <p:pic>
        <p:nvPicPr>
          <p:cNvPr id="4" name="Imagem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graphicFrame>
        <p:nvGraphicFramePr>
          <p:cNvPr id="3" name="Marcador de Posição de Conteúdo 2"/>
          <p:cNvGraphicFramePr>
            <a:graphicFrameLocks noGrp="1"/>
          </p:cNvGraphicFramePr>
          <p:nvPr>
            <p:ph idx="1"/>
            <p:extLst>
              <p:ext uri="{D42A27DB-BD31-4B8C-83A1-F6EECF244321}">
                <p14:modId xmlns:p14="http://schemas.microsoft.com/office/powerpoint/2010/main" val="1753464642"/>
              </p:ext>
            </p:extLst>
          </p:nvPr>
        </p:nvGraphicFramePr>
        <p:xfrm>
          <a:off x="1157369" y="2285682"/>
          <a:ext cx="8874904" cy="4036817"/>
        </p:xfrm>
        <a:graphic>
          <a:graphicData uri="http://schemas.openxmlformats.org/drawingml/2006/table">
            <a:tbl>
              <a:tblPr>
                <a:tableStyleId>{5C22544A-7EE6-4342-B048-85BDC9FD1C3A}</a:tableStyleId>
              </a:tblPr>
              <a:tblGrid>
                <a:gridCol w="2244241">
                  <a:extLst>
                    <a:ext uri="{9D8B030D-6E8A-4147-A177-3AD203B41FA5}">
                      <a16:colId xmlns:a16="http://schemas.microsoft.com/office/drawing/2014/main" val="3155770525"/>
                    </a:ext>
                  </a:extLst>
                </a:gridCol>
                <a:gridCol w="6630663">
                  <a:extLst>
                    <a:ext uri="{9D8B030D-6E8A-4147-A177-3AD203B41FA5}">
                      <a16:colId xmlns:a16="http://schemas.microsoft.com/office/drawing/2014/main" val="1332367048"/>
                    </a:ext>
                  </a:extLst>
                </a:gridCol>
              </a:tblGrid>
              <a:tr h="1136468">
                <a:tc>
                  <a:txBody>
                    <a:bodyPr/>
                    <a:lstStyle/>
                    <a:p>
                      <a:pPr marL="45720">
                        <a:lnSpc>
                          <a:spcPts val="1200"/>
                        </a:lnSpc>
                        <a:spcAft>
                          <a:spcPts val="600"/>
                        </a:spcAft>
                      </a:pPr>
                      <a:endParaRPr lang="pt-BR" sz="1800" dirty="0" smtClean="0">
                        <a:effectLst/>
                      </a:endParaRPr>
                    </a:p>
                    <a:p>
                      <a:pPr marL="45720">
                        <a:lnSpc>
                          <a:spcPts val="1200"/>
                        </a:lnSpc>
                        <a:spcAft>
                          <a:spcPts val="600"/>
                        </a:spcAft>
                      </a:pPr>
                      <a:endParaRPr lang="pt-BR" sz="1800" dirty="0" smtClean="0">
                        <a:effectLst/>
                      </a:endParaRPr>
                    </a:p>
                    <a:p>
                      <a:pPr marL="45720">
                        <a:lnSpc>
                          <a:spcPts val="1200"/>
                        </a:lnSpc>
                        <a:spcAft>
                          <a:spcPts val="600"/>
                        </a:spcAft>
                      </a:pPr>
                      <a:r>
                        <a:rPr lang="pt-BR" sz="1800" dirty="0" smtClean="0">
                          <a:effectLst/>
                        </a:rPr>
                        <a:t>O </a:t>
                      </a:r>
                      <a:r>
                        <a:rPr lang="pt-BR" sz="1800" dirty="0">
                          <a:effectLst/>
                        </a:rPr>
                        <a:t>problema</a:t>
                      </a:r>
                      <a:endParaRPr lang="pt-BR" sz="1800" dirty="0">
                        <a:effectLst/>
                        <a:latin typeface="Times New Roman" panose="02020603050405020304" pitchFamily="18" charset="0"/>
                        <a:ea typeface="Times New Roman" panose="02020603050405020304" pitchFamily="18" charset="0"/>
                      </a:endParaRPr>
                    </a:p>
                  </a:txBody>
                  <a:tcPr marL="68580" marR="68580" marT="0" marB="0">
                    <a:solidFill>
                      <a:srgbClr val="B1BEDD"/>
                    </a:solidFill>
                  </a:tcPr>
                </a:tc>
                <a:tc>
                  <a:txBody>
                    <a:bodyPr/>
                    <a:lstStyle/>
                    <a:p>
                      <a:pPr algn="just">
                        <a:lnSpc>
                          <a:spcPct val="100000"/>
                        </a:lnSpc>
                        <a:spcAft>
                          <a:spcPts val="600"/>
                        </a:spcAft>
                        <a:tabLst>
                          <a:tab pos="342900" algn="l"/>
                          <a:tab pos="800100" algn="l"/>
                        </a:tabLst>
                      </a:pPr>
                      <a:r>
                        <a:rPr lang="pt-BR" sz="1800" dirty="0" smtClean="0">
                          <a:effectLst/>
                        </a:rPr>
                        <a:t>Decorrente </a:t>
                      </a:r>
                      <a:r>
                        <a:rPr lang="pt-BR" sz="1800" dirty="0">
                          <a:effectLst/>
                        </a:rPr>
                        <a:t>as chuvas do ano passado e os respectivos prejuízos, houve a preocupação com a criação de uma plataforma capaz de emitir eventuais alertas relacionados ao clima. </a:t>
                      </a:r>
                      <a:endParaRPr lang="pt-BR" sz="1800" dirty="0" smtClean="0">
                        <a:effectLst/>
                      </a:endParaRPr>
                    </a:p>
                  </a:txBody>
                  <a:tcPr marL="68580" marR="68580" marT="0" marB="0">
                    <a:solidFill>
                      <a:srgbClr val="B1BEDD"/>
                    </a:solidFill>
                  </a:tcPr>
                </a:tc>
                <a:extLst>
                  <a:ext uri="{0D108BD9-81ED-4DB2-BD59-A6C34878D82A}">
                    <a16:rowId xmlns:a16="http://schemas.microsoft.com/office/drawing/2014/main" val="383497331"/>
                  </a:ext>
                </a:extLst>
              </a:tr>
              <a:tr h="1051066">
                <a:tc>
                  <a:txBody>
                    <a:bodyPr/>
                    <a:lstStyle/>
                    <a:p>
                      <a:pPr marL="45720">
                        <a:lnSpc>
                          <a:spcPts val="1200"/>
                        </a:lnSpc>
                        <a:spcAft>
                          <a:spcPts val="600"/>
                        </a:spcAft>
                      </a:pPr>
                      <a:endParaRPr lang="fr-FR" sz="1800" dirty="0" smtClean="0">
                        <a:effectLst/>
                      </a:endParaRPr>
                    </a:p>
                    <a:p>
                      <a:pPr marL="45720">
                        <a:lnSpc>
                          <a:spcPts val="1200"/>
                        </a:lnSpc>
                        <a:spcAft>
                          <a:spcPts val="600"/>
                        </a:spcAft>
                      </a:pPr>
                      <a:endParaRPr lang="fr-FR" sz="1800" dirty="0" smtClean="0">
                        <a:effectLst/>
                      </a:endParaRPr>
                    </a:p>
                    <a:p>
                      <a:pPr marL="45720">
                        <a:lnSpc>
                          <a:spcPts val="1200"/>
                        </a:lnSpc>
                        <a:spcAft>
                          <a:spcPts val="600"/>
                        </a:spcAft>
                      </a:pPr>
                      <a:r>
                        <a:rPr lang="fr-FR" sz="1800" dirty="0" smtClean="0">
                          <a:effectLst/>
                        </a:rPr>
                        <a:t>Afeta</a:t>
                      </a:r>
                      <a:endParaRPr lang="pt-BR" sz="18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algn="just">
                        <a:lnSpc>
                          <a:spcPct val="100000"/>
                        </a:lnSpc>
                        <a:spcAft>
                          <a:spcPts val="600"/>
                        </a:spcAft>
                        <a:tabLst>
                          <a:tab pos="342900" algn="l"/>
                          <a:tab pos="800100" algn="l"/>
                        </a:tabLst>
                      </a:pPr>
                      <a:r>
                        <a:rPr lang="pt-BR" sz="1800" dirty="0" smtClean="0">
                          <a:effectLst/>
                        </a:rPr>
                        <a:t>Todas </a:t>
                      </a:r>
                      <a:r>
                        <a:rPr lang="pt-BR" sz="1800" dirty="0">
                          <a:effectLst/>
                        </a:rPr>
                        <a:t>as equipes envolvidas no projeto, assim como os professores e os integrantes do Módulo 05- Alertas, nessa etapa específica do mesmo.</a:t>
                      </a:r>
                      <a:endParaRPr lang="pt-BR" sz="1800" b="1" dirty="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2133162918"/>
                  </a:ext>
                </a:extLst>
              </a:tr>
              <a:tr h="1148571">
                <a:tc>
                  <a:txBody>
                    <a:bodyPr/>
                    <a:lstStyle/>
                    <a:p>
                      <a:pPr marL="45720">
                        <a:lnSpc>
                          <a:spcPts val="1200"/>
                        </a:lnSpc>
                        <a:spcAft>
                          <a:spcPts val="600"/>
                        </a:spcAft>
                      </a:pPr>
                      <a:endParaRPr lang="fr-FR" sz="1800" dirty="0" smtClean="0">
                        <a:effectLst/>
                      </a:endParaRPr>
                    </a:p>
                    <a:p>
                      <a:pPr marL="45720">
                        <a:lnSpc>
                          <a:spcPts val="1200"/>
                        </a:lnSpc>
                        <a:spcAft>
                          <a:spcPts val="600"/>
                        </a:spcAft>
                      </a:pPr>
                      <a:endParaRPr lang="fr-FR" sz="1800" dirty="0" smtClean="0">
                        <a:effectLst/>
                      </a:endParaRPr>
                    </a:p>
                    <a:p>
                      <a:pPr marL="45720">
                        <a:lnSpc>
                          <a:spcPts val="1200"/>
                        </a:lnSpc>
                        <a:spcAft>
                          <a:spcPts val="600"/>
                        </a:spcAft>
                      </a:pPr>
                      <a:r>
                        <a:rPr lang="fr-FR" sz="1800" dirty="0" smtClean="0">
                          <a:effectLst/>
                        </a:rPr>
                        <a:t>O </a:t>
                      </a:r>
                      <a:r>
                        <a:rPr lang="fr-FR" sz="1800" dirty="0">
                          <a:effectLst/>
                        </a:rPr>
                        <a:t>seu impacto é</a:t>
                      </a:r>
                      <a:endParaRPr lang="pt-BR" sz="1800" dirty="0">
                        <a:effectLst/>
                        <a:latin typeface="Times New Roman" panose="02020603050405020304" pitchFamily="18" charset="0"/>
                        <a:ea typeface="Times New Roman" panose="02020603050405020304" pitchFamily="18" charset="0"/>
                      </a:endParaRPr>
                    </a:p>
                  </a:txBody>
                  <a:tcPr marL="68580" marR="68580" marT="0" marB="0">
                    <a:solidFill>
                      <a:srgbClr val="B1BEDD"/>
                    </a:solidFill>
                  </a:tcPr>
                </a:tc>
                <a:tc>
                  <a:txBody>
                    <a:bodyPr/>
                    <a:lstStyle/>
                    <a:p>
                      <a:pPr algn="just">
                        <a:lnSpc>
                          <a:spcPct val="100000"/>
                        </a:lnSpc>
                        <a:spcAft>
                          <a:spcPts val="600"/>
                        </a:spcAft>
                        <a:tabLst>
                          <a:tab pos="342900" algn="l"/>
                          <a:tab pos="800100" algn="l"/>
                        </a:tabLst>
                      </a:pPr>
                      <a:endParaRPr lang="pt-BR" sz="1800" dirty="0" smtClean="0">
                        <a:effectLst/>
                      </a:endParaRPr>
                    </a:p>
                    <a:p>
                      <a:pPr algn="just">
                        <a:lnSpc>
                          <a:spcPct val="100000"/>
                        </a:lnSpc>
                        <a:spcAft>
                          <a:spcPts val="600"/>
                        </a:spcAft>
                        <a:tabLst>
                          <a:tab pos="342900" algn="l"/>
                          <a:tab pos="800100" algn="l"/>
                        </a:tabLst>
                      </a:pPr>
                      <a:r>
                        <a:rPr lang="pt-BR" sz="1800" dirty="0" smtClean="0">
                          <a:effectLst/>
                        </a:rPr>
                        <a:t>Auxiliar </a:t>
                      </a:r>
                      <a:r>
                        <a:rPr lang="pt-BR" sz="1800" dirty="0">
                          <a:effectLst/>
                        </a:rPr>
                        <a:t>moradores que vivem em regiões de área de risco, e evitar possíveis perdas e detrimentos.</a:t>
                      </a:r>
                      <a:endParaRPr lang="pt-BR" sz="1800" b="1" dirty="0">
                        <a:effectLst/>
                        <a:latin typeface="Times New Roman" panose="02020603050405020304" pitchFamily="18" charset="0"/>
                        <a:ea typeface="Times New Roman" panose="02020603050405020304" pitchFamily="18" charset="0"/>
                      </a:endParaRPr>
                    </a:p>
                  </a:txBody>
                  <a:tcPr marL="68580" marR="68580" marT="0" marB="0">
                    <a:solidFill>
                      <a:srgbClr val="B1BEDD"/>
                    </a:solidFill>
                  </a:tcPr>
                </a:tc>
                <a:extLst>
                  <a:ext uri="{0D108BD9-81ED-4DB2-BD59-A6C34878D82A}">
                    <a16:rowId xmlns:a16="http://schemas.microsoft.com/office/drawing/2014/main" val="4118546338"/>
                  </a:ext>
                </a:extLst>
              </a:tr>
              <a:tr h="700712">
                <a:tc>
                  <a:txBody>
                    <a:bodyPr/>
                    <a:lstStyle/>
                    <a:p>
                      <a:pPr marL="45720">
                        <a:lnSpc>
                          <a:spcPts val="1200"/>
                        </a:lnSpc>
                        <a:spcAft>
                          <a:spcPts val="600"/>
                        </a:spcAft>
                      </a:pPr>
                      <a:endParaRPr lang="en-US" sz="1800" dirty="0" smtClean="0">
                        <a:effectLst/>
                      </a:endParaRPr>
                    </a:p>
                    <a:p>
                      <a:pPr marL="45720">
                        <a:lnSpc>
                          <a:spcPts val="1200"/>
                        </a:lnSpc>
                        <a:spcAft>
                          <a:spcPts val="600"/>
                        </a:spcAft>
                      </a:pPr>
                      <a:r>
                        <a:rPr lang="en-US" sz="1800" dirty="0" smtClean="0">
                          <a:effectLst/>
                        </a:rPr>
                        <a:t>Uma </a:t>
                      </a:r>
                      <a:r>
                        <a:rPr lang="en-US" sz="1800" dirty="0">
                          <a:effectLst/>
                        </a:rPr>
                        <a:t>boa solução seria</a:t>
                      </a:r>
                      <a:endParaRPr lang="pt-BR" sz="18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algn="just">
                        <a:lnSpc>
                          <a:spcPct val="100000"/>
                        </a:lnSpc>
                        <a:spcAft>
                          <a:spcPts val="600"/>
                        </a:spcAft>
                        <a:tabLst>
                          <a:tab pos="342900" algn="l"/>
                          <a:tab pos="800100" algn="l"/>
                        </a:tabLst>
                      </a:pPr>
                      <a:r>
                        <a:rPr lang="pt-BR" sz="1800" dirty="0" smtClean="0">
                          <a:effectLst/>
                        </a:rPr>
                        <a:t>Concluir </a:t>
                      </a:r>
                      <a:r>
                        <a:rPr lang="pt-BR" sz="1800" dirty="0">
                          <a:effectLst/>
                        </a:rPr>
                        <a:t>com êxito, a implementação e devenvolvimento, deste módulo no restante do sistema.</a:t>
                      </a:r>
                      <a:endParaRPr lang="pt-BR" sz="1800" b="1" dirty="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4017921570"/>
                  </a:ext>
                </a:extLst>
              </a:tr>
            </a:tbl>
          </a:graphicData>
        </a:graphic>
      </p:graphicFrame>
      <p:sp>
        <p:nvSpPr>
          <p:cNvPr id="6" name="Rectangle 1"/>
          <p:cNvSpPr>
            <a:spLocks noChangeArrowheads="1"/>
          </p:cNvSpPr>
          <p:nvPr/>
        </p:nvSpPr>
        <p:spPr bwMode="auto">
          <a:xfrm>
            <a:off x="163770" y="1722393"/>
            <a:ext cx="3439258" cy="6693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457056" tIns="76176" rIns="91440" bIns="38088" numCol="1" anchor="ctr" anchorCtr="0" compatLnSpc="1">
            <a:prstTxWarp prst="textNoShape">
              <a:avLst/>
            </a:prstTxWarp>
            <a:spAutoFit/>
          </a:bodyPr>
          <a:lstStyle>
            <a:lvl1pPr eaLnBrk="0" fontAlgn="base" hangingPunct="0">
              <a:spcBef>
                <a:spcPct val="0"/>
              </a:spcBef>
              <a:spcAft>
                <a:spcPct val="0"/>
              </a:spcAft>
              <a:tabLst>
                <a:tab pos="342900" algn="l"/>
                <a:tab pos="800100" algn="l"/>
              </a:tabLst>
              <a:defRPr>
                <a:solidFill>
                  <a:schemeClr val="tx1"/>
                </a:solidFill>
                <a:latin typeface="Arial" panose="020B0604020202020204" pitchFamily="34" charset="0"/>
              </a:defRPr>
            </a:lvl1pPr>
            <a:lvl2pPr eaLnBrk="0" fontAlgn="base" hangingPunct="0">
              <a:spcBef>
                <a:spcPct val="0"/>
              </a:spcBef>
              <a:spcAft>
                <a:spcPct val="0"/>
              </a:spcAft>
              <a:tabLst>
                <a:tab pos="342900" algn="l"/>
                <a:tab pos="800100" algn="l"/>
              </a:tabLst>
              <a:defRPr>
                <a:solidFill>
                  <a:schemeClr val="tx1"/>
                </a:solidFill>
                <a:latin typeface="Arial" panose="020B0604020202020204" pitchFamily="34" charset="0"/>
              </a:defRPr>
            </a:lvl2pPr>
            <a:lvl3pPr eaLnBrk="0" fontAlgn="base" hangingPunct="0">
              <a:spcBef>
                <a:spcPct val="0"/>
              </a:spcBef>
              <a:spcAft>
                <a:spcPct val="0"/>
              </a:spcAft>
              <a:tabLst>
                <a:tab pos="342900" algn="l"/>
                <a:tab pos="800100" algn="l"/>
              </a:tabLst>
              <a:defRPr>
                <a:solidFill>
                  <a:schemeClr val="tx1"/>
                </a:solidFill>
                <a:latin typeface="Arial" panose="020B0604020202020204" pitchFamily="34" charset="0"/>
              </a:defRPr>
            </a:lvl3pPr>
            <a:lvl4pPr eaLnBrk="0" fontAlgn="base" hangingPunct="0">
              <a:spcBef>
                <a:spcPct val="0"/>
              </a:spcBef>
              <a:spcAft>
                <a:spcPct val="0"/>
              </a:spcAft>
              <a:tabLst>
                <a:tab pos="342900" algn="l"/>
                <a:tab pos="800100" algn="l"/>
              </a:tabLst>
              <a:defRPr>
                <a:solidFill>
                  <a:schemeClr val="tx1"/>
                </a:solidFill>
                <a:latin typeface="Arial" panose="020B0604020202020204" pitchFamily="34" charset="0"/>
              </a:defRPr>
            </a:lvl4pPr>
            <a:lvl5pPr eaLnBrk="0" fontAlgn="base" hangingPunct="0">
              <a:spcBef>
                <a:spcPct val="0"/>
              </a:spcBef>
              <a:spcAft>
                <a:spcPct val="0"/>
              </a:spcAft>
              <a:tabLst>
                <a:tab pos="342900" algn="l"/>
                <a:tab pos="800100" algn="l"/>
              </a:tabLst>
              <a:defRPr>
                <a:solidFill>
                  <a:schemeClr val="tx1"/>
                </a:solidFill>
                <a:latin typeface="Arial" panose="020B0604020202020204" pitchFamily="34" charset="0"/>
              </a:defRPr>
            </a:lvl5pPr>
            <a:lvl6pPr eaLnBrk="0" fontAlgn="base" hangingPunct="0">
              <a:spcBef>
                <a:spcPct val="0"/>
              </a:spcBef>
              <a:spcAft>
                <a:spcPct val="0"/>
              </a:spcAft>
              <a:tabLst>
                <a:tab pos="342900" algn="l"/>
                <a:tab pos="800100" algn="l"/>
              </a:tabLst>
              <a:defRPr>
                <a:solidFill>
                  <a:schemeClr val="tx1"/>
                </a:solidFill>
                <a:latin typeface="Arial" panose="020B0604020202020204" pitchFamily="34" charset="0"/>
              </a:defRPr>
            </a:lvl6pPr>
            <a:lvl7pPr eaLnBrk="0" fontAlgn="base" hangingPunct="0">
              <a:spcBef>
                <a:spcPct val="0"/>
              </a:spcBef>
              <a:spcAft>
                <a:spcPct val="0"/>
              </a:spcAft>
              <a:tabLst>
                <a:tab pos="342900" algn="l"/>
                <a:tab pos="800100" algn="l"/>
              </a:tabLst>
              <a:defRPr>
                <a:solidFill>
                  <a:schemeClr val="tx1"/>
                </a:solidFill>
                <a:latin typeface="Arial" panose="020B0604020202020204" pitchFamily="34" charset="0"/>
              </a:defRPr>
            </a:lvl7pPr>
            <a:lvl8pPr eaLnBrk="0" fontAlgn="base" hangingPunct="0">
              <a:spcBef>
                <a:spcPct val="0"/>
              </a:spcBef>
              <a:spcAft>
                <a:spcPct val="0"/>
              </a:spcAft>
              <a:tabLst>
                <a:tab pos="342900" algn="l"/>
                <a:tab pos="800100" algn="l"/>
              </a:tabLst>
              <a:defRPr>
                <a:solidFill>
                  <a:schemeClr val="tx1"/>
                </a:solidFill>
                <a:latin typeface="Arial" panose="020B0604020202020204" pitchFamily="34" charset="0"/>
              </a:defRPr>
            </a:lvl8pPr>
            <a:lvl9pPr eaLnBrk="0" fontAlgn="base" hangingPunct="0">
              <a:spcBef>
                <a:spcPct val="0"/>
              </a:spcBef>
              <a:spcAft>
                <a:spcPct val="0"/>
              </a:spcAft>
              <a:tabLst>
                <a:tab pos="342900" algn="l"/>
                <a:tab pos="800100" algn="l"/>
              </a:tabLst>
              <a:defRPr>
                <a:solidFill>
                  <a:schemeClr val="tx1"/>
                </a:solidFill>
                <a:latin typeface="Arial" panose="020B0604020202020204" pitchFamily="34" charset="0"/>
              </a:defRPr>
            </a:lvl9pPr>
          </a:lstStyle>
          <a:p>
            <a:pPr marL="457200" marR="0" lvl="1" indent="0" algn="l" defTabSz="914400" rtl="0" eaLnBrk="0" fontAlgn="base" latinLnBrk="0" hangingPunct="0">
              <a:lnSpc>
                <a:spcPct val="100000"/>
              </a:lnSpc>
              <a:spcBef>
                <a:spcPct val="0"/>
              </a:spcBef>
              <a:spcAft>
                <a:spcPct val="0"/>
              </a:spcAft>
              <a:buClrTx/>
              <a:buSzTx/>
              <a:tabLst>
                <a:tab pos="342900" algn="l"/>
                <a:tab pos="800100" algn="l"/>
              </a:tabLst>
            </a:pPr>
            <a:r>
              <a:rPr kumimoji="0" lang="pt-BR" altLang="pt-BR" i="0" u="none" strike="noStrike" cap="none" normalizeH="0" baseline="0" dirty="0" smtClean="0">
                <a:ln>
                  <a:noFill/>
                </a:ln>
                <a:solidFill>
                  <a:schemeClr val="tx1"/>
                </a:solidFill>
                <a:effectLst/>
                <a:latin typeface="+mj-lt"/>
                <a:ea typeface="Times New Roman" panose="02020603050405020304" pitchFamily="18" charset="0"/>
                <a:cs typeface="Arial" panose="020B0604020202020204" pitchFamily="34" charset="0"/>
              </a:rPr>
              <a:t>D</a:t>
            </a:r>
            <a:r>
              <a:rPr kumimoji="0" lang="pt-BR" altLang="pt-BR" i="0" u="none" strike="noStrike" cap="none" normalizeH="0" baseline="0" dirty="0" smtClean="0" bmk="">
                <a:ln>
                  <a:noFill/>
                </a:ln>
                <a:solidFill>
                  <a:schemeClr val="tx1"/>
                </a:solidFill>
                <a:effectLst/>
                <a:latin typeface="+mj-lt"/>
                <a:ea typeface="Times New Roman" panose="02020603050405020304" pitchFamily="18" charset="0"/>
                <a:cs typeface="Arial" panose="020B0604020202020204" pitchFamily="34" charset="0"/>
              </a:rPr>
              <a:t>escrição do Problema</a:t>
            </a:r>
            <a:endParaRPr kumimoji="0" lang="pt-BR" altLang="pt-BR" i="0" u="none" strike="noStrike" cap="none" normalizeH="0" baseline="0" dirty="0" smtClean="0">
              <a:ln>
                <a:noFill/>
              </a:ln>
              <a:solidFill>
                <a:srgbClr val="2E74B5"/>
              </a:solidFill>
              <a:effectLst/>
              <a:latin typeface="+mj-lt"/>
              <a:ea typeface="Times New Roman" panose="02020603050405020304" pitchFamily="18" charset="0"/>
              <a:cs typeface="Times New Roman" panose="02020603050405020304" pitchFamily="18" charset="0"/>
            </a:endParaRPr>
          </a:p>
          <a:p>
            <a:pPr marL="457200" marR="0" lvl="1" indent="0" algn="l" defTabSz="914400" rtl="0" eaLnBrk="0" fontAlgn="base" latinLnBrk="0" hangingPunct="0">
              <a:lnSpc>
                <a:spcPct val="100000"/>
              </a:lnSpc>
              <a:spcBef>
                <a:spcPct val="0"/>
              </a:spcBef>
              <a:spcAft>
                <a:spcPct val="0"/>
              </a:spcAft>
              <a:buClrTx/>
              <a:buSzTx/>
              <a:buFontTx/>
              <a:buAutoNum type="arabicPeriod"/>
              <a:tabLst>
                <a:tab pos="342900" algn="l"/>
                <a:tab pos="800100" algn="l"/>
              </a:tabLst>
            </a:pPr>
            <a:endParaRPr kumimoji="0" lang="pt-BR" altLang="pt-BR"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78751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4"/>
                                        </p:tgtEl>
                                        <p:attrNameLst>
                                          <p:attrName>r</p:attrName>
                                        </p:attrNameLst>
                                      </p:cBhvr>
                                    </p:animRot>
                                    <p:animRot by="-240000">
                                      <p:cBhvr>
                                        <p:cTn id="7" dur="200" fill="hold">
                                          <p:stCondLst>
                                            <p:cond delay="200"/>
                                          </p:stCondLst>
                                        </p:cTn>
                                        <p:tgtEl>
                                          <p:spTgt spid="4"/>
                                        </p:tgtEl>
                                        <p:attrNameLst>
                                          <p:attrName>r</p:attrName>
                                        </p:attrNameLst>
                                      </p:cBhvr>
                                    </p:animRot>
                                    <p:animRot by="240000">
                                      <p:cBhvr>
                                        <p:cTn id="8" dur="200" fill="hold">
                                          <p:stCondLst>
                                            <p:cond delay="400"/>
                                          </p:stCondLst>
                                        </p:cTn>
                                        <p:tgtEl>
                                          <p:spTgt spid="4"/>
                                        </p:tgtEl>
                                        <p:attrNameLst>
                                          <p:attrName>r</p:attrName>
                                        </p:attrNameLst>
                                      </p:cBhvr>
                                    </p:animRot>
                                    <p:animRot by="-240000">
                                      <p:cBhvr>
                                        <p:cTn id="9" dur="200" fill="hold">
                                          <p:stCondLst>
                                            <p:cond delay="600"/>
                                          </p:stCondLst>
                                        </p:cTn>
                                        <p:tgtEl>
                                          <p:spTgt spid="4"/>
                                        </p:tgtEl>
                                        <p:attrNameLst>
                                          <p:attrName>r</p:attrName>
                                        </p:attrNameLst>
                                      </p:cBhvr>
                                    </p:animRot>
                                    <p:animRot by="120000">
                                      <p:cBhvr>
                                        <p:cTn id="10" dur="200" fill="hold">
                                          <p:stCondLst>
                                            <p:cond delay="800"/>
                                          </p:stCondLst>
                                        </p:cTn>
                                        <p:tgtEl>
                                          <p:spTgt spid="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778546" y="453895"/>
            <a:ext cx="9692640" cy="1325562"/>
          </a:xfrm>
        </p:spPr>
        <p:txBody>
          <a:bodyPr>
            <a:normAutofit/>
          </a:bodyPr>
          <a:lstStyle/>
          <a:p>
            <a:r>
              <a:rPr lang="pt-BR" sz="4000" dirty="0"/>
              <a:t>Documento de </a:t>
            </a:r>
            <a:r>
              <a:rPr lang="pt-BR" sz="4000" dirty="0" smtClean="0"/>
              <a:t>Visão - Posicionamento</a:t>
            </a:r>
            <a:endParaRPr lang="pt-BR" sz="4000" dirty="0"/>
          </a:p>
        </p:txBody>
      </p:sp>
      <p:pic>
        <p:nvPicPr>
          <p:cNvPr id="4" name="Imagem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graphicFrame>
        <p:nvGraphicFramePr>
          <p:cNvPr id="3" name="Marcador de Posição de Conteúdo 2"/>
          <p:cNvGraphicFramePr>
            <a:graphicFrameLocks noGrp="1"/>
          </p:cNvGraphicFramePr>
          <p:nvPr>
            <p:ph idx="1"/>
            <p:extLst>
              <p:ext uri="{D42A27DB-BD31-4B8C-83A1-F6EECF244321}">
                <p14:modId xmlns:p14="http://schemas.microsoft.com/office/powerpoint/2010/main" val="683283218"/>
              </p:ext>
            </p:extLst>
          </p:nvPr>
        </p:nvGraphicFramePr>
        <p:xfrm>
          <a:off x="1235746" y="2299063"/>
          <a:ext cx="9235440" cy="4034414"/>
        </p:xfrm>
        <a:graphic>
          <a:graphicData uri="http://schemas.openxmlformats.org/drawingml/2006/table">
            <a:tbl>
              <a:tblPr>
                <a:tableStyleId>{5C22544A-7EE6-4342-B048-85BDC9FD1C3A}</a:tableStyleId>
              </a:tblPr>
              <a:tblGrid>
                <a:gridCol w="3178805">
                  <a:extLst>
                    <a:ext uri="{9D8B030D-6E8A-4147-A177-3AD203B41FA5}">
                      <a16:colId xmlns:a16="http://schemas.microsoft.com/office/drawing/2014/main" val="3322218748"/>
                    </a:ext>
                  </a:extLst>
                </a:gridCol>
                <a:gridCol w="6056635">
                  <a:extLst>
                    <a:ext uri="{9D8B030D-6E8A-4147-A177-3AD203B41FA5}">
                      <a16:colId xmlns:a16="http://schemas.microsoft.com/office/drawing/2014/main" val="963664902"/>
                    </a:ext>
                  </a:extLst>
                </a:gridCol>
              </a:tblGrid>
              <a:tr h="666206">
                <a:tc>
                  <a:txBody>
                    <a:bodyPr/>
                    <a:lstStyle/>
                    <a:p>
                      <a:pPr marL="45720" algn="just">
                        <a:lnSpc>
                          <a:spcPct val="100000"/>
                        </a:lnSpc>
                        <a:spcAft>
                          <a:spcPts val="600"/>
                        </a:spcAft>
                      </a:pPr>
                      <a:r>
                        <a:rPr lang="en-US" sz="1800" dirty="0">
                          <a:effectLst/>
                        </a:rPr>
                        <a:t>Para</a:t>
                      </a:r>
                      <a:endParaRPr lang="pt-BR" sz="1800" dirty="0">
                        <a:effectLst/>
                        <a:latin typeface="Times New Roman" panose="02020603050405020304" pitchFamily="18" charset="0"/>
                        <a:ea typeface="Times New Roman" panose="02020603050405020304" pitchFamily="18" charset="0"/>
                      </a:endParaRPr>
                    </a:p>
                  </a:txBody>
                  <a:tcPr marL="68580" marR="68580" marT="0" marB="0">
                    <a:solidFill>
                      <a:srgbClr val="B1BEDD"/>
                    </a:solidFill>
                  </a:tcPr>
                </a:tc>
                <a:tc>
                  <a:txBody>
                    <a:bodyPr/>
                    <a:lstStyle/>
                    <a:p>
                      <a:pPr algn="just">
                        <a:lnSpc>
                          <a:spcPct val="100000"/>
                        </a:lnSpc>
                        <a:spcAft>
                          <a:spcPts val="600"/>
                        </a:spcAft>
                        <a:tabLst>
                          <a:tab pos="342900" algn="l"/>
                          <a:tab pos="800100" algn="l"/>
                        </a:tabLst>
                      </a:pPr>
                      <a:r>
                        <a:rPr lang="fr-FR" sz="1800" dirty="0">
                          <a:effectLst/>
                        </a:rPr>
                        <a:t>Pessoas que sofreram com os desastres naturais do inicio do ano de 2016.</a:t>
                      </a:r>
                      <a:endParaRPr lang="pt-BR" sz="1800" b="1" dirty="0">
                        <a:effectLst/>
                        <a:latin typeface="Times New Roman" panose="02020603050405020304" pitchFamily="18" charset="0"/>
                        <a:ea typeface="Times New Roman" panose="02020603050405020304" pitchFamily="18" charset="0"/>
                      </a:endParaRPr>
                    </a:p>
                  </a:txBody>
                  <a:tcPr marL="68580" marR="68580" marT="0" marB="0">
                    <a:solidFill>
                      <a:srgbClr val="B1BEDD"/>
                    </a:solidFill>
                  </a:tcPr>
                </a:tc>
                <a:extLst>
                  <a:ext uri="{0D108BD9-81ED-4DB2-BD59-A6C34878D82A}">
                    <a16:rowId xmlns:a16="http://schemas.microsoft.com/office/drawing/2014/main" val="598763302"/>
                  </a:ext>
                </a:extLst>
              </a:tr>
              <a:tr h="679269">
                <a:tc>
                  <a:txBody>
                    <a:bodyPr/>
                    <a:lstStyle/>
                    <a:p>
                      <a:pPr marL="45720" algn="just">
                        <a:lnSpc>
                          <a:spcPct val="100000"/>
                        </a:lnSpc>
                        <a:spcAft>
                          <a:spcPts val="600"/>
                        </a:spcAft>
                      </a:pPr>
                      <a:r>
                        <a:rPr lang="en-US" sz="1800" dirty="0">
                          <a:effectLst/>
                        </a:rPr>
                        <a:t>Quem</a:t>
                      </a:r>
                      <a:endParaRPr lang="pt-BR" sz="18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algn="just">
                        <a:lnSpc>
                          <a:spcPct val="100000"/>
                        </a:lnSpc>
                        <a:spcAft>
                          <a:spcPts val="600"/>
                        </a:spcAft>
                        <a:tabLst>
                          <a:tab pos="342900" algn="l"/>
                          <a:tab pos="800100" algn="l"/>
                        </a:tabLst>
                      </a:pPr>
                      <a:r>
                        <a:rPr lang="fr-FR" sz="1800" dirty="0">
                          <a:effectLst/>
                        </a:rPr>
                        <a:t>Se preocupar com medidas de prevenção e se manter seguro. </a:t>
                      </a:r>
                      <a:endParaRPr lang="pt-BR" sz="1800" b="1" dirty="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483717772"/>
                  </a:ext>
                </a:extLst>
              </a:tr>
              <a:tr h="692331">
                <a:tc>
                  <a:txBody>
                    <a:bodyPr/>
                    <a:lstStyle/>
                    <a:p>
                      <a:pPr marL="45720" algn="just">
                        <a:lnSpc>
                          <a:spcPct val="100000"/>
                        </a:lnSpc>
                        <a:spcAft>
                          <a:spcPts val="600"/>
                        </a:spcAft>
                      </a:pPr>
                      <a:r>
                        <a:rPr lang="pt-BR" sz="1800">
                          <a:effectLst/>
                        </a:rPr>
                        <a:t>O Módulo de alertas</a:t>
                      </a:r>
                      <a:endParaRPr lang="pt-BR" sz="1800">
                        <a:effectLst/>
                        <a:latin typeface="Times New Roman" panose="02020603050405020304" pitchFamily="18" charset="0"/>
                        <a:ea typeface="Times New Roman" panose="02020603050405020304" pitchFamily="18" charset="0"/>
                      </a:endParaRPr>
                    </a:p>
                  </a:txBody>
                  <a:tcPr marL="68580" marR="68580" marT="0" marB="0">
                    <a:solidFill>
                      <a:srgbClr val="B1BEDD"/>
                    </a:solidFill>
                  </a:tcPr>
                </a:tc>
                <a:tc>
                  <a:txBody>
                    <a:bodyPr/>
                    <a:lstStyle/>
                    <a:p>
                      <a:pPr algn="just">
                        <a:lnSpc>
                          <a:spcPct val="100000"/>
                        </a:lnSpc>
                        <a:spcAft>
                          <a:spcPts val="600"/>
                        </a:spcAft>
                        <a:tabLst>
                          <a:tab pos="342900" algn="l"/>
                          <a:tab pos="800100" algn="l"/>
                        </a:tabLst>
                      </a:pPr>
                      <a:r>
                        <a:rPr lang="fr-FR" sz="1800" dirty="0">
                          <a:effectLst/>
                        </a:rPr>
                        <a:t>Atua como uma parte fundamental do Indra, na emissão e gestão de alertas de risco.</a:t>
                      </a:r>
                      <a:endParaRPr lang="pt-BR" sz="1800" b="1" dirty="0">
                        <a:effectLst/>
                        <a:latin typeface="Times New Roman" panose="02020603050405020304" pitchFamily="18" charset="0"/>
                        <a:ea typeface="Times New Roman" panose="02020603050405020304" pitchFamily="18" charset="0"/>
                      </a:endParaRPr>
                    </a:p>
                  </a:txBody>
                  <a:tcPr marL="68580" marR="68580" marT="0" marB="0">
                    <a:solidFill>
                      <a:srgbClr val="B1BEDD"/>
                    </a:solidFill>
                  </a:tcPr>
                </a:tc>
                <a:extLst>
                  <a:ext uri="{0D108BD9-81ED-4DB2-BD59-A6C34878D82A}">
                    <a16:rowId xmlns:a16="http://schemas.microsoft.com/office/drawing/2014/main" val="3659784858"/>
                  </a:ext>
                </a:extLst>
              </a:tr>
              <a:tr h="404949">
                <a:tc>
                  <a:txBody>
                    <a:bodyPr/>
                    <a:lstStyle/>
                    <a:p>
                      <a:pPr marL="45720" algn="just">
                        <a:lnSpc>
                          <a:spcPct val="100000"/>
                        </a:lnSpc>
                        <a:spcAft>
                          <a:spcPts val="600"/>
                        </a:spcAft>
                      </a:pPr>
                      <a:r>
                        <a:rPr lang="pt-BR" sz="1800" dirty="0">
                          <a:effectLst/>
                        </a:rPr>
                        <a:t>Que</a:t>
                      </a:r>
                      <a:endParaRPr lang="pt-BR" sz="18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algn="just">
                        <a:lnSpc>
                          <a:spcPct val="100000"/>
                        </a:lnSpc>
                        <a:spcAft>
                          <a:spcPts val="600"/>
                        </a:spcAft>
                        <a:tabLst>
                          <a:tab pos="342900" algn="l"/>
                          <a:tab pos="800100" algn="l"/>
                        </a:tabLst>
                      </a:pPr>
                      <a:r>
                        <a:rPr lang="fr-FR" sz="1800" dirty="0">
                          <a:effectLst/>
                        </a:rPr>
                        <a:t>Permite a emissão de alertas.</a:t>
                      </a:r>
                      <a:endParaRPr lang="pt-BR" sz="1800" b="1" dirty="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4154061128"/>
                  </a:ext>
                </a:extLst>
              </a:tr>
              <a:tr h="768699">
                <a:tc>
                  <a:txBody>
                    <a:bodyPr/>
                    <a:lstStyle/>
                    <a:p>
                      <a:pPr marL="45720" algn="just">
                        <a:lnSpc>
                          <a:spcPct val="100000"/>
                        </a:lnSpc>
                        <a:spcAft>
                          <a:spcPts val="600"/>
                        </a:spcAft>
                      </a:pPr>
                      <a:r>
                        <a:rPr lang="pt-BR" sz="1800">
                          <a:effectLst/>
                        </a:rPr>
                        <a:t>Diferentemente dos</a:t>
                      </a:r>
                      <a:endParaRPr lang="pt-BR" sz="1800">
                        <a:effectLst/>
                        <a:latin typeface="Times New Roman" panose="02020603050405020304" pitchFamily="18" charset="0"/>
                        <a:ea typeface="Times New Roman" panose="02020603050405020304" pitchFamily="18" charset="0"/>
                      </a:endParaRPr>
                    </a:p>
                  </a:txBody>
                  <a:tcPr marL="68580" marR="68580" marT="0" marB="0">
                    <a:solidFill>
                      <a:srgbClr val="B1BEDD"/>
                    </a:solidFill>
                  </a:tcPr>
                </a:tc>
                <a:tc>
                  <a:txBody>
                    <a:bodyPr/>
                    <a:lstStyle/>
                    <a:p>
                      <a:pPr algn="just">
                        <a:lnSpc>
                          <a:spcPct val="100000"/>
                        </a:lnSpc>
                        <a:spcAft>
                          <a:spcPts val="600"/>
                        </a:spcAft>
                        <a:tabLst>
                          <a:tab pos="342900" algn="l"/>
                          <a:tab pos="800100" algn="l"/>
                        </a:tabLst>
                      </a:pPr>
                      <a:r>
                        <a:rPr lang="fr-FR" sz="1800" dirty="0">
                          <a:effectLst/>
                        </a:rPr>
                        <a:t>Outros módulos que participam da construção da base, funcionalidades e desenvolvimento integral do sistema.</a:t>
                      </a:r>
                      <a:endParaRPr lang="pt-BR" sz="1800" b="1" dirty="0">
                        <a:effectLst/>
                        <a:latin typeface="Times New Roman" panose="02020603050405020304" pitchFamily="18" charset="0"/>
                        <a:ea typeface="Times New Roman" panose="02020603050405020304" pitchFamily="18" charset="0"/>
                      </a:endParaRPr>
                    </a:p>
                  </a:txBody>
                  <a:tcPr marL="68580" marR="68580" marT="0" marB="0">
                    <a:solidFill>
                      <a:srgbClr val="B1BEDD"/>
                    </a:solidFill>
                  </a:tcPr>
                </a:tc>
                <a:extLst>
                  <a:ext uri="{0D108BD9-81ED-4DB2-BD59-A6C34878D82A}">
                    <a16:rowId xmlns:a16="http://schemas.microsoft.com/office/drawing/2014/main" val="3455227040"/>
                  </a:ext>
                </a:extLst>
              </a:tr>
              <a:tr h="768699">
                <a:tc>
                  <a:txBody>
                    <a:bodyPr/>
                    <a:lstStyle/>
                    <a:p>
                      <a:pPr marL="45720" algn="just">
                        <a:lnSpc>
                          <a:spcPct val="100000"/>
                        </a:lnSpc>
                        <a:spcAft>
                          <a:spcPts val="600"/>
                        </a:spcAft>
                      </a:pPr>
                      <a:r>
                        <a:rPr lang="en-US" sz="1800" dirty="0">
                          <a:effectLst/>
                        </a:rPr>
                        <a:t>Nosso produto</a:t>
                      </a:r>
                      <a:endParaRPr lang="pt-BR" sz="18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algn="just">
                        <a:lnSpc>
                          <a:spcPct val="100000"/>
                        </a:lnSpc>
                        <a:spcAft>
                          <a:spcPts val="600"/>
                        </a:spcAft>
                        <a:tabLst>
                          <a:tab pos="342900" algn="l"/>
                          <a:tab pos="800100" algn="l"/>
                        </a:tabLst>
                      </a:pPr>
                      <a:r>
                        <a:rPr lang="fr-FR" sz="1800" dirty="0">
                          <a:effectLst/>
                        </a:rPr>
                        <a:t>Implementará o projeto e efetivará a ideia inicial de auxiliar os moradores das cidade da região de São João da Boa Vista</a:t>
                      </a:r>
                      <a:endParaRPr lang="pt-BR" sz="1800" b="1" dirty="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2814751305"/>
                  </a:ext>
                </a:extLst>
              </a:tr>
            </a:tbl>
          </a:graphicData>
        </a:graphic>
      </p:graphicFrame>
      <p:sp>
        <p:nvSpPr>
          <p:cNvPr id="6" name="Rectangle 1"/>
          <p:cNvSpPr>
            <a:spLocks noChangeArrowheads="1"/>
          </p:cNvSpPr>
          <p:nvPr/>
        </p:nvSpPr>
        <p:spPr bwMode="auto">
          <a:xfrm>
            <a:off x="130628" y="1779457"/>
            <a:ext cx="4894730" cy="6693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57056" tIns="76176" rIns="91440" bIns="38088" numCol="1" anchor="ctr" anchorCtr="0" compatLnSpc="1">
            <a:prstTxWarp prst="textNoShape">
              <a:avLst/>
            </a:prstTxWarp>
            <a:spAutoFit/>
          </a:bodyPr>
          <a:lstStyle>
            <a:lvl1pPr eaLnBrk="0" fontAlgn="base" hangingPunct="0">
              <a:spcBef>
                <a:spcPct val="0"/>
              </a:spcBef>
              <a:spcAft>
                <a:spcPct val="0"/>
              </a:spcAft>
              <a:tabLst>
                <a:tab pos="342900" algn="l"/>
                <a:tab pos="800100" algn="l"/>
              </a:tabLst>
              <a:defRPr>
                <a:solidFill>
                  <a:schemeClr val="tx1"/>
                </a:solidFill>
                <a:latin typeface="Arial" panose="020B0604020202020204" pitchFamily="34" charset="0"/>
              </a:defRPr>
            </a:lvl1pPr>
            <a:lvl2pPr eaLnBrk="0" fontAlgn="base" hangingPunct="0">
              <a:spcBef>
                <a:spcPct val="0"/>
              </a:spcBef>
              <a:spcAft>
                <a:spcPct val="0"/>
              </a:spcAft>
              <a:tabLst>
                <a:tab pos="342900" algn="l"/>
                <a:tab pos="800100" algn="l"/>
              </a:tabLst>
              <a:defRPr>
                <a:solidFill>
                  <a:schemeClr val="tx1"/>
                </a:solidFill>
                <a:latin typeface="Arial" panose="020B0604020202020204" pitchFamily="34" charset="0"/>
              </a:defRPr>
            </a:lvl2pPr>
            <a:lvl3pPr eaLnBrk="0" fontAlgn="base" hangingPunct="0">
              <a:spcBef>
                <a:spcPct val="0"/>
              </a:spcBef>
              <a:spcAft>
                <a:spcPct val="0"/>
              </a:spcAft>
              <a:tabLst>
                <a:tab pos="342900" algn="l"/>
                <a:tab pos="800100" algn="l"/>
              </a:tabLst>
              <a:defRPr>
                <a:solidFill>
                  <a:schemeClr val="tx1"/>
                </a:solidFill>
                <a:latin typeface="Arial" panose="020B0604020202020204" pitchFamily="34" charset="0"/>
              </a:defRPr>
            </a:lvl3pPr>
            <a:lvl4pPr eaLnBrk="0" fontAlgn="base" hangingPunct="0">
              <a:spcBef>
                <a:spcPct val="0"/>
              </a:spcBef>
              <a:spcAft>
                <a:spcPct val="0"/>
              </a:spcAft>
              <a:tabLst>
                <a:tab pos="342900" algn="l"/>
                <a:tab pos="800100" algn="l"/>
              </a:tabLst>
              <a:defRPr>
                <a:solidFill>
                  <a:schemeClr val="tx1"/>
                </a:solidFill>
                <a:latin typeface="Arial" panose="020B0604020202020204" pitchFamily="34" charset="0"/>
              </a:defRPr>
            </a:lvl4pPr>
            <a:lvl5pPr eaLnBrk="0" fontAlgn="base" hangingPunct="0">
              <a:spcBef>
                <a:spcPct val="0"/>
              </a:spcBef>
              <a:spcAft>
                <a:spcPct val="0"/>
              </a:spcAft>
              <a:tabLst>
                <a:tab pos="342900" algn="l"/>
                <a:tab pos="800100" algn="l"/>
              </a:tabLst>
              <a:defRPr>
                <a:solidFill>
                  <a:schemeClr val="tx1"/>
                </a:solidFill>
                <a:latin typeface="Arial" panose="020B0604020202020204" pitchFamily="34" charset="0"/>
              </a:defRPr>
            </a:lvl5pPr>
            <a:lvl6pPr eaLnBrk="0" fontAlgn="base" hangingPunct="0">
              <a:spcBef>
                <a:spcPct val="0"/>
              </a:spcBef>
              <a:spcAft>
                <a:spcPct val="0"/>
              </a:spcAft>
              <a:tabLst>
                <a:tab pos="342900" algn="l"/>
                <a:tab pos="800100" algn="l"/>
              </a:tabLst>
              <a:defRPr>
                <a:solidFill>
                  <a:schemeClr val="tx1"/>
                </a:solidFill>
                <a:latin typeface="Arial" panose="020B0604020202020204" pitchFamily="34" charset="0"/>
              </a:defRPr>
            </a:lvl6pPr>
            <a:lvl7pPr eaLnBrk="0" fontAlgn="base" hangingPunct="0">
              <a:spcBef>
                <a:spcPct val="0"/>
              </a:spcBef>
              <a:spcAft>
                <a:spcPct val="0"/>
              </a:spcAft>
              <a:tabLst>
                <a:tab pos="342900" algn="l"/>
                <a:tab pos="800100" algn="l"/>
              </a:tabLst>
              <a:defRPr>
                <a:solidFill>
                  <a:schemeClr val="tx1"/>
                </a:solidFill>
                <a:latin typeface="Arial" panose="020B0604020202020204" pitchFamily="34" charset="0"/>
              </a:defRPr>
            </a:lvl7pPr>
            <a:lvl8pPr eaLnBrk="0" fontAlgn="base" hangingPunct="0">
              <a:spcBef>
                <a:spcPct val="0"/>
              </a:spcBef>
              <a:spcAft>
                <a:spcPct val="0"/>
              </a:spcAft>
              <a:tabLst>
                <a:tab pos="342900" algn="l"/>
                <a:tab pos="800100" algn="l"/>
              </a:tabLst>
              <a:defRPr>
                <a:solidFill>
                  <a:schemeClr val="tx1"/>
                </a:solidFill>
                <a:latin typeface="Arial" panose="020B0604020202020204" pitchFamily="34" charset="0"/>
              </a:defRPr>
            </a:lvl8pPr>
            <a:lvl9pPr eaLnBrk="0" fontAlgn="base" hangingPunct="0">
              <a:spcBef>
                <a:spcPct val="0"/>
              </a:spcBef>
              <a:spcAft>
                <a:spcPct val="0"/>
              </a:spcAft>
              <a:tabLst>
                <a:tab pos="342900" algn="l"/>
                <a:tab pos="800100" algn="l"/>
              </a:tabLst>
              <a:defRPr>
                <a:solidFill>
                  <a:schemeClr val="tx1"/>
                </a:solidFill>
                <a:latin typeface="Arial" panose="020B0604020202020204" pitchFamily="34" charset="0"/>
              </a:defRPr>
            </a:lvl9pPr>
          </a:lstStyle>
          <a:p>
            <a:pPr marL="457200" marR="0" lvl="1" indent="0" algn="l" defTabSz="914400" rtl="0" eaLnBrk="0" fontAlgn="base" latinLnBrk="0" hangingPunct="0">
              <a:lnSpc>
                <a:spcPct val="100000"/>
              </a:lnSpc>
              <a:spcBef>
                <a:spcPct val="0"/>
              </a:spcBef>
              <a:spcAft>
                <a:spcPct val="0"/>
              </a:spcAft>
              <a:buClrTx/>
              <a:buSzTx/>
              <a:tabLst>
                <a:tab pos="342900" algn="l"/>
                <a:tab pos="800100" algn="l"/>
              </a:tabLst>
            </a:pPr>
            <a:r>
              <a:rPr kumimoji="0" lang="pt-BR" altLang="pt-BR" i="0" u="none" strike="noStrike" cap="none" normalizeH="0" baseline="0" dirty="0" smtClean="0">
                <a:ln>
                  <a:noFill/>
                </a:ln>
                <a:solidFill>
                  <a:schemeClr val="tx1"/>
                </a:solidFill>
                <a:effectLst/>
                <a:latin typeface="+mj-lt"/>
                <a:ea typeface="Times New Roman" panose="02020603050405020304" pitchFamily="18" charset="0"/>
                <a:cs typeface="Arial" panose="020B0604020202020204" pitchFamily="34" charset="0"/>
              </a:rPr>
              <a:t>S</a:t>
            </a:r>
            <a:r>
              <a:rPr kumimoji="0" lang="pt-BR" altLang="pt-BR" i="0" u="none" strike="noStrike" cap="none" normalizeH="0" baseline="0" dirty="0" smtClean="0" bmk="">
                <a:ln>
                  <a:noFill/>
                </a:ln>
                <a:solidFill>
                  <a:schemeClr val="tx1"/>
                </a:solidFill>
                <a:effectLst/>
                <a:latin typeface="+mj-lt"/>
                <a:ea typeface="Times New Roman" panose="02020603050405020304" pitchFamily="18" charset="0"/>
                <a:cs typeface="Arial" panose="020B0604020202020204" pitchFamily="34" charset="0"/>
              </a:rPr>
              <a:t>entença de Posição do Produto</a:t>
            </a:r>
            <a:endParaRPr kumimoji="0" lang="pt-BR" altLang="pt-BR" i="0" u="none" strike="noStrike" cap="none" normalizeH="0" baseline="0" dirty="0" smtClean="0">
              <a:ln>
                <a:noFill/>
              </a:ln>
              <a:solidFill>
                <a:srgbClr val="2E74B5"/>
              </a:solidFill>
              <a:effectLst/>
              <a:latin typeface="+mj-lt"/>
              <a:ea typeface="Times New Roman" panose="02020603050405020304" pitchFamily="18" charset="0"/>
              <a:cs typeface="Times New Roman" panose="02020603050405020304" pitchFamily="18" charset="0"/>
            </a:endParaRPr>
          </a:p>
          <a:p>
            <a:pPr marL="457200" marR="0" lvl="1" indent="0" algn="l" defTabSz="914400" rtl="0" eaLnBrk="0" fontAlgn="base" latinLnBrk="0" hangingPunct="0">
              <a:lnSpc>
                <a:spcPct val="100000"/>
              </a:lnSpc>
              <a:spcBef>
                <a:spcPct val="0"/>
              </a:spcBef>
              <a:spcAft>
                <a:spcPct val="0"/>
              </a:spcAft>
              <a:buClrTx/>
              <a:buSzTx/>
              <a:buFontTx/>
              <a:buAutoNum type="arabicPeriod"/>
              <a:tabLst>
                <a:tab pos="342900" algn="l"/>
                <a:tab pos="800100" algn="l"/>
              </a:tabLst>
            </a:pPr>
            <a:endParaRPr kumimoji="0" lang="pt-BR" altLang="pt-BR"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974274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4"/>
                                        </p:tgtEl>
                                        <p:attrNameLst>
                                          <p:attrName>r</p:attrName>
                                        </p:attrNameLst>
                                      </p:cBhvr>
                                    </p:animRot>
                                    <p:animRot by="-240000">
                                      <p:cBhvr>
                                        <p:cTn id="7" dur="200" fill="hold">
                                          <p:stCondLst>
                                            <p:cond delay="200"/>
                                          </p:stCondLst>
                                        </p:cTn>
                                        <p:tgtEl>
                                          <p:spTgt spid="4"/>
                                        </p:tgtEl>
                                        <p:attrNameLst>
                                          <p:attrName>r</p:attrName>
                                        </p:attrNameLst>
                                      </p:cBhvr>
                                    </p:animRot>
                                    <p:animRot by="240000">
                                      <p:cBhvr>
                                        <p:cTn id="8" dur="200" fill="hold">
                                          <p:stCondLst>
                                            <p:cond delay="400"/>
                                          </p:stCondLst>
                                        </p:cTn>
                                        <p:tgtEl>
                                          <p:spTgt spid="4"/>
                                        </p:tgtEl>
                                        <p:attrNameLst>
                                          <p:attrName>r</p:attrName>
                                        </p:attrNameLst>
                                      </p:cBhvr>
                                    </p:animRot>
                                    <p:animRot by="-240000">
                                      <p:cBhvr>
                                        <p:cTn id="9" dur="200" fill="hold">
                                          <p:stCondLst>
                                            <p:cond delay="600"/>
                                          </p:stCondLst>
                                        </p:cTn>
                                        <p:tgtEl>
                                          <p:spTgt spid="4"/>
                                        </p:tgtEl>
                                        <p:attrNameLst>
                                          <p:attrName>r</p:attrName>
                                        </p:attrNameLst>
                                      </p:cBhvr>
                                    </p:animRot>
                                    <p:animRot by="120000">
                                      <p:cBhvr>
                                        <p:cTn id="10" dur="200" fill="hold">
                                          <p:stCondLst>
                                            <p:cond delay="800"/>
                                          </p:stCondLst>
                                        </p:cTn>
                                        <p:tgtEl>
                                          <p:spTgt spid="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Documento de Visão </a:t>
            </a:r>
            <a:r>
              <a:rPr lang="pt-BR" dirty="0" smtClean="0"/>
              <a:t>- Identificação </a:t>
            </a:r>
            <a:r>
              <a:rPr lang="pt-BR" dirty="0"/>
              <a:t>dos Stakehoders</a:t>
            </a:r>
          </a:p>
        </p:txBody>
      </p:sp>
      <p:pic>
        <p:nvPicPr>
          <p:cNvPr id="4" name="Imagem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sp>
        <p:nvSpPr>
          <p:cNvPr id="5" name="Marcador de Posição de Conteúdo 4"/>
          <p:cNvSpPr>
            <a:spLocks noGrp="1"/>
          </p:cNvSpPr>
          <p:nvPr>
            <p:ph idx="1"/>
          </p:nvPr>
        </p:nvSpPr>
        <p:spPr/>
        <p:txBody>
          <a:bodyPr>
            <a:normAutofit lnSpcReduction="10000"/>
          </a:bodyPr>
          <a:lstStyle/>
          <a:p>
            <a:pPr algn="just"/>
            <a:r>
              <a:rPr lang="pt-BR" dirty="0" smtClean="0"/>
              <a:t>Os alunos, divididos em módulos, responsáveis pela confecção do sistema;</a:t>
            </a:r>
          </a:p>
          <a:p>
            <a:pPr algn="just"/>
            <a:r>
              <a:rPr lang="pt-BR" dirty="0" smtClean="0"/>
              <a:t>Os professores Breno e Luíz Angelo, coordenadores;</a:t>
            </a:r>
          </a:p>
          <a:p>
            <a:pPr algn="just"/>
            <a:r>
              <a:rPr lang="pt-BR" dirty="0" smtClean="0"/>
              <a:t>Usuários utilizadores da ferramenta, supostamente cidadãos de São João da Boa Vista</a:t>
            </a:r>
          </a:p>
          <a:p>
            <a:pPr algn="just"/>
            <a:r>
              <a:rPr lang="pt-BR" dirty="0"/>
              <a:t>Módulo 1 - Usuário: permite o CRUD de usuários; </a:t>
            </a:r>
          </a:p>
          <a:p>
            <a:pPr algn="just"/>
            <a:r>
              <a:rPr lang="pt-BR" dirty="0"/>
              <a:t>Módulo 2 - Gestão de PCD’s: CRUD de PCDs e orgãos administrativos das PCDs;</a:t>
            </a:r>
          </a:p>
          <a:p>
            <a:pPr algn="just"/>
            <a:r>
              <a:rPr lang="pt-BR" dirty="0"/>
              <a:t>Módulo 3 - Medições: Gerenciamento e validações das medições;</a:t>
            </a:r>
          </a:p>
          <a:p>
            <a:pPr algn="just"/>
            <a:r>
              <a:rPr lang="pt-BR" dirty="0"/>
              <a:t>Módulo 4 - Relatórios Tabulares e Gráficos: disponibiliza relatórios gráficos e tabulares das medições efetuadas pelas PCDs;</a:t>
            </a:r>
          </a:p>
          <a:p>
            <a:pPr algn="just"/>
            <a:r>
              <a:rPr lang="pt-BR" dirty="0"/>
              <a:t>Módulo 5 - Alertas: gerencia e exibe os alertas críticos dos sensores das PDCs, envio de emails.</a:t>
            </a:r>
          </a:p>
        </p:txBody>
      </p:sp>
    </p:spTree>
    <p:extLst>
      <p:ext uri="{BB962C8B-B14F-4D97-AF65-F5344CB8AC3E}">
        <p14:creationId xmlns:p14="http://schemas.microsoft.com/office/powerpoint/2010/main" val="1256480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4"/>
                                        </p:tgtEl>
                                        <p:attrNameLst>
                                          <p:attrName>r</p:attrName>
                                        </p:attrNameLst>
                                      </p:cBhvr>
                                    </p:animRot>
                                    <p:animRot by="-240000">
                                      <p:cBhvr>
                                        <p:cTn id="7" dur="200" fill="hold">
                                          <p:stCondLst>
                                            <p:cond delay="200"/>
                                          </p:stCondLst>
                                        </p:cTn>
                                        <p:tgtEl>
                                          <p:spTgt spid="4"/>
                                        </p:tgtEl>
                                        <p:attrNameLst>
                                          <p:attrName>r</p:attrName>
                                        </p:attrNameLst>
                                      </p:cBhvr>
                                    </p:animRot>
                                    <p:animRot by="240000">
                                      <p:cBhvr>
                                        <p:cTn id="8" dur="200" fill="hold">
                                          <p:stCondLst>
                                            <p:cond delay="400"/>
                                          </p:stCondLst>
                                        </p:cTn>
                                        <p:tgtEl>
                                          <p:spTgt spid="4"/>
                                        </p:tgtEl>
                                        <p:attrNameLst>
                                          <p:attrName>r</p:attrName>
                                        </p:attrNameLst>
                                      </p:cBhvr>
                                    </p:animRot>
                                    <p:animRot by="-240000">
                                      <p:cBhvr>
                                        <p:cTn id="9" dur="200" fill="hold">
                                          <p:stCondLst>
                                            <p:cond delay="600"/>
                                          </p:stCondLst>
                                        </p:cTn>
                                        <p:tgtEl>
                                          <p:spTgt spid="4"/>
                                        </p:tgtEl>
                                        <p:attrNameLst>
                                          <p:attrName>r</p:attrName>
                                        </p:attrNameLst>
                                      </p:cBhvr>
                                    </p:animRot>
                                    <p:animRot by="120000">
                                      <p:cBhvr>
                                        <p:cTn id="10" dur="200" fill="hold">
                                          <p:stCondLst>
                                            <p:cond delay="800"/>
                                          </p:stCondLst>
                                        </p:cTn>
                                        <p:tgtEl>
                                          <p:spTgt spid="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952590" y="388938"/>
            <a:ext cx="9692640" cy="1325562"/>
          </a:xfrm>
        </p:spPr>
        <p:txBody>
          <a:bodyPr>
            <a:normAutofit/>
          </a:bodyPr>
          <a:lstStyle/>
          <a:p>
            <a:r>
              <a:rPr lang="pt-BR" sz="4000" dirty="0"/>
              <a:t>Documento de </a:t>
            </a:r>
            <a:r>
              <a:rPr lang="pt-BR" sz="4000" dirty="0" smtClean="0"/>
              <a:t>Visão – Descrição dos Usuários</a:t>
            </a:r>
            <a:endParaRPr lang="pt-BR" sz="4000" dirty="0"/>
          </a:p>
        </p:txBody>
      </p:sp>
      <p:pic>
        <p:nvPicPr>
          <p:cNvPr id="4" name="Imagem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graphicFrame>
        <p:nvGraphicFramePr>
          <p:cNvPr id="9" name="Marcador de Posição de Conteúdo 8"/>
          <p:cNvGraphicFramePr>
            <a:graphicFrameLocks noGrp="1"/>
          </p:cNvGraphicFramePr>
          <p:nvPr>
            <p:ph idx="1"/>
            <p:extLst>
              <p:ext uri="{D42A27DB-BD31-4B8C-83A1-F6EECF244321}">
                <p14:modId xmlns:p14="http://schemas.microsoft.com/office/powerpoint/2010/main" val="2365930877"/>
              </p:ext>
            </p:extLst>
          </p:nvPr>
        </p:nvGraphicFramePr>
        <p:xfrm>
          <a:off x="1261872" y="1691323"/>
          <a:ext cx="9692640" cy="2606040"/>
        </p:xfrm>
        <a:graphic>
          <a:graphicData uri="http://schemas.openxmlformats.org/drawingml/2006/table">
            <a:tbl>
              <a:tblPr firstRow="1" firstCol="1" bandRow="1">
                <a:tableStyleId>{5C22544A-7EE6-4342-B048-85BDC9FD1C3A}</a:tableStyleId>
              </a:tblPr>
              <a:tblGrid>
                <a:gridCol w="1575457">
                  <a:extLst>
                    <a:ext uri="{9D8B030D-6E8A-4147-A177-3AD203B41FA5}">
                      <a16:colId xmlns:a16="http://schemas.microsoft.com/office/drawing/2014/main" val="3522672477"/>
                    </a:ext>
                  </a:extLst>
                </a:gridCol>
                <a:gridCol w="1680883">
                  <a:extLst>
                    <a:ext uri="{9D8B030D-6E8A-4147-A177-3AD203B41FA5}">
                      <a16:colId xmlns:a16="http://schemas.microsoft.com/office/drawing/2014/main" val="3180804588"/>
                    </a:ext>
                  </a:extLst>
                </a:gridCol>
                <a:gridCol w="1295761">
                  <a:extLst>
                    <a:ext uri="{9D8B030D-6E8A-4147-A177-3AD203B41FA5}">
                      <a16:colId xmlns:a16="http://schemas.microsoft.com/office/drawing/2014/main" val="722805533"/>
                    </a:ext>
                  </a:extLst>
                </a:gridCol>
                <a:gridCol w="1321913">
                  <a:extLst>
                    <a:ext uri="{9D8B030D-6E8A-4147-A177-3AD203B41FA5}">
                      <a16:colId xmlns:a16="http://schemas.microsoft.com/office/drawing/2014/main" val="4248358593"/>
                    </a:ext>
                  </a:extLst>
                </a:gridCol>
                <a:gridCol w="1909313">
                  <a:extLst>
                    <a:ext uri="{9D8B030D-6E8A-4147-A177-3AD203B41FA5}">
                      <a16:colId xmlns:a16="http://schemas.microsoft.com/office/drawing/2014/main" val="2602213982"/>
                    </a:ext>
                  </a:extLst>
                </a:gridCol>
                <a:gridCol w="1909313">
                  <a:extLst>
                    <a:ext uri="{9D8B030D-6E8A-4147-A177-3AD203B41FA5}">
                      <a16:colId xmlns:a16="http://schemas.microsoft.com/office/drawing/2014/main" val="2301494733"/>
                    </a:ext>
                  </a:extLst>
                </a:gridCol>
              </a:tblGrid>
              <a:tr h="508484">
                <a:tc>
                  <a:txBody>
                    <a:bodyPr/>
                    <a:lstStyle/>
                    <a:p>
                      <a:pPr marL="0" algn="just">
                        <a:lnSpc>
                          <a:spcPct val="100000"/>
                        </a:lnSpc>
                        <a:spcAft>
                          <a:spcPts val="0"/>
                        </a:spcAft>
                      </a:pPr>
                      <a:r>
                        <a:rPr lang="pt-BR" sz="1800" b="0" dirty="0">
                          <a:effectLst/>
                        </a:rPr>
                        <a:t>Nome</a:t>
                      </a:r>
                      <a:endParaRPr lang="pt-BR"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43566" marR="43566" marT="0" marB="0">
                    <a:solidFill>
                      <a:srgbClr val="1D2843"/>
                    </a:solidFill>
                  </a:tcPr>
                </a:tc>
                <a:tc>
                  <a:txBody>
                    <a:bodyPr/>
                    <a:lstStyle/>
                    <a:p>
                      <a:pPr marL="0" algn="just">
                        <a:lnSpc>
                          <a:spcPct val="100000"/>
                        </a:lnSpc>
                        <a:spcAft>
                          <a:spcPts val="0"/>
                        </a:spcAft>
                      </a:pPr>
                      <a:r>
                        <a:rPr lang="pt-BR" sz="1800" b="0">
                          <a:effectLst/>
                        </a:rPr>
                        <a:t>Descrição</a:t>
                      </a:r>
                      <a:endParaRPr lang="pt-BR" sz="1800" b="0">
                        <a:effectLst/>
                        <a:latin typeface="Calibri" panose="020F0502020204030204" pitchFamily="34" charset="0"/>
                        <a:ea typeface="Calibri" panose="020F0502020204030204" pitchFamily="34" charset="0"/>
                        <a:cs typeface="Times New Roman" panose="02020603050405020304" pitchFamily="18" charset="0"/>
                      </a:endParaRPr>
                    </a:p>
                  </a:txBody>
                  <a:tcPr marL="43566" marR="43566" marT="0" marB="0">
                    <a:solidFill>
                      <a:srgbClr val="1D2843"/>
                    </a:solidFill>
                  </a:tcPr>
                </a:tc>
                <a:tc>
                  <a:txBody>
                    <a:bodyPr/>
                    <a:lstStyle/>
                    <a:p>
                      <a:pPr marL="0" algn="just">
                        <a:lnSpc>
                          <a:spcPct val="100000"/>
                        </a:lnSpc>
                        <a:spcAft>
                          <a:spcPts val="0"/>
                        </a:spcAft>
                      </a:pPr>
                      <a:r>
                        <a:rPr lang="pt-BR" sz="1800" b="0" dirty="0">
                          <a:effectLst/>
                        </a:rPr>
                        <a:t>Grau de Poder</a:t>
                      </a:r>
                      <a:endParaRPr lang="pt-BR"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43566" marR="43566" marT="0" marB="0">
                    <a:solidFill>
                      <a:srgbClr val="1D2843"/>
                    </a:solidFill>
                  </a:tcPr>
                </a:tc>
                <a:tc>
                  <a:txBody>
                    <a:bodyPr/>
                    <a:lstStyle/>
                    <a:p>
                      <a:pPr marL="0" algn="just">
                        <a:lnSpc>
                          <a:spcPct val="100000"/>
                        </a:lnSpc>
                        <a:spcAft>
                          <a:spcPts val="0"/>
                        </a:spcAft>
                      </a:pPr>
                      <a:r>
                        <a:rPr lang="pt-BR" sz="1800" b="0" dirty="0">
                          <a:effectLst/>
                        </a:rPr>
                        <a:t>Grau de Interesse</a:t>
                      </a:r>
                      <a:endParaRPr lang="pt-BR"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43566" marR="43566" marT="0" marB="0">
                    <a:solidFill>
                      <a:srgbClr val="1D2843"/>
                    </a:solidFill>
                  </a:tcPr>
                </a:tc>
                <a:tc>
                  <a:txBody>
                    <a:bodyPr/>
                    <a:lstStyle/>
                    <a:p>
                      <a:pPr marL="0" algn="just">
                        <a:lnSpc>
                          <a:spcPct val="100000"/>
                        </a:lnSpc>
                        <a:spcAft>
                          <a:spcPts val="0"/>
                        </a:spcAft>
                      </a:pPr>
                      <a:r>
                        <a:rPr lang="pt-BR" sz="1800" b="0" dirty="0">
                          <a:effectLst/>
                        </a:rPr>
                        <a:t>Positivos</a:t>
                      </a:r>
                      <a:endParaRPr lang="pt-BR"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43566" marR="43566" marT="0" marB="0">
                    <a:solidFill>
                      <a:srgbClr val="1D2843"/>
                    </a:solidFill>
                  </a:tcPr>
                </a:tc>
                <a:tc>
                  <a:txBody>
                    <a:bodyPr/>
                    <a:lstStyle/>
                    <a:p>
                      <a:pPr marL="0" algn="just">
                        <a:lnSpc>
                          <a:spcPct val="100000"/>
                        </a:lnSpc>
                        <a:spcAft>
                          <a:spcPts val="0"/>
                        </a:spcAft>
                      </a:pPr>
                      <a:r>
                        <a:rPr lang="pt-BR" sz="1800" b="0" dirty="0">
                          <a:effectLst/>
                        </a:rPr>
                        <a:t>Negativos</a:t>
                      </a:r>
                      <a:endParaRPr lang="pt-BR"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43566" marR="43566" marT="0" marB="0">
                    <a:solidFill>
                      <a:srgbClr val="1D2843"/>
                    </a:solidFill>
                  </a:tcPr>
                </a:tc>
                <a:extLst>
                  <a:ext uri="{0D108BD9-81ED-4DB2-BD59-A6C34878D82A}">
                    <a16:rowId xmlns:a16="http://schemas.microsoft.com/office/drawing/2014/main" val="2176498300"/>
                  </a:ext>
                </a:extLst>
              </a:tr>
              <a:tr h="1834312">
                <a:tc>
                  <a:txBody>
                    <a:bodyPr/>
                    <a:lstStyle/>
                    <a:p>
                      <a:pPr marL="0" lvl="0" algn="just">
                        <a:lnSpc>
                          <a:spcPct val="100000"/>
                        </a:lnSpc>
                        <a:spcAft>
                          <a:spcPts val="0"/>
                        </a:spcAft>
                      </a:pPr>
                      <a:r>
                        <a:rPr lang="pt-BR" sz="1800" b="0" dirty="0">
                          <a:effectLst/>
                        </a:rPr>
                        <a:t>População de São João da Boa Vista e região.</a:t>
                      </a:r>
                      <a:endParaRPr lang="pt-BR"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43566" marR="43566" marT="0" marB="0">
                    <a:solidFill>
                      <a:srgbClr val="1D2843"/>
                    </a:solidFill>
                  </a:tcPr>
                </a:tc>
                <a:tc>
                  <a:txBody>
                    <a:bodyPr/>
                    <a:lstStyle/>
                    <a:p>
                      <a:pPr marL="0" algn="just">
                        <a:lnSpc>
                          <a:spcPct val="100000"/>
                        </a:lnSpc>
                        <a:spcAft>
                          <a:spcPts val="0"/>
                        </a:spcAft>
                      </a:pPr>
                      <a:r>
                        <a:rPr lang="pt-BR" sz="1500" dirty="0">
                          <a:effectLst/>
                        </a:rPr>
                        <a:t>Pessoas interessadas e que serão afetadas pelo do sistema Indra que possui por finalidade emitir alertas de perigos climáticos</a:t>
                      </a:r>
                      <a:endParaRPr lang="pt-BR" sz="1500" dirty="0">
                        <a:effectLst/>
                        <a:latin typeface="Calibri" panose="020F0502020204030204" pitchFamily="34" charset="0"/>
                        <a:ea typeface="Calibri" panose="020F0502020204030204" pitchFamily="34" charset="0"/>
                        <a:cs typeface="Times New Roman" panose="02020603050405020304" pitchFamily="18" charset="0"/>
                      </a:endParaRPr>
                    </a:p>
                  </a:txBody>
                  <a:tcPr marL="43566" marR="43566" marT="0" marB="0">
                    <a:solidFill>
                      <a:schemeClr val="bg1">
                        <a:lumMod val="95000"/>
                      </a:schemeClr>
                    </a:solidFill>
                  </a:tcPr>
                </a:tc>
                <a:tc>
                  <a:txBody>
                    <a:bodyPr/>
                    <a:lstStyle/>
                    <a:p>
                      <a:pPr marL="457200" algn="just">
                        <a:lnSpc>
                          <a:spcPct val="100000"/>
                        </a:lnSpc>
                        <a:spcAft>
                          <a:spcPts val="0"/>
                        </a:spcAft>
                      </a:pPr>
                      <a:r>
                        <a:rPr lang="pt-BR" sz="1500" dirty="0">
                          <a:effectLst/>
                        </a:rPr>
                        <a:t>4</a:t>
                      </a:r>
                      <a:endParaRPr lang="pt-BR" sz="1500" dirty="0">
                        <a:effectLst/>
                        <a:latin typeface="Calibri" panose="020F0502020204030204" pitchFamily="34" charset="0"/>
                        <a:ea typeface="Calibri" panose="020F0502020204030204" pitchFamily="34" charset="0"/>
                        <a:cs typeface="Times New Roman" panose="02020603050405020304" pitchFamily="18" charset="0"/>
                      </a:endParaRPr>
                    </a:p>
                  </a:txBody>
                  <a:tcPr marL="43566" marR="43566" marT="0" marB="0">
                    <a:solidFill>
                      <a:schemeClr val="accent1">
                        <a:lumMod val="20000"/>
                        <a:lumOff val="80000"/>
                      </a:schemeClr>
                    </a:solidFill>
                  </a:tcPr>
                </a:tc>
                <a:tc>
                  <a:txBody>
                    <a:bodyPr/>
                    <a:lstStyle/>
                    <a:p>
                      <a:pPr marL="457200" algn="just">
                        <a:lnSpc>
                          <a:spcPct val="100000"/>
                        </a:lnSpc>
                        <a:spcAft>
                          <a:spcPts val="0"/>
                        </a:spcAft>
                      </a:pPr>
                      <a:r>
                        <a:rPr lang="pt-BR" sz="1500" dirty="0">
                          <a:effectLst/>
                        </a:rPr>
                        <a:t>9</a:t>
                      </a:r>
                      <a:endParaRPr lang="pt-BR" sz="1500" dirty="0">
                        <a:effectLst/>
                        <a:latin typeface="Calibri" panose="020F0502020204030204" pitchFamily="34" charset="0"/>
                        <a:ea typeface="Calibri" panose="020F0502020204030204" pitchFamily="34" charset="0"/>
                        <a:cs typeface="Times New Roman" panose="02020603050405020304" pitchFamily="18" charset="0"/>
                      </a:endParaRPr>
                    </a:p>
                  </a:txBody>
                  <a:tcPr marL="43566" marR="43566" marT="0" marB="0">
                    <a:solidFill>
                      <a:schemeClr val="bg1">
                        <a:lumMod val="95000"/>
                      </a:schemeClr>
                    </a:solidFill>
                  </a:tcPr>
                </a:tc>
                <a:tc>
                  <a:txBody>
                    <a:bodyPr/>
                    <a:lstStyle/>
                    <a:p>
                      <a:pPr algn="just">
                        <a:lnSpc>
                          <a:spcPct val="100000"/>
                        </a:lnSpc>
                        <a:spcAft>
                          <a:spcPts val="0"/>
                        </a:spcAft>
                      </a:pPr>
                      <a:r>
                        <a:rPr lang="pt-BR" sz="1500" dirty="0">
                          <a:effectLst/>
                        </a:rPr>
                        <a:t>Sugestões, reclamações e informações geradas pelos usuários. A interação direta de usuários com o sistema.</a:t>
                      </a:r>
                      <a:endParaRPr lang="pt-BR" sz="1500" dirty="0">
                        <a:effectLst/>
                        <a:latin typeface="Calibri" panose="020F0502020204030204" pitchFamily="34" charset="0"/>
                        <a:ea typeface="Calibri" panose="020F0502020204030204" pitchFamily="34" charset="0"/>
                        <a:cs typeface="Times New Roman" panose="02020603050405020304" pitchFamily="18" charset="0"/>
                      </a:endParaRPr>
                    </a:p>
                  </a:txBody>
                  <a:tcPr marL="43566" marR="43566" marT="0" marB="0">
                    <a:solidFill>
                      <a:schemeClr val="accent1">
                        <a:lumMod val="20000"/>
                        <a:lumOff val="80000"/>
                      </a:schemeClr>
                    </a:solidFill>
                  </a:tcPr>
                </a:tc>
                <a:tc>
                  <a:txBody>
                    <a:bodyPr/>
                    <a:lstStyle/>
                    <a:p>
                      <a:pPr marL="0" algn="just">
                        <a:lnSpc>
                          <a:spcPct val="100000"/>
                        </a:lnSpc>
                        <a:spcAft>
                          <a:spcPts val="0"/>
                        </a:spcAft>
                      </a:pPr>
                      <a:r>
                        <a:rPr lang="pt-BR" sz="1500" dirty="0">
                          <a:effectLst/>
                        </a:rPr>
                        <a:t>Falta de interesse no ponto crucial do sistema, resultando na ineficiência do mesmo.</a:t>
                      </a:r>
                      <a:endParaRPr lang="pt-BR" sz="1500" dirty="0">
                        <a:effectLst/>
                        <a:latin typeface="Calibri" panose="020F0502020204030204" pitchFamily="34" charset="0"/>
                        <a:ea typeface="Calibri" panose="020F0502020204030204" pitchFamily="34" charset="0"/>
                        <a:cs typeface="Times New Roman" panose="02020603050405020304" pitchFamily="18" charset="0"/>
                      </a:endParaRPr>
                    </a:p>
                  </a:txBody>
                  <a:tcPr marL="43566" marR="43566" marT="0" marB="0">
                    <a:solidFill>
                      <a:schemeClr val="bg1">
                        <a:lumMod val="95000"/>
                      </a:schemeClr>
                    </a:solidFill>
                  </a:tcPr>
                </a:tc>
                <a:extLst>
                  <a:ext uri="{0D108BD9-81ED-4DB2-BD59-A6C34878D82A}">
                    <a16:rowId xmlns:a16="http://schemas.microsoft.com/office/drawing/2014/main" val="1805197902"/>
                  </a:ext>
                </a:extLst>
              </a:tr>
            </a:tbl>
          </a:graphicData>
        </a:graphic>
      </p:graphicFrame>
      <p:sp>
        <p:nvSpPr>
          <p:cNvPr id="10" name="Rectangle 1"/>
          <p:cNvSpPr>
            <a:spLocks noChangeArrowheads="1"/>
          </p:cNvSpPr>
          <p:nvPr/>
        </p:nvSpPr>
        <p:spPr bwMode="auto">
          <a:xfrm>
            <a:off x="-1" y="0"/>
            <a:ext cx="23517099"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pt-BR"/>
          </a:p>
        </p:txBody>
      </p:sp>
      <p:graphicFrame>
        <p:nvGraphicFramePr>
          <p:cNvPr id="11" name="Tabela 10"/>
          <p:cNvGraphicFramePr>
            <a:graphicFrameLocks noGrp="1"/>
          </p:cNvGraphicFramePr>
          <p:nvPr>
            <p:extLst>
              <p:ext uri="{D42A27DB-BD31-4B8C-83A1-F6EECF244321}">
                <p14:modId xmlns:p14="http://schemas.microsoft.com/office/powerpoint/2010/main" val="2435669923"/>
              </p:ext>
            </p:extLst>
          </p:nvPr>
        </p:nvGraphicFramePr>
        <p:xfrm>
          <a:off x="1261873" y="4297363"/>
          <a:ext cx="9692640" cy="2446020"/>
        </p:xfrm>
        <a:graphic>
          <a:graphicData uri="http://schemas.openxmlformats.org/drawingml/2006/table">
            <a:tbl>
              <a:tblPr firstRow="1" firstCol="1" bandRow="1">
                <a:tableStyleId>{5C22544A-7EE6-4342-B048-85BDC9FD1C3A}</a:tableStyleId>
              </a:tblPr>
              <a:tblGrid>
                <a:gridCol w="1548562">
                  <a:extLst>
                    <a:ext uri="{9D8B030D-6E8A-4147-A177-3AD203B41FA5}">
                      <a16:colId xmlns:a16="http://schemas.microsoft.com/office/drawing/2014/main" val="2053435096"/>
                    </a:ext>
                  </a:extLst>
                </a:gridCol>
                <a:gridCol w="1680883">
                  <a:extLst>
                    <a:ext uri="{9D8B030D-6E8A-4147-A177-3AD203B41FA5}">
                      <a16:colId xmlns:a16="http://schemas.microsoft.com/office/drawing/2014/main" val="3728906985"/>
                    </a:ext>
                  </a:extLst>
                </a:gridCol>
                <a:gridCol w="1358153">
                  <a:extLst>
                    <a:ext uri="{9D8B030D-6E8A-4147-A177-3AD203B41FA5}">
                      <a16:colId xmlns:a16="http://schemas.microsoft.com/office/drawing/2014/main" val="1718692272"/>
                    </a:ext>
                  </a:extLst>
                </a:gridCol>
                <a:gridCol w="1290917">
                  <a:extLst>
                    <a:ext uri="{9D8B030D-6E8A-4147-A177-3AD203B41FA5}">
                      <a16:colId xmlns:a16="http://schemas.microsoft.com/office/drawing/2014/main" val="429770848"/>
                    </a:ext>
                  </a:extLst>
                </a:gridCol>
                <a:gridCol w="1909483">
                  <a:extLst>
                    <a:ext uri="{9D8B030D-6E8A-4147-A177-3AD203B41FA5}">
                      <a16:colId xmlns:a16="http://schemas.microsoft.com/office/drawing/2014/main" val="323954779"/>
                    </a:ext>
                  </a:extLst>
                </a:gridCol>
                <a:gridCol w="1904642">
                  <a:extLst>
                    <a:ext uri="{9D8B030D-6E8A-4147-A177-3AD203B41FA5}">
                      <a16:colId xmlns:a16="http://schemas.microsoft.com/office/drawing/2014/main" val="1320124007"/>
                    </a:ext>
                  </a:extLst>
                </a:gridCol>
              </a:tblGrid>
              <a:tr h="1694647">
                <a:tc>
                  <a:txBody>
                    <a:bodyPr/>
                    <a:lstStyle/>
                    <a:p>
                      <a:pPr marL="0" algn="just">
                        <a:lnSpc>
                          <a:spcPct val="107000"/>
                        </a:lnSpc>
                        <a:spcAft>
                          <a:spcPts val="0"/>
                        </a:spcAft>
                      </a:pPr>
                      <a:r>
                        <a:rPr lang="pt-BR" sz="1800" b="0" dirty="0">
                          <a:effectLst/>
                        </a:rPr>
                        <a:t>Órgãos municipais </a:t>
                      </a:r>
                      <a:endParaRPr lang="pt-BR"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1D2843"/>
                    </a:solidFill>
                  </a:tcPr>
                </a:tc>
                <a:tc>
                  <a:txBody>
                    <a:bodyPr/>
                    <a:lstStyle/>
                    <a:p>
                      <a:pPr marL="0" algn="just">
                        <a:lnSpc>
                          <a:spcPct val="107000"/>
                        </a:lnSpc>
                        <a:spcAft>
                          <a:spcPts val="0"/>
                        </a:spcAft>
                      </a:pPr>
                      <a:r>
                        <a:rPr lang="pt-BR" sz="1500" b="0" dirty="0">
                          <a:solidFill>
                            <a:schemeClr val="tx1"/>
                          </a:solidFill>
                          <a:effectLst/>
                        </a:rPr>
                        <a:t>Eventuais autoridades que poderão fazer com que o sistema seja de uso comum á população.</a:t>
                      </a:r>
                      <a:endParaRPr lang="pt-BR" sz="15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1">
                        <a:lumMod val="95000"/>
                      </a:schemeClr>
                    </a:solidFill>
                  </a:tcPr>
                </a:tc>
                <a:tc>
                  <a:txBody>
                    <a:bodyPr/>
                    <a:lstStyle/>
                    <a:p>
                      <a:pPr marL="457200" algn="just">
                        <a:lnSpc>
                          <a:spcPct val="107000"/>
                        </a:lnSpc>
                        <a:spcAft>
                          <a:spcPts val="0"/>
                        </a:spcAft>
                      </a:pPr>
                      <a:r>
                        <a:rPr lang="pt-BR" sz="1500" b="0" dirty="0">
                          <a:solidFill>
                            <a:schemeClr val="tx1"/>
                          </a:solidFill>
                          <a:effectLst/>
                        </a:rPr>
                        <a:t>5</a:t>
                      </a:r>
                      <a:endParaRPr lang="pt-BR" sz="15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20000"/>
                        <a:lumOff val="80000"/>
                      </a:schemeClr>
                    </a:solidFill>
                  </a:tcPr>
                </a:tc>
                <a:tc>
                  <a:txBody>
                    <a:bodyPr/>
                    <a:lstStyle/>
                    <a:p>
                      <a:pPr marL="457200" algn="just">
                        <a:lnSpc>
                          <a:spcPct val="107000"/>
                        </a:lnSpc>
                        <a:spcAft>
                          <a:spcPts val="0"/>
                        </a:spcAft>
                      </a:pPr>
                      <a:r>
                        <a:rPr lang="pt-BR" sz="1500" b="0" dirty="0">
                          <a:solidFill>
                            <a:schemeClr val="tx1"/>
                          </a:solidFill>
                          <a:effectLst/>
                        </a:rPr>
                        <a:t>8</a:t>
                      </a:r>
                      <a:endParaRPr lang="pt-BR" sz="15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1">
                        <a:lumMod val="95000"/>
                      </a:schemeClr>
                    </a:solidFill>
                  </a:tcPr>
                </a:tc>
                <a:tc>
                  <a:txBody>
                    <a:bodyPr/>
                    <a:lstStyle/>
                    <a:p>
                      <a:pPr algn="just">
                        <a:lnSpc>
                          <a:spcPct val="107000"/>
                        </a:lnSpc>
                        <a:spcAft>
                          <a:spcPts val="0"/>
                        </a:spcAft>
                      </a:pPr>
                      <a:r>
                        <a:rPr lang="pt-BR" sz="1500" b="0" dirty="0">
                          <a:solidFill>
                            <a:schemeClr val="tx1"/>
                          </a:solidFill>
                          <a:effectLst/>
                        </a:rPr>
                        <a:t>Fazer com que o projeto tenha andamento no futuro, implementação de uso e auxiliar na vida de famílias que vivem em áreas propícias a alagamentos.</a:t>
                      </a:r>
                      <a:endParaRPr lang="pt-BR" sz="15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20000"/>
                        <a:lumOff val="80000"/>
                      </a:schemeClr>
                    </a:solidFill>
                  </a:tcPr>
                </a:tc>
                <a:tc>
                  <a:txBody>
                    <a:bodyPr/>
                    <a:lstStyle/>
                    <a:p>
                      <a:pPr marL="0" algn="just">
                        <a:lnSpc>
                          <a:spcPct val="107000"/>
                        </a:lnSpc>
                        <a:spcAft>
                          <a:spcPts val="0"/>
                        </a:spcAft>
                      </a:pPr>
                      <a:r>
                        <a:rPr lang="pt-BR" sz="1500" b="0" dirty="0">
                          <a:solidFill>
                            <a:schemeClr val="tx1"/>
                          </a:solidFill>
                          <a:effectLst/>
                        </a:rPr>
                        <a:t>Não fazer o uso da ferramenta e causar danos à população.</a:t>
                      </a:r>
                      <a:endParaRPr lang="pt-BR" sz="15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1">
                        <a:lumMod val="95000"/>
                      </a:schemeClr>
                    </a:solidFill>
                  </a:tcPr>
                </a:tc>
                <a:extLst>
                  <a:ext uri="{0D108BD9-81ED-4DB2-BD59-A6C34878D82A}">
                    <a16:rowId xmlns:a16="http://schemas.microsoft.com/office/drawing/2014/main" val="1870889417"/>
                  </a:ext>
                </a:extLst>
              </a:tr>
            </a:tbl>
          </a:graphicData>
        </a:graphic>
      </p:graphicFrame>
    </p:spTree>
    <p:extLst>
      <p:ext uri="{BB962C8B-B14F-4D97-AF65-F5344CB8AC3E}">
        <p14:creationId xmlns:p14="http://schemas.microsoft.com/office/powerpoint/2010/main" val="1136511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4"/>
                                        </p:tgtEl>
                                        <p:attrNameLst>
                                          <p:attrName>r</p:attrName>
                                        </p:attrNameLst>
                                      </p:cBhvr>
                                    </p:animRot>
                                    <p:animRot by="-240000">
                                      <p:cBhvr>
                                        <p:cTn id="7" dur="200" fill="hold">
                                          <p:stCondLst>
                                            <p:cond delay="200"/>
                                          </p:stCondLst>
                                        </p:cTn>
                                        <p:tgtEl>
                                          <p:spTgt spid="4"/>
                                        </p:tgtEl>
                                        <p:attrNameLst>
                                          <p:attrName>r</p:attrName>
                                        </p:attrNameLst>
                                      </p:cBhvr>
                                    </p:animRot>
                                    <p:animRot by="240000">
                                      <p:cBhvr>
                                        <p:cTn id="8" dur="200" fill="hold">
                                          <p:stCondLst>
                                            <p:cond delay="400"/>
                                          </p:stCondLst>
                                        </p:cTn>
                                        <p:tgtEl>
                                          <p:spTgt spid="4"/>
                                        </p:tgtEl>
                                        <p:attrNameLst>
                                          <p:attrName>r</p:attrName>
                                        </p:attrNameLst>
                                      </p:cBhvr>
                                    </p:animRot>
                                    <p:animRot by="-240000">
                                      <p:cBhvr>
                                        <p:cTn id="9" dur="200" fill="hold">
                                          <p:stCondLst>
                                            <p:cond delay="600"/>
                                          </p:stCondLst>
                                        </p:cTn>
                                        <p:tgtEl>
                                          <p:spTgt spid="4"/>
                                        </p:tgtEl>
                                        <p:attrNameLst>
                                          <p:attrName>r</p:attrName>
                                        </p:attrNameLst>
                                      </p:cBhvr>
                                    </p:animRot>
                                    <p:animRot by="120000">
                                      <p:cBhvr>
                                        <p:cTn id="10" dur="200" fill="hold">
                                          <p:stCondLst>
                                            <p:cond delay="800"/>
                                          </p:stCondLst>
                                        </p:cTn>
                                        <p:tgtEl>
                                          <p:spTgt spid="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pt-BR" sz="4000" dirty="0"/>
              <a:t>Documento de </a:t>
            </a:r>
            <a:r>
              <a:rPr lang="pt-BR" sz="4000" dirty="0" smtClean="0"/>
              <a:t>Visão – Visão geral do produto</a:t>
            </a:r>
            <a:endParaRPr lang="pt-BR" sz="4000" dirty="0"/>
          </a:p>
        </p:txBody>
      </p:sp>
      <p:pic>
        <p:nvPicPr>
          <p:cNvPr id="4" name="Imagem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sp>
        <p:nvSpPr>
          <p:cNvPr id="5" name="Marcador de Posição de Conteúdo 4"/>
          <p:cNvSpPr>
            <a:spLocks noGrp="1"/>
          </p:cNvSpPr>
          <p:nvPr>
            <p:ph idx="1"/>
          </p:nvPr>
        </p:nvSpPr>
        <p:spPr/>
        <p:txBody>
          <a:bodyPr/>
          <a:lstStyle/>
          <a:p>
            <a:r>
              <a:rPr lang="pt-BR" dirty="0" smtClean="0"/>
              <a:t>Concepção: </a:t>
            </a:r>
          </a:p>
        </p:txBody>
      </p:sp>
      <p:pic>
        <p:nvPicPr>
          <p:cNvPr id="6" name="Imagem 5"/>
          <p:cNvPicPr/>
          <p:nvPr/>
        </p:nvPicPr>
        <p:blipFill>
          <a:blip r:embed="rId3" cstate="print">
            <a:extLst>
              <a:ext uri="{28A0092B-C50C-407E-A947-70E740481C1C}">
                <a14:useLocalDpi xmlns:a14="http://schemas.microsoft.com/office/drawing/2010/main" val="0"/>
              </a:ext>
            </a:extLst>
          </a:blip>
          <a:stretch>
            <a:fillRect/>
          </a:stretch>
        </p:blipFill>
        <p:spPr>
          <a:xfrm>
            <a:off x="1695552" y="2207622"/>
            <a:ext cx="8825280" cy="4415246"/>
          </a:xfrm>
          <a:prstGeom prst="rect">
            <a:avLst/>
          </a:prstGeom>
        </p:spPr>
      </p:pic>
    </p:spTree>
    <p:extLst>
      <p:ext uri="{BB962C8B-B14F-4D97-AF65-F5344CB8AC3E}">
        <p14:creationId xmlns:p14="http://schemas.microsoft.com/office/powerpoint/2010/main" val="1596142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4"/>
                                        </p:tgtEl>
                                        <p:attrNameLst>
                                          <p:attrName>r</p:attrName>
                                        </p:attrNameLst>
                                      </p:cBhvr>
                                    </p:animRot>
                                    <p:animRot by="-240000">
                                      <p:cBhvr>
                                        <p:cTn id="7" dur="200" fill="hold">
                                          <p:stCondLst>
                                            <p:cond delay="200"/>
                                          </p:stCondLst>
                                        </p:cTn>
                                        <p:tgtEl>
                                          <p:spTgt spid="4"/>
                                        </p:tgtEl>
                                        <p:attrNameLst>
                                          <p:attrName>r</p:attrName>
                                        </p:attrNameLst>
                                      </p:cBhvr>
                                    </p:animRot>
                                    <p:animRot by="240000">
                                      <p:cBhvr>
                                        <p:cTn id="8" dur="200" fill="hold">
                                          <p:stCondLst>
                                            <p:cond delay="400"/>
                                          </p:stCondLst>
                                        </p:cTn>
                                        <p:tgtEl>
                                          <p:spTgt spid="4"/>
                                        </p:tgtEl>
                                        <p:attrNameLst>
                                          <p:attrName>r</p:attrName>
                                        </p:attrNameLst>
                                      </p:cBhvr>
                                    </p:animRot>
                                    <p:animRot by="-240000">
                                      <p:cBhvr>
                                        <p:cTn id="9" dur="200" fill="hold">
                                          <p:stCondLst>
                                            <p:cond delay="600"/>
                                          </p:stCondLst>
                                        </p:cTn>
                                        <p:tgtEl>
                                          <p:spTgt spid="4"/>
                                        </p:tgtEl>
                                        <p:attrNameLst>
                                          <p:attrName>r</p:attrName>
                                        </p:attrNameLst>
                                      </p:cBhvr>
                                    </p:animRot>
                                    <p:animRot by="120000">
                                      <p:cBhvr>
                                        <p:cTn id="10" dur="200" fill="hold">
                                          <p:stCondLst>
                                            <p:cond delay="800"/>
                                          </p:stCondLst>
                                        </p:cTn>
                                        <p:tgtEl>
                                          <p:spTgt spid="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pt-BR" sz="4000" dirty="0"/>
              <a:t>Documento de </a:t>
            </a:r>
            <a:r>
              <a:rPr lang="pt-BR" sz="4000" dirty="0" smtClean="0"/>
              <a:t>Visão – Recursos do produto</a:t>
            </a:r>
            <a:endParaRPr lang="pt-BR" sz="4000" dirty="0"/>
          </a:p>
        </p:txBody>
      </p:sp>
      <p:pic>
        <p:nvPicPr>
          <p:cNvPr id="4" name="Imagem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graphicFrame>
        <p:nvGraphicFramePr>
          <p:cNvPr id="3" name="Marcador de Posição de Conteúdo 2"/>
          <p:cNvGraphicFramePr>
            <a:graphicFrameLocks noGrp="1"/>
          </p:cNvGraphicFramePr>
          <p:nvPr>
            <p:ph idx="1"/>
            <p:extLst>
              <p:ext uri="{D42A27DB-BD31-4B8C-83A1-F6EECF244321}">
                <p14:modId xmlns:p14="http://schemas.microsoft.com/office/powerpoint/2010/main" val="1491440473"/>
              </p:ext>
            </p:extLst>
          </p:nvPr>
        </p:nvGraphicFramePr>
        <p:xfrm>
          <a:off x="1261872" y="1801906"/>
          <a:ext cx="9490935" cy="4806982"/>
        </p:xfrm>
        <a:graphic>
          <a:graphicData uri="http://schemas.openxmlformats.org/drawingml/2006/table">
            <a:tbl>
              <a:tblPr firstRow="1" firstCol="1" bandRow="1">
                <a:tableStyleId>{5C22544A-7EE6-4342-B048-85BDC9FD1C3A}</a:tableStyleId>
              </a:tblPr>
              <a:tblGrid>
                <a:gridCol w="3569830">
                  <a:extLst>
                    <a:ext uri="{9D8B030D-6E8A-4147-A177-3AD203B41FA5}">
                      <a16:colId xmlns:a16="http://schemas.microsoft.com/office/drawing/2014/main" val="642500360"/>
                    </a:ext>
                  </a:extLst>
                </a:gridCol>
                <a:gridCol w="5921105">
                  <a:extLst>
                    <a:ext uri="{9D8B030D-6E8A-4147-A177-3AD203B41FA5}">
                      <a16:colId xmlns:a16="http://schemas.microsoft.com/office/drawing/2014/main" val="3930556091"/>
                    </a:ext>
                  </a:extLst>
                </a:gridCol>
              </a:tblGrid>
              <a:tr h="424011">
                <a:tc>
                  <a:txBody>
                    <a:bodyPr/>
                    <a:lstStyle/>
                    <a:p>
                      <a:pPr marL="0" algn="ctr">
                        <a:lnSpc>
                          <a:spcPct val="100000"/>
                        </a:lnSpc>
                        <a:spcAft>
                          <a:spcPts val="600"/>
                        </a:spcAft>
                      </a:pPr>
                      <a:r>
                        <a:rPr lang="pt-BR" sz="1400" b="0" dirty="0">
                          <a:effectLst/>
                        </a:rPr>
                        <a:t>Benefícios ao Usuário Logado</a:t>
                      </a:r>
                      <a:endParaRPr lang="pt-BR" sz="1400" b="0" dirty="0">
                        <a:effectLst/>
                        <a:latin typeface="Times New Roman" panose="02020603050405020304" pitchFamily="18" charset="0"/>
                        <a:ea typeface="Times New Roman" panose="02020603050405020304" pitchFamily="18" charset="0"/>
                      </a:endParaRPr>
                    </a:p>
                  </a:txBody>
                  <a:tcPr marL="52141" marR="52141" marT="0" marB="0">
                    <a:solidFill>
                      <a:srgbClr val="1D2843"/>
                    </a:solidFill>
                  </a:tcPr>
                </a:tc>
                <a:tc>
                  <a:txBody>
                    <a:bodyPr/>
                    <a:lstStyle/>
                    <a:p>
                      <a:pPr marL="0" algn="ctr">
                        <a:lnSpc>
                          <a:spcPct val="100000"/>
                        </a:lnSpc>
                        <a:spcAft>
                          <a:spcPts val="600"/>
                        </a:spcAft>
                      </a:pPr>
                      <a:r>
                        <a:rPr lang="pt-BR" sz="1400" b="0" dirty="0">
                          <a:effectLst/>
                        </a:rPr>
                        <a:t>Recursos de Suporte</a:t>
                      </a:r>
                      <a:endParaRPr lang="pt-BR" sz="1400" b="0" dirty="0">
                        <a:effectLst/>
                        <a:latin typeface="Times New Roman" panose="02020603050405020304" pitchFamily="18" charset="0"/>
                        <a:ea typeface="Times New Roman" panose="02020603050405020304" pitchFamily="18" charset="0"/>
                      </a:endParaRPr>
                    </a:p>
                  </a:txBody>
                  <a:tcPr marL="52141" marR="52141" marT="0" marB="0">
                    <a:solidFill>
                      <a:srgbClr val="1D2843"/>
                    </a:solidFill>
                  </a:tcPr>
                </a:tc>
                <a:extLst>
                  <a:ext uri="{0D108BD9-81ED-4DB2-BD59-A6C34878D82A}">
                    <a16:rowId xmlns:a16="http://schemas.microsoft.com/office/drawing/2014/main" val="1661416873"/>
                  </a:ext>
                </a:extLst>
              </a:tr>
              <a:tr h="2211612">
                <a:tc>
                  <a:txBody>
                    <a:bodyPr/>
                    <a:lstStyle/>
                    <a:p>
                      <a:pPr marL="0" algn="just">
                        <a:lnSpc>
                          <a:spcPct val="100000"/>
                        </a:lnSpc>
                        <a:spcAft>
                          <a:spcPts val="600"/>
                        </a:spcAft>
                      </a:pPr>
                      <a:r>
                        <a:rPr lang="pt-BR" sz="1400" b="0" dirty="0">
                          <a:effectLst/>
                        </a:rPr>
                        <a:t>Receber informações meteorológicas de PCD’s próximas do seu endereço, podendo vir a receber alertas no caso de inundações, tempestades, entre outros fenômenos catastróficos.</a:t>
                      </a:r>
                      <a:endParaRPr lang="pt-BR" sz="1400" b="0" dirty="0">
                        <a:effectLst/>
                        <a:latin typeface="Times New Roman" panose="02020603050405020304" pitchFamily="18" charset="0"/>
                        <a:ea typeface="Times New Roman" panose="02020603050405020304" pitchFamily="18" charset="0"/>
                      </a:endParaRPr>
                    </a:p>
                  </a:txBody>
                  <a:tcPr marL="52141" marR="52141" marT="0" marB="0">
                    <a:solidFill>
                      <a:srgbClr val="1D2843"/>
                    </a:solidFill>
                  </a:tcPr>
                </a:tc>
                <a:tc>
                  <a:txBody>
                    <a:bodyPr/>
                    <a:lstStyle/>
                    <a:p>
                      <a:pPr marL="0" algn="just">
                        <a:lnSpc>
                          <a:spcPct val="100000"/>
                        </a:lnSpc>
                        <a:spcAft>
                          <a:spcPts val="600"/>
                        </a:spcAft>
                      </a:pPr>
                      <a:r>
                        <a:rPr lang="pt-BR" sz="1400" dirty="0">
                          <a:effectLst/>
                        </a:rPr>
                        <a:t>-Gerenciamente de alertas criticos dos sensores das PCDS (CRUD);</a:t>
                      </a:r>
                    </a:p>
                    <a:p>
                      <a:pPr marL="0" algn="just">
                        <a:lnSpc>
                          <a:spcPct val="100000"/>
                        </a:lnSpc>
                        <a:spcAft>
                          <a:spcPts val="600"/>
                        </a:spcAft>
                      </a:pPr>
                      <a:r>
                        <a:rPr lang="pt-BR" sz="1400" dirty="0">
                          <a:effectLst/>
                        </a:rPr>
                        <a:t>-Gerenciamento de órgãos e colaboradores responsáveis pelos alertas críticos por PCD (CRUD);</a:t>
                      </a:r>
                    </a:p>
                    <a:p>
                      <a:pPr marL="0" algn="just">
                        <a:lnSpc>
                          <a:spcPct val="100000"/>
                        </a:lnSpc>
                        <a:spcAft>
                          <a:spcPts val="600"/>
                        </a:spcAft>
                      </a:pPr>
                      <a:r>
                        <a:rPr lang="pt-BR" sz="1400" dirty="0">
                          <a:effectLst/>
                        </a:rPr>
                        <a:t>-Exibir alertas críticos de PCDS Pré-Selecionados (Tabular e Gráfico);</a:t>
                      </a:r>
                    </a:p>
                    <a:p>
                      <a:pPr marL="0" algn="just">
                        <a:lnSpc>
                          <a:spcPct val="100000"/>
                        </a:lnSpc>
                        <a:spcAft>
                          <a:spcPts val="600"/>
                        </a:spcAft>
                      </a:pPr>
                      <a:r>
                        <a:rPr lang="pt-BR" sz="1400" dirty="0">
                          <a:effectLst/>
                        </a:rPr>
                        <a:t>-Enviar Emials automatizados para os responsáveis caso alertas sejam identificados;</a:t>
                      </a:r>
                    </a:p>
                    <a:p>
                      <a:pPr marL="0" algn="just">
                        <a:lnSpc>
                          <a:spcPct val="100000"/>
                        </a:lnSpc>
                        <a:spcAft>
                          <a:spcPts val="600"/>
                        </a:spcAft>
                      </a:pPr>
                      <a:r>
                        <a:rPr lang="pt-BR" sz="1400" dirty="0">
                          <a:effectLst/>
                        </a:rPr>
                        <a:t>-Exibir alertas críticos na página principals do usuário logado de PCDs de interesse (Tabular e gráfico).</a:t>
                      </a:r>
                      <a:endParaRPr lang="pt-BR" sz="1400" dirty="0">
                        <a:effectLst/>
                        <a:latin typeface="Times New Roman" panose="02020603050405020304" pitchFamily="18" charset="0"/>
                        <a:ea typeface="Times New Roman" panose="02020603050405020304" pitchFamily="18" charset="0"/>
                      </a:endParaRPr>
                    </a:p>
                  </a:txBody>
                  <a:tcPr marL="52141" marR="52141" marT="0" marB="0"/>
                </a:tc>
                <a:extLst>
                  <a:ext uri="{0D108BD9-81ED-4DB2-BD59-A6C34878D82A}">
                    <a16:rowId xmlns:a16="http://schemas.microsoft.com/office/drawing/2014/main" val="1860517635"/>
                  </a:ext>
                </a:extLst>
              </a:tr>
              <a:tr h="2171359">
                <a:tc>
                  <a:txBody>
                    <a:bodyPr/>
                    <a:lstStyle/>
                    <a:p>
                      <a:pPr marL="0" algn="just">
                        <a:lnSpc>
                          <a:spcPct val="100000"/>
                        </a:lnSpc>
                        <a:spcAft>
                          <a:spcPts val="600"/>
                        </a:spcAft>
                      </a:pPr>
                      <a:r>
                        <a:rPr lang="pt-BR" sz="1400" b="0" dirty="0">
                          <a:effectLst/>
                        </a:rPr>
                        <a:t>Poder partilhar com outros usuários eventuais informações, tais como inundações, tempestades em algum de seus trajetos veicular ou próximos á sua localidades.</a:t>
                      </a:r>
                      <a:endParaRPr lang="pt-BR" sz="1400" b="0" dirty="0">
                        <a:effectLst/>
                        <a:latin typeface="Times New Roman" panose="02020603050405020304" pitchFamily="18" charset="0"/>
                        <a:ea typeface="Times New Roman" panose="02020603050405020304" pitchFamily="18" charset="0"/>
                      </a:endParaRPr>
                    </a:p>
                  </a:txBody>
                  <a:tcPr marL="52141" marR="52141" marT="0" marB="0">
                    <a:solidFill>
                      <a:srgbClr val="1D2843"/>
                    </a:solidFill>
                  </a:tcPr>
                </a:tc>
                <a:tc>
                  <a:txBody>
                    <a:bodyPr/>
                    <a:lstStyle/>
                    <a:p>
                      <a:pPr marL="0" algn="just">
                        <a:lnSpc>
                          <a:spcPct val="100000"/>
                        </a:lnSpc>
                        <a:spcAft>
                          <a:spcPts val="600"/>
                        </a:spcAft>
                      </a:pPr>
                      <a:r>
                        <a:rPr lang="pt-BR" sz="1400" dirty="0">
                          <a:effectLst/>
                        </a:rPr>
                        <a:t>-Gerenciamente de alertas criticos dos sensores das PCDS (CRUD);</a:t>
                      </a:r>
                    </a:p>
                    <a:p>
                      <a:pPr marL="0" algn="just">
                        <a:lnSpc>
                          <a:spcPct val="100000"/>
                        </a:lnSpc>
                        <a:spcAft>
                          <a:spcPts val="600"/>
                        </a:spcAft>
                      </a:pPr>
                      <a:r>
                        <a:rPr lang="pt-BR" sz="1400" dirty="0">
                          <a:effectLst/>
                        </a:rPr>
                        <a:t>-Gerenciamento de órgãos e colaboradores responsáveis pelos alertas críticos por PCD (CRUD);</a:t>
                      </a:r>
                    </a:p>
                    <a:p>
                      <a:pPr marL="0" algn="just">
                        <a:lnSpc>
                          <a:spcPct val="100000"/>
                        </a:lnSpc>
                        <a:spcAft>
                          <a:spcPts val="600"/>
                        </a:spcAft>
                      </a:pPr>
                      <a:r>
                        <a:rPr lang="pt-BR" sz="1400" dirty="0">
                          <a:effectLst/>
                        </a:rPr>
                        <a:t>-Exibir alertas críticos de PCDS Pré-Selecionados (Tabular e Gráfico);</a:t>
                      </a:r>
                    </a:p>
                    <a:p>
                      <a:pPr marL="0" algn="just">
                        <a:lnSpc>
                          <a:spcPct val="100000"/>
                        </a:lnSpc>
                        <a:spcAft>
                          <a:spcPts val="600"/>
                        </a:spcAft>
                      </a:pPr>
                      <a:r>
                        <a:rPr lang="pt-BR" sz="1400" dirty="0">
                          <a:effectLst/>
                        </a:rPr>
                        <a:t>-Enviar Emials automatizados para os responsáveis caso alertas sejam identificados;</a:t>
                      </a:r>
                    </a:p>
                    <a:p>
                      <a:pPr marL="0" algn="just">
                        <a:lnSpc>
                          <a:spcPct val="100000"/>
                        </a:lnSpc>
                        <a:spcAft>
                          <a:spcPts val="600"/>
                        </a:spcAft>
                      </a:pPr>
                      <a:r>
                        <a:rPr lang="pt-BR" sz="1400" dirty="0">
                          <a:effectLst/>
                        </a:rPr>
                        <a:t>-Exibir alertas críticos na página principals do usuário logado de PCDs de interesse (Tabular e gráfico).</a:t>
                      </a:r>
                      <a:endParaRPr lang="pt-BR" sz="1400" dirty="0">
                        <a:effectLst/>
                        <a:latin typeface="Times New Roman" panose="02020603050405020304" pitchFamily="18" charset="0"/>
                        <a:ea typeface="Times New Roman" panose="02020603050405020304" pitchFamily="18" charset="0"/>
                      </a:endParaRPr>
                    </a:p>
                  </a:txBody>
                  <a:tcPr marL="52141" marR="52141" marT="0" marB="0"/>
                </a:tc>
                <a:extLst>
                  <a:ext uri="{0D108BD9-81ED-4DB2-BD59-A6C34878D82A}">
                    <a16:rowId xmlns:a16="http://schemas.microsoft.com/office/drawing/2014/main" val="1230534301"/>
                  </a:ext>
                </a:extLst>
              </a:tr>
            </a:tbl>
          </a:graphicData>
        </a:graphic>
      </p:graphicFrame>
      <p:sp>
        <p:nvSpPr>
          <p:cNvPr id="6" name="Rectangle 1"/>
          <p:cNvSpPr>
            <a:spLocks noChangeArrowheads="1"/>
          </p:cNvSpPr>
          <p:nvPr/>
        </p:nvSpPr>
        <p:spPr bwMode="auto">
          <a:xfrm>
            <a:off x="-699248" y="1344706"/>
            <a:ext cx="2026659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pt-BR"/>
          </a:p>
        </p:txBody>
      </p:sp>
    </p:spTree>
    <p:extLst>
      <p:ext uri="{BB962C8B-B14F-4D97-AF65-F5344CB8AC3E}">
        <p14:creationId xmlns:p14="http://schemas.microsoft.com/office/powerpoint/2010/main" val="2310991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4"/>
                                        </p:tgtEl>
                                        <p:attrNameLst>
                                          <p:attrName>r</p:attrName>
                                        </p:attrNameLst>
                                      </p:cBhvr>
                                    </p:animRot>
                                    <p:animRot by="-240000">
                                      <p:cBhvr>
                                        <p:cTn id="7" dur="200" fill="hold">
                                          <p:stCondLst>
                                            <p:cond delay="200"/>
                                          </p:stCondLst>
                                        </p:cTn>
                                        <p:tgtEl>
                                          <p:spTgt spid="4"/>
                                        </p:tgtEl>
                                        <p:attrNameLst>
                                          <p:attrName>r</p:attrName>
                                        </p:attrNameLst>
                                      </p:cBhvr>
                                    </p:animRot>
                                    <p:animRot by="240000">
                                      <p:cBhvr>
                                        <p:cTn id="8" dur="200" fill="hold">
                                          <p:stCondLst>
                                            <p:cond delay="400"/>
                                          </p:stCondLst>
                                        </p:cTn>
                                        <p:tgtEl>
                                          <p:spTgt spid="4"/>
                                        </p:tgtEl>
                                        <p:attrNameLst>
                                          <p:attrName>r</p:attrName>
                                        </p:attrNameLst>
                                      </p:cBhvr>
                                    </p:animRot>
                                    <p:animRot by="-240000">
                                      <p:cBhvr>
                                        <p:cTn id="9" dur="200" fill="hold">
                                          <p:stCondLst>
                                            <p:cond delay="600"/>
                                          </p:stCondLst>
                                        </p:cTn>
                                        <p:tgtEl>
                                          <p:spTgt spid="4"/>
                                        </p:tgtEl>
                                        <p:attrNameLst>
                                          <p:attrName>r</p:attrName>
                                        </p:attrNameLst>
                                      </p:cBhvr>
                                    </p:animRot>
                                    <p:animRot by="120000">
                                      <p:cBhvr>
                                        <p:cTn id="10" dur="200" fill="hold">
                                          <p:stCondLst>
                                            <p:cond delay="800"/>
                                          </p:stCondLst>
                                        </p:cTn>
                                        <p:tgtEl>
                                          <p:spTgt spid="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262063" y="415834"/>
            <a:ext cx="9692640" cy="929322"/>
          </a:xfrm>
        </p:spPr>
        <p:txBody>
          <a:bodyPr/>
          <a:lstStyle/>
          <a:p>
            <a:r>
              <a:rPr lang="pt-BR" dirty="0"/>
              <a:t>Grupo </a:t>
            </a:r>
            <a:r>
              <a:rPr lang="pt-BR" dirty="0" smtClean="0"/>
              <a:t>02 </a:t>
            </a:r>
            <a:r>
              <a:rPr lang="pt-BR" dirty="0"/>
              <a:t>- Tarefas</a:t>
            </a:r>
          </a:p>
        </p:txBody>
      </p:sp>
      <p:pic>
        <p:nvPicPr>
          <p:cNvPr id="6" name="Imagem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pic>
        <p:nvPicPr>
          <p:cNvPr id="4" name="Espaço Reservado para Conteúdo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972063" y="1828800"/>
            <a:ext cx="7174725" cy="4351338"/>
          </a:xfrm>
        </p:spPr>
      </p:pic>
    </p:spTree>
    <p:extLst>
      <p:ext uri="{BB962C8B-B14F-4D97-AF65-F5344CB8AC3E}">
        <p14:creationId xmlns:p14="http://schemas.microsoft.com/office/powerpoint/2010/main" val="1726123381"/>
      </p:ext>
    </p:extLst>
  </p:cSld>
  <p:clrMapOvr>
    <a:masterClrMapping/>
  </p:clrMapOvr>
  <p:timing>
    <p:tnLst>
      <p:par>
        <p:cT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94805" y="370114"/>
            <a:ext cx="9692640" cy="783771"/>
          </a:xfrm>
        </p:spPr>
        <p:txBody>
          <a:bodyPr/>
          <a:lstStyle/>
          <a:p>
            <a:r>
              <a:rPr lang="pt-BR" dirty="0"/>
              <a:t>Requisitos</a:t>
            </a:r>
          </a:p>
        </p:txBody>
      </p:sp>
      <p:graphicFrame>
        <p:nvGraphicFramePr>
          <p:cNvPr id="4" name="Marcador de Posição de Conteúdo 3"/>
          <p:cNvGraphicFramePr>
            <a:graphicFrameLocks noGrp="1"/>
          </p:cNvGraphicFramePr>
          <p:nvPr>
            <p:ph idx="1"/>
            <p:extLst>
              <p:ext uri="{D42A27DB-BD31-4B8C-83A1-F6EECF244321}">
                <p14:modId xmlns:p14="http://schemas.microsoft.com/office/powerpoint/2010/main" val="4071553107"/>
              </p:ext>
            </p:extLst>
          </p:nvPr>
        </p:nvGraphicFramePr>
        <p:xfrm>
          <a:off x="894805" y="1423850"/>
          <a:ext cx="9503229" cy="5150430"/>
        </p:xfrm>
        <a:graphic>
          <a:graphicData uri="http://schemas.openxmlformats.org/drawingml/2006/table">
            <a:tbl>
              <a:tblPr firstRow="1" bandRow="1">
                <a:tableStyleId>{5C22544A-7EE6-4342-B048-85BDC9FD1C3A}</a:tableStyleId>
              </a:tblPr>
              <a:tblGrid>
                <a:gridCol w="1749592">
                  <a:extLst>
                    <a:ext uri="{9D8B030D-6E8A-4147-A177-3AD203B41FA5}">
                      <a16:colId xmlns:a16="http://schemas.microsoft.com/office/drawing/2014/main" val="3682963864"/>
                    </a:ext>
                  </a:extLst>
                </a:gridCol>
                <a:gridCol w="7753637">
                  <a:extLst>
                    <a:ext uri="{9D8B030D-6E8A-4147-A177-3AD203B41FA5}">
                      <a16:colId xmlns:a16="http://schemas.microsoft.com/office/drawing/2014/main" val="3374406341"/>
                    </a:ext>
                  </a:extLst>
                </a:gridCol>
              </a:tblGrid>
              <a:tr h="349034">
                <a:tc>
                  <a:txBody>
                    <a:bodyPr/>
                    <a:lstStyle/>
                    <a:p>
                      <a:r>
                        <a:rPr lang="da-DK" sz="1800" b="0" i="0" kern="1200" dirty="0" smtClean="0">
                          <a:solidFill>
                            <a:schemeClr val="lt1"/>
                          </a:solidFill>
                          <a:effectLst/>
                          <a:latin typeface="+mn-lt"/>
                          <a:ea typeface="+mn-ea"/>
                          <a:cs typeface="+mn-cs"/>
                        </a:rPr>
                        <a:t>Indentificador</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1D2843"/>
                    </a:solidFill>
                  </a:tcPr>
                </a:tc>
                <a:tc>
                  <a:txBody>
                    <a:bodyPr/>
                    <a:lstStyle/>
                    <a:p>
                      <a:r>
                        <a:rPr lang="pt-BR" b="0" dirty="0" smtClean="0"/>
                        <a:t>Descrição dos requisitos </a:t>
                      </a:r>
                      <a:endParaRPr lang="pt-BR" b="0" i="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1D2843"/>
                    </a:solidFill>
                  </a:tcPr>
                </a:tc>
                <a:extLst>
                  <a:ext uri="{0D108BD9-81ED-4DB2-BD59-A6C34878D82A}">
                    <a16:rowId xmlns:a16="http://schemas.microsoft.com/office/drawing/2014/main" val="3691262103"/>
                  </a:ext>
                </a:extLst>
              </a:tr>
              <a:tr h="4784670">
                <a:tc>
                  <a:txBody>
                    <a:bodyPr/>
                    <a:lstStyle/>
                    <a:p>
                      <a:r>
                        <a:rPr lang="pt-BR" sz="1800" kern="1200" dirty="0" smtClean="0">
                          <a:solidFill>
                            <a:schemeClr val="dk1"/>
                          </a:solidFill>
                          <a:effectLst/>
                          <a:latin typeface="+mn-lt"/>
                          <a:ea typeface="+mn-ea"/>
                          <a:cs typeface="+mn-cs"/>
                        </a:rPr>
                        <a:t>RF #01</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just" defTabSz="914400" rtl="0" eaLnBrk="1" latinLnBrk="0" hangingPunct="1">
                        <a:lnSpc>
                          <a:spcPct val="100000"/>
                        </a:lnSpc>
                        <a:spcBef>
                          <a:spcPts val="600"/>
                        </a:spcBef>
                        <a:spcAft>
                          <a:spcPts val="0"/>
                        </a:spcAft>
                      </a:pPr>
                      <a:r>
                        <a:rPr lang="pt-BR" sz="1800" kern="1200" dirty="0" smtClean="0">
                          <a:solidFill>
                            <a:schemeClr val="dk1"/>
                          </a:solidFill>
                          <a:effectLst/>
                          <a:latin typeface="+mn-lt"/>
                          <a:ea typeface="+mn-ea"/>
                          <a:cs typeface="+mn-cs"/>
                        </a:rPr>
                        <a:t>Esse sistema contém o gerenciamento de alertas. Os alertas feitos pela população, serão gerenciados, por meio de um usuário administrativo que irá checá-los e validá-los como sendo verdadeiros ou falsos, também é de função da administração permitir a criação, leitura, atualização e exclusão destes. Esses alertas críticos são referentes a eventuais chuvas, tempestades, ventanias, alteração do nível dos rios, alagamentos, de acordo com os dados climáticos, tais como, umidade, sensação térmica, pressão, direção dos ventos e outros, que serão coletados pelos sensores das PCDs. O módulo 5 deverá ser capaz de permitir o gerenciamento de alertas das PCDs. Para criação de um alerta, o usuário deverá definir: pcd desejada, um sensor da pcd escolhida, valor mínimo, valor máximo, padrão de cores valor mínimo e padrão de cores valor máximo. A atualização dos alertas permite a alteração de todos os campos definidos em sua criação. A exclusão de alertas críticos é permitida ao usuário que o criou e ao usuário administrador, e uma mensagem de confirmação deve ser exibida ao usuário.</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76138160"/>
                  </a:ext>
                </a:extLst>
              </a:tr>
            </a:tbl>
          </a:graphicData>
        </a:graphic>
      </p:graphicFrame>
      <p:pic>
        <p:nvPicPr>
          <p:cNvPr id="5" name="Imagem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spTree>
    <p:extLst>
      <p:ext uri="{BB962C8B-B14F-4D97-AF65-F5344CB8AC3E}">
        <p14:creationId xmlns:p14="http://schemas.microsoft.com/office/powerpoint/2010/main" val="867444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5"/>
                                        </p:tgtEl>
                                        <p:attrNameLst>
                                          <p:attrName>r</p:attrName>
                                        </p:attrNameLst>
                                      </p:cBhvr>
                                    </p:animRot>
                                    <p:animRot by="-240000">
                                      <p:cBhvr>
                                        <p:cTn id="7" dur="200" fill="hold">
                                          <p:stCondLst>
                                            <p:cond delay="200"/>
                                          </p:stCondLst>
                                        </p:cTn>
                                        <p:tgtEl>
                                          <p:spTgt spid="5"/>
                                        </p:tgtEl>
                                        <p:attrNameLst>
                                          <p:attrName>r</p:attrName>
                                        </p:attrNameLst>
                                      </p:cBhvr>
                                    </p:animRot>
                                    <p:animRot by="240000">
                                      <p:cBhvr>
                                        <p:cTn id="8" dur="200" fill="hold">
                                          <p:stCondLst>
                                            <p:cond delay="400"/>
                                          </p:stCondLst>
                                        </p:cTn>
                                        <p:tgtEl>
                                          <p:spTgt spid="5"/>
                                        </p:tgtEl>
                                        <p:attrNameLst>
                                          <p:attrName>r</p:attrName>
                                        </p:attrNameLst>
                                      </p:cBhvr>
                                    </p:animRot>
                                    <p:animRot by="-240000">
                                      <p:cBhvr>
                                        <p:cTn id="9" dur="200" fill="hold">
                                          <p:stCondLst>
                                            <p:cond delay="600"/>
                                          </p:stCondLst>
                                        </p:cTn>
                                        <p:tgtEl>
                                          <p:spTgt spid="5"/>
                                        </p:tgtEl>
                                        <p:attrNameLst>
                                          <p:attrName>r</p:attrName>
                                        </p:attrNameLst>
                                      </p:cBhvr>
                                    </p:animRot>
                                    <p:animRot by="120000">
                                      <p:cBhvr>
                                        <p:cTn id="10" dur="200" fill="hold">
                                          <p:stCondLst>
                                            <p:cond delay="800"/>
                                          </p:stCondLst>
                                        </p:cTn>
                                        <p:tgtEl>
                                          <p:spTgt spid="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94805" y="370114"/>
            <a:ext cx="9692640" cy="783771"/>
          </a:xfrm>
        </p:spPr>
        <p:txBody>
          <a:bodyPr/>
          <a:lstStyle/>
          <a:p>
            <a:r>
              <a:rPr lang="pt-BR" dirty="0"/>
              <a:t>Requisitos</a:t>
            </a:r>
          </a:p>
        </p:txBody>
      </p:sp>
      <p:graphicFrame>
        <p:nvGraphicFramePr>
          <p:cNvPr id="4" name="Marcador de Posição de Conteúdo 3"/>
          <p:cNvGraphicFramePr>
            <a:graphicFrameLocks noGrp="1"/>
          </p:cNvGraphicFramePr>
          <p:nvPr>
            <p:ph idx="1"/>
            <p:extLst>
              <p:ext uri="{D42A27DB-BD31-4B8C-83A1-F6EECF244321}">
                <p14:modId xmlns:p14="http://schemas.microsoft.com/office/powerpoint/2010/main" val="318587646"/>
              </p:ext>
            </p:extLst>
          </p:nvPr>
        </p:nvGraphicFramePr>
        <p:xfrm>
          <a:off x="894803" y="1470429"/>
          <a:ext cx="9503229" cy="2690776"/>
        </p:xfrm>
        <a:graphic>
          <a:graphicData uri="http://schemas.openxmlformats.org/drawingml/2006/table">
            <a:tbl>
              <a:tblPr firstRow="1" bandRow="1">
                <a:tableStyleId>{5C22544A-7EE6-4342-B048-85BDC9FD1C3A}</a:tableStyleId>
              </a:tblPr>
              <a:tblGrid>
                <a:gridCol w="1749592">
                  <a:extLst>
                    <a:ext uri="{9D8B030D-6E8A-4147-A177-3AD203B41FA5}">
                      <a16:colId xmlns:a16="http://schemas.microsoft.com/office/drawing/2014/main" val="3682963864"/>
                    </a:ext>
                  </a:extLst>
                </a:gridCol>
                <a:gridCol w="7753637">
                  <a:extLst>
                    <a:ext uri="{9D8B030D-6E8A-4147-A177-3AD203B41FA5}">
                      <a16:colId xmlns:a16="http://schemas.microsoft.com/office/drawing/2014/main" val="3374406341"/>
                    </a:ext>
                  </a:extLst>
                </a:gridCol>
              </a:tblGrid>
              <a:tr h="345481">
                <a:tc>
                  <a:txBody>
                    <a:bodyPr/>
                    <a:lstStyle/>
                    <a:p>
                      <a:r>
                        <a:rPr lang="da-DK" sz="1800" b="0" i="0" kern="1200" dirty="0" smtClean="0">
                          <a:solidFill>
                            <a:schemeClr val="lt1"/>
                          </a:solidFill>
                          <a:effectLst/>
                          <a:latin typeface="+mn-lt"/>
                          <a:ea typeface="+mn-ea"/>
                          <a:cs typeface="+mn-cs"/>
                        </a:rPr>
                        <a:t>Indentificador</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1D2843"/>
                    </a:solidFill>
                  </a:tcPr>
                </a:tc>
                <a:tc>
                  <a:txBody>
                    <a:bodyPr/>
                    <a:lstStyle/>
                    <a:p>
                      <a:r>
                        <a:rPr lang="pt-BR" b="0" dirty="0" smtClean="0"/>
                        <a:t>Descrição dos requisitos </a:t>
                      </a:r>
                      <a:endParaRPr lang="pt-BR" b="0" i="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1D2843"/>
                    </a:solidFill>
                  </a:tcPr>
                </a:tc>
                <a:extLst>
                  <a:ext uri="{0D108BD9-81ED-4DB2-BD59-A6C34878D82A}">
                    <a16:rowId xmlns:a16="http://schemas.microsoft.com/office/drawing/2014/main" val="3691262103"/>
                  </a:ext>
                </a:extLst>
              </a:tr>
              <a:tr h="2325016">
                <a:tc>
                  <a:txBody>
                    <a:bodyPr/>
                    <a:lstStyle/>
                    <a:p>
                      <a:r>
                        <a:rPr lang="pt-BR" sz="1800" kern="1200" dirty="0" smtClean="0">
                          <a:solidFill>
                            <a:schemeClr val="dk1"/>
                          </a:solidFill>
                          <a:effectLst/>
                          <a:latin typeface="+mn-lt"/>
                          <a:ea typeface="+mn-ea"/>
                          <a:cs typeface="+mn-cs"/>
                        </a:rPr>
                        <a:t>RF #02</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just" defTabSz="914400" rtl="0" eaLnBrk="1" latinLnBrk="0" hangingPunct="1">
                        <a:lnSpc>
                          <a:spcPct val="100000"/>
                        </a:lnSpc>
                        <a:spcBef>
                          <a:spcPts val="600"/>
                        </a:spcBef>
                        <a:spcAft>
                          <a:spcPts val="0"/>
                        </a:spcAft>
                      </a:pPr>
                      <a:r>
                        <a:rPr lang="pt-BR" sz="1800" kern="1200" dirty="0" smtClean="0">
                          <a:solidFill>
                            <a:schemeClr val="dk1"/>
                          </a:solidFill>
                          <a:effectLst/>
                          <a:latin typeface="+mn-lt"/>
                          <a:ea typeface="+mn-ea"/>
                          <a:cs typeface="+mn-cs"/>
                        </a:rPr>
                        <a:t>Para um alerta mais preciso, é necessário que contenha dados de uma PCD especifica, com características necessárias, sendo essas de localização, de sensores pré-selecionados de acordo com o potencial de risco, com informações que possuem uma maior utilidade, como por exemplo: valor máximo e mínimo do nível do rio de um usuário dos alertas em uma comunidade ribeirinha, para que determinados usuários consigam um alerta com maior efetividade de segurança atrelado ao motivo inicial da criação do sistema. </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76138160"/>
                  </a:ext>
                </a:extLst>
              </a:tr>
            </a:tbl>
          </a:graphicData>
        </a:graphic>
      </p:graphicFrame>
      <p:pic>
        <p:nvPicPr>
          <p:cNvPr id="5" name="Imagem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graphicFrame>
        <p:nvGraphicFramePr>
          <p:cNvPr id="3" name="Tabela 2"/>
          <p:cNvGraphicFramePr>
            <a:graphicFrameLocks noGrp="1"/>
          </p:cNvGraphicFramePr>
          <p:nvPr>
            <p:extLst>
              <p:ext uri="{D42A27DB-BD31-4B8C-83A1-F6EECF244321}">
                <p14:modId xmlns:p14="http://schemas.microsoft.com/office/powerpoint/2010/main" val="3819335879"/>
              </p:ext>
            </p:extLst>
          </p:nvPr>
        </p:nvGraphicFramePr>
        <p:xfrm>
          <a:off x="894804" y="4161205"/>
          <a:ext cx="9503229" cy="2056715"/>
        </p:xfrm>
        <a:graphic>
          <a:graphicData uri="http://schemas.openxmlformats.org/drawingml/2006/table">
            <a:tbl>
              <a:tblPr firstRow="1" bandRow="1">
                <a:tableStyleId>{5C22544A-7EE6-4342-B048-85BDC9FD1C3A}</a:tableStyleId>
              </a:tblPr>
              <a:tblGrid>
                <a:gridCol w="1749592">
                  <a:extLst>
                    <a:ext uri="{9D8B030D-6E8A-4147-A177-3AD203B41FA5}">
                      <a16:colId xmlns:a16="http://schemas.microsoft.com/office/drawing/2014/main" val="11294774"/>
                    </a:ext>
                  </a:extLst>
                </a:gridCol>
                <a:gridCol w="7753637">
                  <a:extLst>
                    <a:ext uri="{9D8B030D-6E8A-4147-A177-3AD203B41FA5}">
                      <a16:colId xmlns:a16="http://schemas.microsoft.com/office/drawing/2014/main" val="3710018847"/>
                    </a:ext>
                  </a:extLst>
                </a:gridCol>
              </a:tblGrid>
              <a:tr h="2056715">
                <a:tc>
                  <a:txBody>
                    <a:bodyPr/>
                    <a:lstStyle/>
                    <a:p>
                      <a:r>
                        <a:rPr lang="pt-BR" sz="1800" b="0" kern="1200" dirty="0" smtClean="0">
                          <a:solidFill>
                            <a:schemeClr val="dk1"/>
                          </a:solidFill>
                          <a:effectLst/>
                          <a:latin typeface="+mn-lt"/>
                          <a:ea typeface="+mn-ea"/>
                          <a:cs typeface="+mn-cs"/>
                        </a:rPr>
                        <a:t>RF #03</a:t>
                      </a:r>
                      <a:endParaRPr lang="pt-BR" b="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just" defTabSz="914400" rtl="0" eaLnBrk="1" latinLnBrk="0" hangingPunct="1">
                        <a:lnSpc>
                          <a:spcPct val="100000"/>
                        </a:lnSpc>
                        <a:spcBef>
                          <a:spcPts val="600"/>
                        </a:spcBef>
                        <a:spcAft>
                          <a:spcPts val="0"/>
                        </a:spcAft>
                      </a:pPr>
                      <a:r>
                        <a:rPr lang="pt-BR" sz="1800" b="0" kern="1200" dirty="0">
                          <a:solidFill>
                            <a:schemeClr val="dk1"/>
                          </a:solidFill>
                          <a:effectLst/>
                          <a:latin typeface="+mn-lt"/>
                          <a:ea typeface="+mn-ea"/>
                          <a:cs typeface="+mn-cs"/>
                        </a:rPr>
                        <a:t>O sistema realiza o gerenciamento de órgãos e colaboradores que para serem cadastrados precisam de: nome do órgão, contato (responsável) e e-mail. Estes seriam instituições governamentais que serão gerenciados pelo usuário administrativo permitindo a criação, leitura, atualização e exclusão de dados e PCDs, que contem informações tais como: ID, localização, município, estado, latitude, longitude e altitude, sendo únicos e exclusivos de cada Plataforma de Coletas de Dados. </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068963611"/>
                  </a:ext>
                </a:extLst>
              </a:tr>
            </a:tbl>
          </a:graphicData>
        </a:graphic>
      </p:graphicFrame>
    </p:spTree>
    <p:extLst>
      <p:ext uri="{BB962C8B-B14F-4D97-AF65-F5344CB8AC3E}">
        <p14:creationId xmlns:p14="http://schemas.microsoft.com/office/powerpoint/2010/main" val="2134141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5"/>
                                        </p:tgtEl>
                                        <p:attrNameLst>
                                          <p:attrName>r</p:attrName>
                                        </p:attrNameLst>
                                      </p:cBhvr>
                                    </p:animRot>
                                    <p:animRot by="-240000">
                                      <p:cBhvr>
                                        <p:cTn id="7" dur="200" fill="hold">
                                          <p:stCondLst>
                                            <p:cond delay="200"/>
                                          </p:stCondLst>
                                        </p:cTn>
                                        <p:tgtEl>
                                          <p:spTgt spid="5"/>
                                        </p:tgtEl>
                                        <p:attrNameLst>
                                          <p:attrName>r</p:attrName>
                                        </p:attrNameLst>
                                      </p:cBhvr>
                                    </p:animRot>
                                    <p:animRot by="240000">
                                      <p:cBhvr>
                                        <p:cTn id="8" dur="200" fill="hold">
                                          <p:stCondLst>
                                            <p:cond delay="400"/>
                                          </p:stCondLst>
                                        </p:cTn>
                                        <p:tgtEl>
                                          <p:spTgt spid="5"/>
                                        </p:tgtEl>
                                        <p:attrNameLst>
                                          <p:attrName>r</p:attrName>
                                        </p:attrNameLst>
                                      </p:cBhvr>
                                    </p:animRot>
                                    <p:animRot by="-240000">
                                      <p:cBhvr>
                                        <p:cTn id="9" dur="200" fill="hold">
                                          <p:stCondLst>
                                            <p:cond delay="600"/>
                                          </p:stCondLst>
                                        </p:cTn>
                                        <p:tgtEl>
                                          <p:spTgt spid="5"/>
                                        </p:tgtEl>
                                        <p:attrNameLst>
                                          <p:attrName>r</p:attrName>
                                        </p:attrNameLst>
                                      </p:cBhvr>
                                    </p:animRot>
                                    <p:animRot by="120000">
                                      <p:cBhvr>
                                        <p:cTn id="10" dur="200" fill="hold">
                                          <p:stCondLst>
                                            <p:cond delay="800"/>
                                          </p:stCondLst>
                                        </p:cTn>
                                        <p:tgtEl>
                                          <p:spTgt spid="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94805" y="370114"/>
            <a:ext cx="9692640" cy="783771"/>
          </a:xfrm>
        </p:spPr>
        <p:txBody>
          <a:bodyPr/>
          <a:lstStyle/>
          <a:p>
            <a:r>
              <a:rPr lang="pt-BR" dirty="0"/>
              <a:t>Requisitos</a:t>
            </a:r>
          </a:p>
        </p:txBody>
      </p:sp>
      <p:graphicFrame>
        <p:nvGraphicFramePr>
          <p:cNvPr id="4" name="Marcador de Posição de Conteúdo 3"/>
          <p:cNvGraphicFramePr>
            <a:graphicFrameLocks noGrp="1"/>
          </p:cNvGraphicFramePr>
          <p:nvPr>
            <p:ph idx="1"/>
            <p:extLst>
              <p:ext uri="{D42A27DB-BD31-4B8C-83A1-F6EECF244321}">
                <p14:modId xmlns:p14="http://schemas.microsoft.com/office/powerpoint/2010/main" val="2535469915"/>
              </p:ext>
            </p:extLst>
          </p:nvPr>
        </p:nvGraphicFramePr>
        <p:xfrm>
          <a:off x="894805" y="1502229"/>
          <a:ext cx="9503229" cy="1884886"/>
        </p:xfrm>
        <a:graphic>
          <a:graphicData uri="http://schemas.openxmlformats.org/drawingml/2006/table">
            <a:tbl>
              <a:tblPr firstRow="1" bandRow="1">
                <a:tableStyleId>{5C22544A-7EE6-4342-B048-85BDC9FD1C3A}</a:tableStyleId>
              </a:tblPr>
              <a:tblGrid>
                <a:gridCol w="1749592">
                  <a:extLst>
                    <a:ext uri="{9D8B030D-6E8A-4147-A177-3AD203B41FA5}">
                      <a16:colId xmlns:a16="http://schemas.microsoft.com/office/drawing/2014/main" val="3682963864"/>
                    </a:ext>
                  </a:extLst>
                </a:gridCol>
                <a:gridCol w="7753637">
                  <a:extLst>
                    <a:ext uri="{9D8B030D-6E8A-4147-A177-3AD203B41FA5}">
                      <a16:colId xmlns:a16="http://schemas.microsoft.com/office/drawing/2014/main" val="3374406341"/>
                    </a:ext>
                  </a:extLst>
                </a:gridCol>
              </a:tblGrid>
              <a:tr h="367458">
                <a:tc>
                  <a:txBody>
                    <a:bodyPr/>
                    <a:lstStyle/>
                    <a:p>
                      <a:r>
                        <a:rPr lang="da-DK" sz="1800" b="0" i="0" kern="1200" dirty="0" smtClean="0">
                          <a:solidFill>
                            <a:schemeClr val="lt1"/>
                          </a:solidFill>
                          <a:effectLst/>
                          <a:latin typeface="+mn-lt"/>
                          <a:ea typeface="+mn-ea"/>
                          <a:cs typeface="+mn-cs"/>
                        </a:rPr>
                        <a:t>Indentificador</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1D2843"/>
                    </a:solidFill>
                  </a:tcPr>
                </a:tc>
                <a:tc>
                  <a:txBody>
                    <a:bodyPr/>
                    <a:lstStyle/>
                    <a:p>
                      <a:r>
                        <a:rPr lang="pt-BR" b="0" dirty="0" smtClean="0"/>
                        <a:t>Descrição dos requisitos </a:t>
                      </a:r>
                      <a:endParaRPr lang="pt-BR" b="0" i="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1D2843"/>
                    </a:solidFill>
                  </a:tcPr>
                </a:tc>
                <a:extLst>
                  <a:ext uri="{0D108BD9-81ED-4DB2-BD59-A6C34878D82A}">
                    <a16:rowId xmlns:a16="http://schemas.microsoft.com/office/drawing/2014/main" val="3691262103"/>
                  </a:ext>
                </a:extLst>
              </a:tr>
              <a:tr h="1517428">
                <a:tc>
                  <a:txBody>
                    <a:bodyPr/>
                    <a:lstStyle/>
                    <a:p>
                      <a:r>
                        <a:rPr lang="pt-BR" sz="1800" kern="1200" dirty="0" smtClean="0">
                          <a:solidFill>
                            <a:schemeClr val="dk1"/>
                          </a:solidFill>
                          <a:effectLst/>
                          <a:latin typeface="+mn-lt"/>
                          <a:ea typeface="+mn-ea"/>
                          <a:cs typeface="+mn-cs"/>
                        </a:rPr>
                        <a:t>RF #04</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just" defTabSz="914400" rtl="0" eaLnBrk="1" latinLnBrk="0" hangingPunct="1">
                        <a:lnSpc>
                          <a:spcPct val="100000"/>
                        </a:lnSpc>
                        <a:spcBef>
                          <a:spcPts val="600"/>
                        </a:spcBef>
                        <a:spcAft>
                          <a:spcPts val="0"/>
                        </a:spcAft>
                      </a:pPr>
                      <a:r>
                        <a:rPr lang="pt-BR" sz="1800" kern="1200" dirty="0" smtClean="0">
                          <a:solidFill>
                            <a:schemeClr val="dk1"/>
                          </a:solidFill>
                          <a:effectLst/>
                          <a:latin typeface="+mn-lt"/>
                          <a:ea typeface="+mn-ea"/>
                          <a:cs typeface="+mn-cs"/>
                        </a:rPr>
                        <a:t>Das informações coletadas das PCDs, selecionadas e cadastradas, o sistema ficará responsável pela exibição de alertas críticos, com a emissão de dados relevantes que serão dispostos em formato de gráficos sendo o eixo X horário e o eixo Y nível do alerta desejado, com pesquisa de datas de inicio e termino e legenda.</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76138160"/>
                  </a:ext>
                </a:extLst>
              </a:tr>
            </a:tbl>
          </a:graphicData>
        </a:graphic>
      </p:graphicFrame>
      <p:pic>
        <p:nvPicPr>
          <p:cNvPr id="5" name="Imagem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graphicFrame>
        <p:nvGraphicFramePr>
          <p:cNvPr id="3" name="Tabela 2"/>
          <p:cNvGraphicFramePr>
            <a:graphicFrameLocks noGrp="1"/>
          </p:cNvGraphicFramePr>
          <p:nvPr>
            <p:extLst>
              <p:ext uri="{D42A27DB-BD31-4B8C-83A1-F6EECF244321}">
                <p14:modId xmlns:p14="http://schemas.microsoft.com/office/powerpoint/2010/main" val="3387103713"/>
              </p:ext>
            </p:extLst>
          </p:nvPr>
        </p:nvGraphicFramePr>
        <p:xfrm>
          <a:off x="894805" y="3387115"/>
          <a:ext cx="9503229" cy="3105125"/>
        </p:xfrm>
        <a:graphic>
          <a:graphicData uri="http://schemas.openxmlformats.org/drawingml/2006/table">
            <a:tbl>
              <a:tblPr firstRow="1" bandRow="1">
                <a:tableStyleId>{5C22544A-7EE6-4342-B048-85BDC9FD1C3A}</a:tableStyleId>
              </a:tblPr>
              <a:tblGrid>
                <a:gridCol w="1749592">
                  <a:extLst>
                    <a:ext uri="{9D8B030D-6E8A-4147-A177-3AD203B41FA5}">
                      <a16:colId xmlns:a16="http://schemas.microsoft.com/office/drawing/2014/main" val="11294774"/>
                    </a:ext>
                  </a:extLst>
                </a:gridCol>
                <a:gridCol w="7753637">
                  <a:extLst>
                    <a:ext uri="{9D8B030D-6E8A-4147-A177-3AD203B41FA5}">
                      <a16:colId xmlns:a16="http://schemas.microsoft.com/office/drawing/2014/main" val="3710018847"/>
                    </a:ext>
                  </a:extLst>
                </a:gridCol>
              </a:tblGrid>
              <a:tr h="3105125">
                <a:tc>
                  <a:txBody>
                    <a:bodyPr/>
                    <a:lstStyle/>
                    <a:p>
                      <a:r>
                        <a:rPr lang="pt-BR" sz="1800" b="0" kern="1200" dirty="0" smtClean="0">
                          <a:solidFill>
                            <a:schemeClr val="tx1"/>
                          </a:solidFill>
                          <a:effectLst/>
                          <a:latin typeface="+mn-lt"/>
                          <a:ea typeface="+mn-ea"/>
                          <a:cs typeface="+mn-cs"/>
                        </a:rPr>
                        <a:t>RF #05</a:t>
                      </a:r>
                      <a:endParaRPr lang="pt-BR"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just" defTabSz="914400" rtl="0" eaLnBrk="1" latinLnBrk="0" hangingPunct="1">
                        <a:lnSpc>
                          <a:spcPct val="100000"/>
                        </a:lnSpc>
                        <a:spcBef>
                          <a:spcPts val="600"/>
                        </a:spcBef>
                        <a:spcAft>
                          <a:spcPts val="0"/>
                        </a:spcAft>
                      </a:pPr>
                      <a:r>
                        <a:rPr lang="pt-BR" sz="1800" b="0" kern="1200" dirty="0" smtClean="0">
                          <a:solidFill>
                            <a:schemeClr val="tx1"/>
                          </a:solidFill>
                          <a:effectLst/>
                          <a:latin typeface="+mn-lt"/>
                          <a:ea typeface="+mn-ea"/>
                          <a:cs typeface="+mn-cs"/>
                        </a:rPr>
                        <a:t>Das informações coletadas das PCDs, selecionadas e cDas informações coletadas das PCDs, selecionadas e cadastradas, o sistema ficará responsável pela exibição de alertas críticos, com a emissão de dados relevantes que serão dispostos em formato de gráficos sendo o eixo X horário e o eixo Y nível do alerta desejado, com pesquisa de datas de inicio e termino e legenda.adastradas, o sistema ficará responsável pela exibição de alertas críticos, com a emissão de dados relevantes que serão dispostos em formato de tabelas com dados tais como: pcd desejada, um sensor da PCD escolhida, valor mínimo, valor máximo, padrão de cores valor mínimo e padrão de cores valor máximo, datas de inicio e término.</a:t>
                      </a:r>
                      <a:endParaRPr lang="pt-BR" sz="1800" b="0" kern="1200" dirty="0">
                        <a:solidFill>
                          <a:schemeClr val="tx1"/>
                        </a:solidFill>
                        <a:effectLst/>
                        <a:latin typeface="+mn-lt"/>
                        <a:ea typeface="+mn-ea"/>
                        <a:cs typeface="+mn-cs"/>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068963611"/>
                  </a:ext>
                </a:extLst>
              </a:tr>
            </a:tbl>
          </a:graphicData>
        </a:graphic>
      </p:graphicFrame>
    </p:spTree>
    <p:extLst>
      <p:ext uri="{BB962C8B-B14F-4D97-AF65-F5344CB8AC3E}">
        <p14:creationId xmlns:p14="http://schemas.microsoft.com/office/powerpoint/2010/main" val="2924798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5"/>
                                        </p:tgtEl>
                                        <p:attrNameLst>
                                          <p:attrName>r</p:attrName>
                                        </p:attrNameLst>
                                      </p:cBhvr>
                                    </p:animRot>
                                    <p:animRot by="-240000">
                                      <p:cBhvr>
                                        <p:cTn id="7" dur="200" fill="hold">
                                          <p:stCondLst>
                                            <p:cond delay="200"/>
                                          </p:stCondLst>
                                        </p:cTn>
                                        <p:tgtEl>
                                          <p:spTgt spid="5"/>
                                        </p:tgtEl>
                                        <p:attrNameLst>
                                          <p:attrName>r</p:attrName>
                                        </p:attrNameLst>
                                      </p:cBhvr>
                                    </p:animRot>
                                    <p:animRot by="240000">
                                      <p:cBhvr>
                                        <p:cTn id="8" dur="200" fill="hold">
                                          <p:stCondLst>
                                            <p:cond delay="400"/>
                                          </p:stCondLst>
                                        </p:cTn>
                                        <p:tgtEl>
                                          <p:spTgt spid="5"/>
                                        </p:tgtEl>
                                        <p:attrNameLst>
                                          <p:attrName>r</p:attrName>
                                        </p:attrNameLst>
                                      </p:cBhvr>
                                    </p:animRot>
                                    <p:animRot by="-240000">
                                      <p:cBhvr>
                                        <p:cTn id="9" dur="200" fill="hold">
                                          <p:stCondLst>
                                            <p:cond delay="600"/>
                                          </p:stCondLst>
                                        </p:cTn>
                                        <p:tgtEl>
                                          <p:spTgt spid="5"/>
                                        </p:tgtEl>
                                        <p:attrNameLst>
                                          <p:attrName>r</p:attrName>
                                        </p:attrNameLst>
                                      </p:cBhvr>
                                    </p:animRot>
                                    <p:animRot by="120000">
                                      <p:cBhvr>
                                        <p:cTn id="10" dur="200" fill="hold">
                                          <p:stCondLst>
                                            <p:cond delay="800"/>
                                          </p:stCondLst>
                                        </p:cTn>
                                        <p:tgtEl>
                                          <p:spTgt spid="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94805" y="370114"/>
            <a:ext cx="9692640" cy="783771"/>
          </a:xfrm>
        </p:spPr>
        <p:txBody>
          <a:bodyPr/>
          <a:lstStyle/>
          <a:p>
            <a:r>
              <a:rPr lang="pt-BR" dirty="0"/>
              <a:t>Requisitos</a:t>
            </a:r>
          </a:p>
        </p:txBody>
      </p:sp>
      <p:graphicFrame>
        <p:nvGraphicFramePr>
          <p:cNvPr id="4" name="Marcador de Posição de Conteúdo 3"/>
          <p:cNvGraphicFramePr>
            <a:graphicFrameLocks noGrp="1"/>
          </p:cNvGraphicFramePr>
          <p:nvPr>
            <p:ph idx="1"/>
            <p:extLst>
              <p:ext uri="{D42A27DB-BD31-4B8C-83A1-F6EECF244321}">
                <p14:modId xmlns:p14="http://schemas.microsoft.com/office/powerpoint/2010/main" val="2337313741"/>
              </p:ext>
            </p:extLst>
          </p:nvPr>
        </p:nvGraphicFramePr>
        <p:xfrm>
          <a:off x="894804" y="1907179"/>
          <a:ext cx="9503229" cy="2207621"/>
        </p:xfrm>
        <a:graphic>
          <a:graphicData uri="http://schemas.openxmlformats.org/drawingml/2006/table">
            <a:tbl>
              <a:tblPr firstRow="1" bandRow="1">
                <a:tableStyleId>{5C22544A-7EE6-4342-B048-85BDC9FD1C3A}</a:tableStyleId>
              </a:tblPr>
              <a:tblGrid>
                <a:gridCol w="1749592">
                  <a:extLst>
                    <a:ext uri="{9D8B030D-6E8A-4147-A177-3AD203B41FA5}">
                      <a16:colId xmlns:a16="http://schemas.microsoft.com/office/drawing/2014/main" val="3682963864"/>
                    </a:ext>
                  </a:extLst>
                </a:gridCol>
                <a:gridCol w="7753637">
                  <a:extLst>
                    <a:ext uri="{9D8B030D-6E8A-4147-A177-3AD203B41FA5}">
                      <a16:colId xmlns:a16="http://schemas.microsoft.com/office/drawing/2014/main" val="3374406341"/>
                    </a:ext>
                  </a:extLst>
                </a:gridCol>
              </a:tblGrid>
              <a:tr h="401386">
                <a:tc>
                  <a:txBody>
                    <a:bodyPr/>
                    <a:lstStyle/>
                    <a:p>
                      <a:r>
                        <a:rPr lang="da-DK" sz="1800" b="0" i="0" kern="1200" dirty="0" smtClean="0">
                          <a:solidFill>
                            <a:schemeClr val="lt1"/>
                          </a:solidFill>
                          <a:effectLst/>
                          <a:latin typeface="+mn-lt"/>
                          <a:ea typeface="+mn-ea"/>
                          <a:cs typeface="+mn-cs"/>
                        </a:rPr>
                        <a:t>Indentificador</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1D2843"/>
                    </a:solidFill>
                  </a:tcPr>
                </a:tc>
                <a:tc>
                  <a:txBody>
                    <a:bodyPr/>
                    <a:lstStyle/>
                    <a:p>
                      <a:r>
                        <a:rPr lang="pt-BR" b="0" dirty="0" smtClean="0"/>
                        <a:t>Descrição dos requisitos </a:t>
                      </a:r>
                      <a:endParaRPr lang="pt-BR" b="0" i="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1D2843"/>
                    </a:solidFill>
                  </a:tcPr>
                </a:tc>
                <a:extLst>
                  <a:ext uri="{0D108BD9-81ED-4DB2-BD59-A6C34878D82A}">
                    <a16:rowId xmlns:a16="http://schemas.microsoft.com/office/drawing/2014/main" val="3691262103"/>
                  </a:ext>
                </a:extLst>
              </a:tr>
              <a:tr h="1806235">
                <a:tc>
                  <a:txBody>
                    <a:bodyPr/>
                    <a:lstStyle/>
                    <a:p>
                      <a:r>
                        <a:rPr lang="pt-BR" sz="1800" kern="1200" dirty="0" smtClean="0">
                          <a:solidFill>
                            <a:schemeClr val="dk1"/>
                          </a:solidFill>
                          <a:effectLst/>
                          <a:latin typeface="+mn-lt"/>
                          <a:ea typeface="+mn-ea"/>
                          <a:cs typeface="+mn-cs"/>
                        </a:rPr>
                        <a:t>RF #06</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just" defTabSz="914400" rtl="0" eaLnBrk="1" latinLnBrk="0" hangingPunct="1">
                        <a:lnSpc>
                          <a:spcPct val="100000"/>
                        </a:lnSpc>
                        <a:spcBef>
                          <a:spcPts val="600"/>
                        </a:spcBef>
                        <a:spcAft>
                          <a:spcPts val="0"/>
                        </a:spcAft>
                      </a:pPr>
                      <a:r>
                        <a:rPr lang="pt-BR" sz="1800" kern="1200" dirty="0" smtClean="0">
                          <a:solidFill>
                            <a:schemeClr val="dk1"/>
                          </a:solidFill>
                          <a:effectLst/>
                          <a:latin typeface="+mn-lt"/>
                          <a:ea typeface="+mn-ea"/>
                          <a:cs typeface="+mn-cs"/>
                        </a:rPr>
                        <a:t>Caso haja a identificação de sinais críticos, o sistema enviara e-mails automáticos, contendo os seguintes dados significativos: qual PCD está com o alerta crítico, sensor, valor mínimo, valor máximo, valor da medição crítica, padrão de cores e localidade da Plataforma de Coletas de Dados informando aos usuários administrativos responsáveis e usuários cadastrados no sistema.</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76138160"/>
                  </a:ext>
                </a:extLst>
              </a:tr>
            </a:tbl>
          </a:graphicData>
        </a:graphic>
      </p:graphicFrame>
      <p:pic>
        <p:nvPicPr>
          <p:cNvPr id="5" name="Imagem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graphicFrame>
        <p:nvGraphicFramePr>
          <p:cNvPr id="3" name="Tabela 2"/>
          <p:cNvGraphicFramePr>
            <a:graphicFrameLocks noGrp="1"/>
          </p:cNvGraphicFramePr>
          <p:nvPr>
            <p:extLst>
              <p:ext uri="{D42A27DB-BD31-4B8C-83A1-F6EECF244321}">
                <p14:modId xmlns:p14="http://schemas.microsoft.com/office/powerpoint/2010/main" val="2247603855"/>
              </p:ext>
            </p:extLst>
          </p:nvPr>
        </p:nvGraphicFramePr>
        <p:xfrm>
          <a:off x="894803" y="4116979"/>
          <a:ext cx="9503229" cy="1502229"/>
        </p:xfrm>
        <a:graphic>
          <a:graphicData uri="http://schemas.openxmlformats.org/drawingml/2006/table">
            <a:tbl>
              <a:tblPr firstRow="1" bandRow="1">
                <a:tableStyleId>{5C22544A-7EE6-4342-B048-85BDC9FD1C3A}</a:tableStyleId>
              </a:tblPr>
              <a:tblGrid>
                <a:gridCol w="1749592">
                  <a:extLst>
                    <a:ext uri="{9D8B030D-6E8A-4147-A177-3AD203B41FA5}">
                      <a16:colId xmlns:a16="http://schemas.microsoft.com/office/drawing/2014/main" val="11294774"/>
                    </a:ext>
                  </a:extLst>
                </a:gridCol>
                <a:gridCol w="7753637">
                  <a:extLst>
                    <a:ext uri="{9D8B030D-6E8A-4147-A177-3AD203B41FA5}">
                      <a16:colId xmlns:a16="http://schemas.microsoft.com/office/drawing/2014/main" val="3710018847"/>
                    </a:ext>
                  </a:extLst>
                </a:gridCol>
              </a:tblGrid>
              <a:tr h="1502229">
                <a:tc>
                  <a:txBody>
                    <a:bodyPr/>
                    <a:lstStyle/>
                    <a:p>
                      <a:r>
                        <a:rPr lang="pt-BR" sz="1800" b="0" kern="1200" dirty="0" smtClean="0">
                          <a:solidFill>
                            <a:schemeClr val="tx1"/>
                          </a:solidFill>
                          <a:effectLst/>
                          <a:latin typeface="+mn-lt"/>
                          <a:ea typeface="+mn-ea"/>
                          <a:cs typeface="+mn-cs"/>
                        </a:rPr>
                        <a:t>RF #07</a:t>
                      </a:r>
                      <a:endParaRPr lang="pt-BR"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just" defTabSz="914400" rtl="0" eaLnBrk="1" latinLnBrk="0" hangingPunct="1">
                        <a:lnSpc>
                          <a:spcPct val="100000"/>
                        </a:lnSpc>
                        <a:spcBef>
                          <a:spcPts val="600"/>
                        </a:spcBef>
                        <a:spcAft>
                          <a:spcPts val="0"/>
                        </a:spcAft>
                      </a:pPr>
                      <a:r>
                        <a:rPr lang="pt-BR" sz="1800" b="0" kern="1200" dirty="0" smtClean="0">
                          <a:solidFill>
                            <a:schemeClr val="tx1"/>
                          </a:solidFill>
                          <a:effectLst/>
                          <a:latin typeface="+mn-lt"/>
                          <a:ea typeface="+mn-ea"/>
                          <a:cs typeface="+mn-cs"/>
                        </a:rPr>
                        <a:t>O sistema deverá exibir os alertas críticos na página do usuário já mostrando a PCD de interesse, por meio de gráficos sendo o eixo X horário e o eixo Y nível do alerta desejado, com pesquisa de datas de inicio e termino e legendas de acordo com os dados escolhidos pelo usuário, que estão indicados nos eixos dos graficos.</a:t>
                      </a:r>
                      <a:endParaRPr lang="pt-BR" sz="1800" b="0" kern="1200" dirty="0">
                        <a:solidFill>
                          <a:schemeClr val="tx1"/>
                        </a:solidFill>
                        <a:effectLst/>
                        <a:latin typeface="+mn-lt"/>
                        <a:ea typeface="+mn-ea"/>
                        <a:cs typeface="+mn-cs"/>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068963611"/>
                  </a:ext>
                </a:extLst>
              </a:tr>
            </a:tbl>
          </a:graphicData>
        </a:graphic>
      </p:graphicFrame>
    </p:spTree>
    <p:extLst>
      <p:ext uri="{BB962C8B-B14F-4D97-AF65-F5344CB8AC3E}">
        <p14:creationId xmlns:p14="http://schemas.microsoft.com/office/powerpoint/2010/main" val="4282070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5"/>
                                        </p:tgtEl>
                                        <p:attrNameLst>
                                          <p:attrName>r</p:attrName>
                                        </p:attrNameLst>
                                      </p:cBhvr>
                                    </p:animRot>
                                    <p:animRot by="-240000">
                                      <p:cBhvr>
                                        <p:cTn id="7" dur="200" fill="hold">
                                          <p:stCondLst>
                                            <p:cond delay="200"/>
                                          </p:stCondLst>
                                        </p:cTn>
                                        <p:tgtEl>
                                          <p:spTgt spid="5"/>
                                        </p:tgtEl>
                                        <p:attrNameLst>
                                          <p:attrName>r</p:attrName>
                                        </p:attrNameLst>
                                      </p:cBhvr>
                                    </p:animRot>
                                    <p:animRot by="240000">
                                      <p:cBhvr>
                                        <p:cTn id="8" dur="200" fill="hold">
                                          <p:stCondLst>
                                            <p:cond delay="400"/>
                                          </p:stCondLst>
                                        </p:cTn>
                                        <p:tgtEl>
                                          <p:spTgt spid="5"/>
                                        </p:tgtEl>
                                        <p:attrNameLst>
                                          <p:attrName>r</p:attrName>
                                        </p:attrNameLst>
                                      </p:cBhvr>
                                    </p:animRot>
                                    <p:animRot by="-240000">
                                      <p:cBhvr>
                                        <p:cTn id="9" dur="200" fill="hold">
                                          <p:stCondLst>
                                            <p:cond delay="600"/>
                                          </p:stCondLst>
                                        </p:cTn>
                                        <p:tgtEl>
                                          <p:spTgt spid="5"/>
                                        </p:tgtEl>
                                        <p:attrNameLst>
                                          <p:attrName>r</p:attrName>
                                        </p:attrNameLst>
                                      </p:cBhvr>
                                    </p:animRot>
                                    <p:animRot by="120000">
                                      <p:cBhvr>
                                        <p:cTn id="10" dur="200" fill="hold">
                                          <p:stCondLst>
                                            <p:cond delay="800"/>
                                          </p:stCondLst>
                                        </p:cTn>
                                        <p:tgtEl>
                                          <p:spTgt spid="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94805" y="370114"/>
            <a:ext cx="9692640" cy="783771"/>
          </a:xfrm>
        </p:spPr>
        <p:txBody>
          <a:bodyPr/>
          <a:lstStyle/>
          <a:p>
            <a:r>
              <a:rPr lang="pt-BR" dirty="0"/>
              <a:t>Requisitos</a:t>
            </a:r>
          </a:p>
        </p:txBody>
      </p:sp>
      <p:graphicFrame>
        <p:nvGraphicFramePr>
          <p:cNvPr id="4" name="Marcador de Posição de Conteúdo 3"/>
          <p:cNvGraphicFramePr>
            <a:graphicFrameLocks noGrp="1"/>
          </p:cNvGraphicFramePr>
          <p:nvPr>
            <p:ph idx="1"/>
            <p:extLst>
              <p:ext uri="{D42A27DB-BD31-4B8C-83A1-F6EECF244321}">
                <p14:modId xmlns:p14="http://schemas.microsoft.com/office/powerpoint/2010/main" val="1853472242"/>
              </p:ext>
            </p:extLst>
          </p:nvPr>
        </p:nvGraphicFramePr>
        <p:xfrm>
          <a:off x="894804" y="1907180"/>
          <a:ext cx="9503229" cy="1883425"/>
        </p:xfrm>
        <a:graphic>
          <a:graphicData uri="http://schemas.openxmlformats.org/drawingml/2006/table">
            <a:tbl>
              <a:tblPr firstRow="1" bandRow="1">
                <a:tableStyleId>{5C22544A-7EE6-4342-B048-85BDC9FD1C3A}</a:tableStyleId>
              </a:tblPr>
              <a:tblGrid>
                <a:gridCol w="1749592">
                  <a:extLst>
                    <a:ext uri="{9D8B030D-6E8A-4147-A177-3AD203B41FA5}">
                      <a16:colId xmlns:a16="http://schemas.microsoft.com/office/drawing/2014/main" val="3682963864"/>
                    </a:ext>
                  </a:extLst>
                </a:gridCol>
                <a:gridCol w="7753637">
                  <a:extLst>
                    <a:ext uri="{9D8B030D-6E8A-4147-A177-3AD203B41FA5}">
                      <a16:colId xmlns:a16="http://schemas.microsoft.com/office/drawing/2014/main" val="3374406341"/>
                    </a:ext>
                  </a:extLst>
                </a:gridCol>
              </a:tblGrid>
              <a:tr h="337259">
                <a:tc>
                  <a:txBody>
                    <a:bodyPr/>
                    <a:lstStyle/>
                    <a:p>
                      <a:r>
                        <a:rPr lang="da-DK" sz="1800" b="0" i="0" kern="1200" dirty="0" smtClean="0">
                          <a:solidFill>
                            <a:schemeClr val="lt1"/>
                          </a:solidFill>
                          <a:effectLst/>
                          <a:latin typeface="+mn-lt"/>
                          <a:ea typeface="+mn-ea"/>
                          <a:cs typeface="+mn-cs"/>
                        </a:rPr>
                        <a:t>Indentificador</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1D2843"/>
                    </a:solidFill>
                  </a:tcPr>
                </a:tc>
                <a:tc>
                  <a:txBody>
                    <a:bodyPr/>
                    <a:lstStyle/>
                    <a:p>
                      <a:r>
                        <a:rPr lang="pt-BR" b="0" dirty="0" smtClean="0"/>
                        <a:t>Descrição dos requisitos </a:t>
                      </a:r>
                      <a:endParaRPr lang="pt-BR" b="0" i="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1D2843"/>
                    </a:solidFill>
                  </a:tcPr>
                </a:tc>
                <a:extLst>
                  <a:ext uri="{0D108BD9-81ED-4DB2-BD59-A6C34878D82A}">
                    <a16:rowId xmlns:a16="http://schemas.microsoft.com/office/drawing/2014/main" val="3691262103"/>
                  </a:ext>
                </a:extLst>
              </a:tr>
              <a:tr h="1517665">
                <a:tc>
                  <a:txBody>
                    <a:bodyPr/>
                    <a:lstStyle/>
                    <a:p>
                      <a:r>
                        <a:rPr lang="pt-BR" sz="1800" kern="1200" dirty="0" smtClean="0">
                          <a:solidFill>
                            <a:schemeClr val="dk1"/>
                          </a:solidFill>
                          <a:effectLst/>
                          <a:latin typeface="+mn-lt"/>
                          <a:ea typeface="+mn-ea"/>
                          <a:cs typeface="+mn-cs"/>
                        </a:rPr>
                        <a:t>RF #08</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just" defTabSz="914400" rtl="0" eaLnBrk="1" latinLnBrk="0" hangingPunct="1">
                        <a:lnSpc>
                          <a:spcPct val="100000"/>
                        </a:lnSpc>
                        <a:spcBef>
                          <a:spcPts val="600"/>
                        </a:spcBef>
                        <a:spcAft>
                          <a:spcPts val="0"/>
                        </a:spcAft>
                      </a:pPr>
                      <a:r>
                        <a:rPr lang="pt-BR" sz="1800" kern="1200" dirty="0" smtClean="0">
                          <a:solidFill>
                            <a:schemeClr val="dk1"/>
                          </a:solidFill>
                          <a:effectLst/>
                          <a:latin typeface="+mn-lt"/>
                          <a:ea typeface="+mn-ea"/>
                          <a:cs typeface="+mn-cs"/>
                        </a:rPr>
                        <a:t>O sistema deverá exibir os alertas críticos na página do usuário já mostrando a PCD de interesse, por meio de uma tabela com dados tais como: pcd, sensor da PCD escolhida, valor mínimo, valor máximo, padrão de cores valor mínimo e padrão de cores valor máximo e uma imagem ilustrativa.</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76138160"/>
                  </a:ext>
                </a:extLst>
              </a:tr>
            </a:tbl>
          </a:graphicData>
        </a:graphic>
      </p:graphicFrame>
      <p:pic>
        <p:nvPicPr>
          <p:cNvPr id="5" name="Imagem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graphicFrame>
        <p:nvGraphicFramePr>
          <p:cNvPr id="3" name="Tabela 2"/>
          <p:cNvGraphicFramePr>
            <a:graphicFrameLocks noGrp="1"/>
          </p:cNvGraphicFramePr>
          <p:nvPr>
            <p:extLst>
              <p:ext uri="{D42A27DB-BD31-4B8C-83A1-F6EECF244321}">
                <p14:modId xmlns:p14="http://schemas.microsoft.com/office/powerpoint/2010/main" val="824002681"/>
              </p:ext>
            </p:extLst>
          </p:nvPr>
        </p:nvGraphicFramePr>
        <p:xfrm>
          <a:off x="894804" y="3790605"/>
          <a:ext cx="9503229" cy="1878872"/>
        </p:xfrm>
        <a:graphic>
          <a:graphicData uri="http://schemas.openxmlformats.org/drawingml/2006/table">
            <a:tbl>
              <a:tblPr firstRow="1" bandRow="1">
                <a:tableStyleId>{5C22544A-7EE6-4342-B048-85BDC9FD1C3A}</a:tableStyleId>
              </a:tblPr>
              <a:tblGrid>
                <a:gridCol w="1749592">
                  <a:extLst>
                    <a:ext uri="{9D8B030D-6E8A-4147-A177-3AD203B41FA5}">
                      <a16:colId xmlns:a16="http://schemas.microsoft.com/office/drawing/2014/main" val="11294774"/>
                    </a:ext>
                  </a:extLst>
                </a:gridCol>
                <a:gridCol w="7753637">
                  <a:extLst>
                    <a:ext uri="{9D8B030D-6E8A-4147-A177-3AD203B41FA5}">
                      <a16:colId xmlns:a16="http://schemas.microsoft.com/office/drawing/2014/main" val="3710018847"/>
                    </a:ext>
                  </a:extLst>
                </a:gridCol>
              </a:tblGrid>
              <a:tr h="1878872">
                <a:tc>
                  <a:txBody>
                    <a:bodyPr/>
                    <a:lstStyle/>
                    <a:p>
                      <a:r>
                        <a:rPr lang="pt-BR" sz="1800" b="0" kern="1200" dirty="0" smtClean="0">
                          <a:solidFill>
                            <a:schemeClr val="tx1"/>
                          </a:solidFill>
                          <a:effectLst/>
                          <a:latin typeface="+mn-lt"/>
                          <a:ea typeface="+mn-ea"/>
                          <a:cs typeface="+mn-cs"/>
                        </a:rPr>
                        <a:t>RF #09</a:t>
                      </a:r>
                      <a:endParaRPr lang="pt-BR"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just" defTabSz="914400" rtl="0" eaLnBrk="1" latinLnBrk="0" hangingPunct="1">
                        <a:lnSpc>
                          <a:spcPct val="100000"/>
                        </a:lnSpc>
                        <a:spcBef>
                          <a:spcPts val="600"/>
                        </a:spcBef>
                        <a:spcAft>
                          <a:spcPts val="0"/>
                        </a:spcAft>
                      </a:pPr>
                      <a:r>
                        <a:rPr lang="pt-BR" sz="1800" b="0" kern="1200" dirty="0" smtClean="0">
                          <a:solidFill>
                            <a:schemeClr val="tx1"/>
                          </a:solidFill>
                          <a:effectLst/>
                          <a:latin typeface="+mn-lt"/>
                          <a:ea typeface="+mn-ea"/>
                          <a:cs typeface="+mn-cs"/>
                        </a:rPr>
                        <a:t>As pessoas que são cadastradas podem ajudar o sistema dando alertas próximos a sua localidade de acordo com a ocorrência do momento, explicando o que está acontecendo, data, hora e uma foto mostrando a situação. Assim que possível essas informações serão validados pelo usuário administrativo, de acordo com os dados coletados disponíveis das PCDs e validando-os.</a:t>
                      </a:r>
                      <a:endParaRPr lang="pt-BR" sz="1800" b="0" kern="1200" dirty="0">
                        <a:solidFill>
                          <a:schemeClr val="tx1"/>
                        </a:solidFill>
                        <a:effectLst/>
                        <a:latin typeface="+mn-lt"/>
                        <a:ea typeface="+mn-ea"/>
                        <a:cs typeface="+mn-cs"/>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068963611"/>
                  </a:ext>
                </a:extLst>
              </a:tr>
            </a:tbl>
          </a:graphicData>
        </a:graphic>
      </p:graphicFrame>
    </p:spTree>
    <p:extLst>
      <p:ext uri="{BB962C8B-B14F-4D97-AF65-F5344CB8AC3E}">
        <p14:creationId xmlns:p14="http://schemas.microsoft.com/office/powerpoint/2010/main" val="52250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5"/>
                                        </p:tgtEl>
                                        <p:attrNameLst>
                                          <p:attrName>r</p:attrName>
                                        </p:attrNameLst>
                                      </p:cBhvr>
                                    </p:animRot>
                                    <p:animRot by="-240000">
                                      <p:cBhvr>
                                        <p:cTn id="7" dur="200" fill="hold">
                                          <p:stCondLst>
                                            <p:cond delay="200"/>
                                          </p:stCondLst>
                                        </p:cTn>
                                        <p:tgtEl>
                                          <p:spTgt spid="5"/>
                                        </p:tgtEl>
                                        <p:attrNameLst>
                                          <p:attrName>r</p:attrName>
                                        </p:attrNameLst>
                                      </p:cBhvr>
                                    </p:animRot>
                                    <p:animRot by="240000">
                                      <p:cBhvr>
                                        <p:cTn id="8" dur="200" fill="hold">
                                          <p:stCondLst>
                                            <p:cond delay="400"/>
                                          </p:stCondLst>
                                        </p:cTn>
                                        <p:tgtEl>
                                          <p:spTgt spid="5"/>
                                        </p:tgtEl>
                                        <p:attrNameLst>
                                          <p:attrName>r</p:attrName>
                                        </p:attrNameLst>
                                      </p:cBhvr>
                                    </p:animRot>
                                    <p:animRot by="-240000">
                                      <p:cBhvr>
                                        <p:cTn id="9" dur="200" fill="hold">
                                          <p:stCondLst>
                                            <p:cond delay="600"/>
                                          </p:stCondLst>
                                        </p:cTn>
                                        <p:tgtEl>
                                          <p:spTgt spid="5"/>
                                        </p:tgtEl>
                                        <p:attrNameLst>
                                          <p:attrName>r</p:attrName>
                                        </p:attrNameLst>
                                      </p:cBhvr>
                                    </p:animRot>
                                    <p:animRot by="120000">
                                      <p:cBhvr>
                                        <p:cTn id="10" dur="200" fill="hold">
                                          <p:stCondLst>
                                            <p:cond delay="800"/>
                                          </p:stCondLst>
                                        </p:cTn>
                                        <p:tgtEl>
                                          <p:spTgt spid="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974489" y="274319"/>
            <a:ext cx="9692640" cy="914401"/>
          </a:xfrm>
        </p:spPr>
        <p:txBody>
          <a:bodyPr/>
          <a:lstStyle/>
          <a:p>
            <a:r>
              <a:rPr lang="pt-BR" dirty="0"/>
              <a:t>Priorização geral dos requisitos </a:t>
            </a:r>
          </a:p>
        </p:txBody>
      </p:sp>
      <p:pic>
        <p:nvPicPr>
          <p:cNvPr id="5" name="Imagem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graphicFrame>
        <p:nvGraphicFramePr>
          <p:cNvPr id="8" name="Tabela 7"/>
          <p:cNvGraphicFramePr>
            <a:graphicFrameLocks noGrp="1"/>
          </p:cNvGraphicFramePr>
          <p:nvPr>
            <p:extLst>
              <p:ext uri="{D42A27DB-BD31-4B8C-83A1-F6EECF244321}">
                <p14:modId xmlns:p14="http://schemas.microsoft.com/office/powerpoint/2010/main" val="262711662"/>
              </p:ext>
            </p:extLst>
          </p:nvPr>
        </p:nvGraphicFramePr>
        <p:xfrm>
          <a:off x="1423852" y="2085615"/>
          <a:ext cx="7720149" cy="3343256"/>
        </p:xfrm>
        <a:graphic>
          <a:graphicData uri="http://schemas.openxmlformats.org/drawingml/2006/table">
            <a:tbl>
              <a:tblPr firstRow="1" bandRow="1">
                <a:tableStyleId>{5C22544A-7EE6-4342-B048-85BDC9FD1C3A}</a:tableStyleId>
              </a:tblPr>
              <a:tblGrid>
                <a:gridCol w="3836108">
                  <a:extLst>
                    <a:ext uri="{9D8B030D-6E8A-4147-A177-3AD203B41FA5}">
                      <a16:colId xmlns:a16="http://schemas.microsoft.com/office/drawing/2014/main" val="1544470532"/>
                    </a:ext>
                  </a:extLst>
                </a:gridCol>
                <a:gridCol w="3884041">
                  <a:extLst>
                    <a:ext uri="{9D8B030D-6E8A-4147-A177-3AD203B41FA5}">
                      <a16:colId xmlns:a16="http://schemas.microsoft.com/office/drawing/2014/main" val="75713182"/>
                    </a:ext>
                  </a:extLst>
                </a:gridCol>
              </a:tblGrid>
              <a:tr h="78221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dirty="0"/>
                        <a:t>Requisitos</a:t>
                      </a:r>
                    </a:p>
                    <a:p>
                      <a:pPr marL="0" marR="0" indent="0" algn="ctr" defTabSz="914400" rtl="0" eaLnBrk="1" fontAlgn="auto" latinLnBrk="0" hangingPunct="1">
                        <a:lnSpc>
                          <a:spcPct val="100000"/>
                        </a:lnSpc>
                        <a:spcBef>
                          <a:spcPts val="0"/>
                        </a:spcBef>
                        <a:spcAft>
                          <a:spcPts val="0"/>
                        </a:spcAft>
                        <a:buClrTx/>
                        <a:buSzTx/>
                        <a:buFontTx/>
                        <a:buNone/>
                        <a:tabLst/>
                        <a:defRPr/>
                      </a:pPr>
                      <a:endParaRPr lang="pt-BR" dirty="0"/>
                    </a:p>
                  </a:txBody>
                  <a:tcPr>
                    <a:solidFill>
                      <a:srgbClr val="1D2843"/>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dirty="0"/>
                        <a:t>Prioridade</a:t>
                      </a:r>
                    </a:p>
                  </a:txBody>
                  <a:tcPr>
                    <a:solidFill>
                      <a:srgbClr val="1D2843"/>
                    </a:solidFill>
                  </a:tcPr>
                </a:tc>
                <a:extLst>
                  <a:ext uri="{0D108BD9-81ED-4DB2-BD59-A6C34878D82A}">
                    <a16:rowId xmlns:a16="http://schemas.microsoft.com/office/drawing/2014/main" val="4161349827"/>
                  </a:ext>
                </a:extLst>
              </a:tr>
              <a:tr h="64080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dirty="0"/>
                        <a:t>Requisito</a:t>
                      </a:r>
                      <a:r>
                        <a:rPr lang="pt-BR" baseline="0" dirty="0"/>
                        <a:t> 1</a:t>
                      </a:r>
                      <a:endParaRPr lang="pt-BR" dirty="0"/>
                    </a:p>
                  </a:txBody>
                  <a:tcPr>
                    <a:solidFill>
                      <a:srgbClr val="B1BEDD"/>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dirty="0" smtClean="0"/>
                        <a:t>Deve</a:t>
                      </a:r>
                      <a:r>
                        <a:rPr lang="pt-BR" baseline="0" dirty="0" smtClean="0"/>
                        <a:t> ser feito</a:t>
                      </a:r>
                      <a:endParaRPr lang="pt-BR" dirty="0"/>
                    </a:p>
                  </a:txBody>
                  <a:tcPr>
                    <a:solidFill>
                      <a:srgbClr val="B1BEDD"/>
                    </a:solidFill>
                  </a:tcPr>
                </a:tc>
                <a:extLst>
                  <a:ext uri="{0D108BD9-81ED-4DB2-BD59-A6C34878D82A}">
                    <a16:rowId xmlns:a16="http://schemas.microsoft.com/office/drawing/2014/main" val="3090068451"/>
                  </a:ext>
                </a:extLst>
              </a:tr>
              <a:tr h="61200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sz="1800" kern="1200" dirty="0">
                          <a:solidFill>
                            <a:schemeClr val="dk1"/>
                          </a:solidFill>
                          <a:latin typeface="+mn-lt"/>
                          <a:ea typeface="+mn-ea"/>
                          <a:cs typeface="+mn-cs"/>
                        </a:rPr>
                        <a:t>Requisito 2</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dirty="0" smtClean="0"/>
                        <a:t>Deve</a:t>
                      </a:r>
                      <a:r>
                        <a:rPr lang="pt-BR" baseline="0" dirty="0" smtClean="0"/>
                        <a:t> ser feito</a:t>
                      </a:r>
                      <a:endParaRPr lang="pt-BR" dirty="0" smtClean="0"/>
                    </a:p>
                    <a:p>
                      <a:pPr marL="0" marR="0" indent="0" algn="ctr" defTabSz="914400" rtl="0" eaLnBrk="1" fontAlgn="auto" latinLnBrk="0" hangingPunct="1">
                        <a:lnSpc>
                          <a:spcPct val="100000"/>
                        </a:lnSpc>
                        <a:spcBef>
                          <a:spcPts val="0"/>
                        </a:spcBef>
                        <a:spcAft>
                          <a:spcPts val="0"/>
                        </a:spcAft>
                        <a:buClrTx/>
                        <a:buSzTx/>
                        <a:buFontTx/>
                        <a:buNone/>
                        <a:tabLst/>
                        <a:defRPr/>
                      </a:pPr>
                      <a:endParaRPr lang="pt-BR" sz="1800" kern="1200" dirty="0">
                        <a:solidFill>
                          <a:schemeClr val="dk1"/>
                        </a:solidFill>
                        <a:latin typeface="+mn-lt"/>
                        <a:ea typeface="+mn-ea"/>
                        <a:cs typeface="+mn-cs"/>
                      </a:endParaRPr>
                    </a:p>
                  </a:txBody>
                  <a:tcPr/>
                </a:tc>
                <a:extLst>
                  <a:ext uri="{0D108BD9-81ED-4DB2-BD59-A6C34878D82A}">
                    <a16:rowId xmlns:a16="http://schemas.microsoft.com/office/drawing/2014/main" val="2270799918"/>
                  </a:ext>
                </a:extLst>
              </a:tr>
              <a:tr h="603765">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dirty="0"/>
                        <a:t>Requisito</a:t>
                      </a:r>
                      <a:r>
                        <a:rPr lang="pt-BR" baseline="0" dirty="0"/>
                        <a:t> </a:t>
                      </a:r>
                      <a:r>
                        <a:rPr lang="pt-BR" baseline="0" dirty="0" smtClean="0"/>
                        <a:t>3</a:t>
                      </a:r>
                      <a:endParaRPr lang="pt-BR" dirty="0"/>
                    </a:p>
                  </a:txBody>
                  <a:tcPr>
                    <a:solidFill>
                      <a:srgbClr val="B1BEDD"/>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dirty="0" smtClean="0"/>
                        <a:t>Deve</a:t>
                      </a:r>
                      <a:r>
                        <a:rPr lang="pt-BR" baseline="0" dirty="0" smtClean="0"/>
                        <a:t> ser feito</a:t>
                      </a:r>
                      <a:endParaRPr lang="pt-BR" dirty="0" smtClean="0"/>
                    </a:p>
                    <a:p>
                      <a:pPr algn="ctr"/>
                      <a:endParaRPr lang="pt-BR" dirty="0"/>
                    </a:p>
                  </a:txBody>
                  <a:tcPr>
                    <a:solidFill>
                      <a:srgbClr val="B1BEDD"/>
                    </a:solidFill>
                  </a:tcPr>
                </a:tc>
                <a:extLst>
                  <a:ext uri="{0D108BD9-81ED-4DB2-BD59-A6C34878D82A}">
                    <a16:rowId xmlns:a16="http://schemas.microsoft.com/office/drawing/2014/main" val="2289959231"/>
                  </a:ext>
                </a:extLst>
              </a:tr>
              <a:tr h="603765">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dirty="0" smtClean="0"/>
                        <a:t>Requisito</a:t>
                      </a:r>
                      <a:r>
                        <a:rPr lang="pt-BR" baseline="0" dirty="0" smtClean="0"/>
                        <a:t> 4</a:t>
                      </a:r>
                      <a:endParaRPr lang="pt-BR" dirty="0" smtClean="0"/>
                    </a:p>
                    <a:p>
                      <a:pPr marL="0" marR="0" indent="0" algn="ctr" defTabSz="914400" rtl="0" eaLnBrk="1" fontAlgn="auto" latinLnBrk="0" hangingPunct="1">
                        <a:lnSpc>
                          <a:spcPct val="100000"/>
                        </a:lnSpc>
                        <a:spcBef>
                          <a:spcPts val="0"/>
                        </a:spcBef>
                        <a:spcAft>
                          <a:spcPts val="0"/>
                        </a:spcAft>
                        <a:buClrTx/>
                        <a:buSzTx/>
                        <a:buFontTx/>
                        <a:buNone/>
                        <a:tabLst/>
                        <a:defRPr/>
                      </a:pPr>
                      <a:endParaRPr lang="pt-BR" dirty="0"/>
                    </a:p>
                  </a:txBody>
                  <a:tcP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dirty="0" smtClean="0"/>
                        <a:t>Deve</a:t>
                      </a:r>
                      <a:r>
                        <a:rPr lang="pt-BR" baseline="0" dirty="0" smtClean="0"/>
                        <a:t> ser feito</a:t>
                      </a:r>
                      <a:endParaRPr lang="pt-BR" dirty="0" smtClean="0"/>
                    </a:p>
                    <a:p>
                      <a:pPr algn="ctr"/>
                      <a:endParaRPr lang="pt-BR" dirty="0"/>
                    </a:p>
                  </a:txBody>
                  <a:tcPr>
                    <a:solidFill>
                      <a:schemeClr val="bg1">
                        <a:lumMod val="95000"/>
                      </a:schemeClr>
                    </a:solidFill>
                  </a:tcPr>
                </a:tc>
                <a:extLst>
                  <a:ext uri="{0D108BD9-81ED-4DB2-BD59-A6C34878D82A}">
                    <a16:rowId xmlns:a16="http://schemas.microsoft.com/office/drawing/2014/main" val="3680179767"/>
                  </a:ext>
                </a:extLst>
              </a:tr>
            </a:tbl>
          </a:graphicData>
        </a:graphic>
      </p:graphicFrame>
    </p:spTree>
    <p:extLst>
      <p:ext uri="{BB962C8B-B14F-4D97-AF65-F5344CB8AC3E}">
        <p14:creationId xmlns:p14="http://schemas.microsoft.com/office/powerpoint/2010/main" val="3233754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5"/>
                                        </p:tgtEl>
                                        <p:attrNameLst>
                                          <p:attrName>r</p:attrName>
                                        </p:attrNameLst>
                                      </p:cBhvr>
                                    </p:animRot>
                                    <p:animRot by="-240000">
                                      <p:cBhvr>
                                        <p:cTn id="7" dur="200" fill="hold">
                                          <p:stCondLst>
                                            <p:cond delay="200"/>
                                          </p:stCondLst>
                                        </p:cTn>
                                        <p:tgtEl>
                                          <p:spTgt spid="5"/>
                                        </p:tgtEl>
                                        <p:attrNameLst>
                                          <p:attrName>r</p:attrName>
                                        </p:attrNameLst>
                                      </p:cBhvr>
                                    </p:animRot>
                                    <p:animRot by="240000">
                                      <p:cBhvr>
                                        <p:cTn id="8" dur="200" fill="hold">
                                          <p:stCondLst>
                                            <p:cond delay="400"/>
                                          </p:stCondLst>
                                        </p:cTn>
                                        <p:tgtEl>
                                          <p:spTgt spid="5"/>
                                        </p:tgtEl>
                                        <p:attrNameLst>
                                          <p:attrName>r</p:attrName>
                                        </p:attrNameLst>
                                      </p:cBhvr>
                                    </p:animRot>
                                    <p:animRot by="-240000">
                                      <p:cBhvr>
                                        <p:cTn id="9" dur="200" fill="hold">
                                          <p:stCondLst>
                                            <p:cond delay="600"/>
                                          </p:stCondLst>
                                        </p:cTn>
                                        <p:tgtEl>
                                          <p:spTgt spid="5"/>
                                        </p:tgtEl>
                                        <p:attrNameLst>
                                          <p:attrName>r</p:attrName>
                                        </p:attrNameLst>
                                      </p:cBhvr>
                                    </p:animRot>
                                    <p:animRot by="120000">
                                      <p:cBhvr>
                                        <p:cTn id="10" dur="200" fill="hold">
                                          <p:stCondLst>
                                            <p:cond delay="800"/>
                                          </p:stCondLst>
                                        </p:cTn>
                                        <p:tgtEl>
                                          <p:spTgt spid="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974489" y="-246947"/>
            <a:ext cx="9692640" cy="1325562"/>
          </a:xfrm>
        </p:spPr>
        <p:txBody>
          <a:bodyPr/>
          <a:lstStyle/>
          <a:p>
            <a:r>
              <a:rPr lang="pt-BR" dirty="0"/>
              <a:t>Priorização geral dos requisitos </a:t>
            </a:r>
          </a:p>
        </p:txBody>
      </p:sp>
      <p:pic>
        <p:nvPicPr>
          <p:cNvPr id="5" name="Imagem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graphicFrame>
        <p:nvGraphicFramePr>
          <p:cNvPr id="8" name="Tabela 7"/>
          <p:cNvGraphicFramePr>
            <a:graphicFrameLocks noGrp="1"/>
          </p:cNvGraphicFramePr>
          <p:nvPr>
            <p:extLst>
              <p:ext uri="{D42A27DB-BD31-4B8C-83A1-F6EECF244321}">
                <p14:modId xmlns:p14="http://schemas.microsoft.com/office/powerpoint/2010/main" val="3430912966"/>
              </p:ext>
            </p:extLst>
          </p:nvPr>
        </p:nvGraphicFramePr>
        <p:xfrm>
          <a:off x="1436914" y="1850483"/>
          <a:ext cx="7720149" cy="3343256"/>
        </p:xfrm>
        <a:graphic>
          <a:graphicData uri="http://schemas.openxmlformats.org/drawingml/2006/table">
            <a:tbl>
              <a:tblPr firstRow="1" bandRow="1">
                <a:tableStyleId>{5C22544A-7EE6-4342-B048-85BDC9FD1C3A}</a:tableStyleId>
              </a:tblPr>
              <a:tblGrid>
                <a:gridCol w="3836108">
                  <a:extLst>
                    <a:ext uri="{9D8B030D-6E8A-4147-A177-3AD203B41FA5}">
                      <a16:colId xmlns:a16="http://schemas.microsoft.com/office/drawing/2014/main" val="1544470532"/>
                    </a:ext>
                  </a:extLst>
                </a:gridCol>
                <a:gridCol w="3884041">
                  <a:extLst>
                    <a:ext uri="{9D8B030D-6E8A-4147-A177-3AD203B41FA5}">
                      <a16:colId xmlns:a16="http://schemas.microsoft.com/office/drawing/2014/main" val="75713182"/>
                    </a:ext>
                  </a:extLst>
                </a:gridCol>
              </a:tblGrid>
              <a:tr h="78221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dirty="0"/>
                        <a:t>Requisitos</a:t>
                      </a:r>
                    </a:p>
                    <a:p>
                      <a:pPr marL="0" marR="0" indent="0" algn="ctr" defTabSz="914400" rtl="0" eaLnBrk="1" fontAlgn="auto" latinLnBrk="0" hangingPunct="1">
                        <a:lnSpc>
                          <a:spcPct val="100000"/>
                        </a:lnSpc>
                        <a:spcBef>
                          <a:spcPts val="0"/>
                        </a:spcBef>
                        <a:spcAft>
                          <a:spcPts val="0"/>
                        </a:spcAft>
                        <a:buClrTx/>
                        <a:buSzTx/>
                        <a:buFontTx/>
                        <a:buNone/>
                        <a:tabLst/>
                        <a:defRPr/>
                      </a:pPr>
                      <a:endParaRPr lang="pt-BR" dirty="0"/>
                    </a:p>
                  </a:txBody>
                  <a:tcPr>
                    <a:solidFill>
                      <a:srgbClr val="1D2843"/>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dirty="0"/>
                        <a:t>Prioridade</a:t>
                      </a:r>
                    </a:p>
                  </a:txBody>
                  <a:tcPr>
                    <a:solidFill>
                      <a:srgbClr val="1D2843"/>
                    </a:solidFill>
                  </a:tcPr>
                </a:tc>
                <a:extLst>
                  <a:ext uri="{0D108BD9-81ED-4DB2-BD59-A6C34878D82A}">
                    <a16:rowId xmlns:a16="http://schemas.microsoft.com/office/drawing/2014/main" val="4161349827"/>
                  </a:ext>
                </a:extLst>
              </a:tr>
              <a:tr h="64080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dirty="0"/>
                        <a:t>Requisito</a:t>
                      </a:r>
                      <a:r>
                        <a:rPr lang="pt-BR" baseline="0" dirty="0"/>
                        <a:t> </a:t>
                      </a:r>
                      <a:r>
                        <a:rPr lang="pt-BR" baseline="0" dirty="0" smtClean="0"/>
                        <a:t>5</a:t>
                      </a:r>
                      <a:endParaRPr lang="pt-BR" dirty="0"/>
                    </a:p>
                  </a:txBody>
                  <a:tcPr>
                    <a:solidFill>
                      <a:srgbClr val="B1BEDD"/>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dirty="0" smtClean="0"/>
                        <a:t>Deve</a:t>
                      </a:r>
                      <a:r>
                        <a:rPr lang="pt-BR" baseline="0" dirty="0" smtClean="0"/>
                        <a:t> ser feito</a:t>
                      </a:r>
                      <a:endParaRPr lang="pt-BR" dirty="0"/>
                    </a:p>
                  </a:txBody>
                  <a:tcPr>
                    <a:solidFill>
                      <a:srgbClr val="B1BEDD"/>
                    </a:solidFill>
                  </a:tcPr>
                </a:tc>
                <a:extLst>
                  <a:ext uri="{0D108BD9-81ED-4DB2-BD59-A6C34878D82A}">
                    <a16:rowId xmlns:a16="http://schemas.microsoft.com/office/drawing/2014/main" val="3090068451"/>
                  </a:ext>
                </a:extLst>
              </a:tr>
              <a:tr h="61200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sz="1800" kern="1200" dirty="0">
                          <a:solidFill>
                            <a:schemeClr val="dk1"/>
                          </a:solidFill>
                          <a:latin typeface="+mn-lt"/>
                          <a:ea typeface="+mn-ea"/>
                          <a:cs typeface="+mn-cs"/>
                        </a:rPr>
                        <a:t>Requisito </a:t>
                      </a:r>
                      <a:r>
                        <a:rPr lang="pt-BR" sz="1800" kern="1200" dirty="0" smtClean="0">
                          <a:solidFill>
                            <a:schemeClr val="dk1"/>
                          </a:solidFill>
                          <a:latin typeface="+mn-lt"/>
                          <a:ea typeface="+mn-ea"/>
                          <a:cs typeface="+mn-cs"/>
                        </a:rPr>
                        <a:t>6</a:t>
                      </a:r>
                      <a:endParaRPr lang="pt-BR" sz="1800" kern="1200" dirty="0">
                        <a:solidFill>
                          <a:schemeClr val="dk1"/>
                        </a:solidFill>
                        <a:latin typeface="+mn-lt"/>
                        <a:ea typeface="+mn-ea"/>
                        <a:cs typeface="+mn-cs"/>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dirty="0" smtClean="0"/>
                        <a:t>Deve</a:t>
                      </a:r>
                      <a:r>
                        <a:rPr lang="pt-BR" baseline="0" dirty="0" smtClean="0"/>
                        <a:t> ser feito</a:t>
                      </a:r>
                      <a:endParaRPr lang="pt-BR" dirty="0" smtClean="0"/>
                    </a:p>
                    <a:p>
                      <a:pPr marL="0" marR="0" indent="0" algn="ctr" defTabSz="914400" rtl="0" eaLnBrk="1" fontAlgn="auto" latinLnBrk="0" hangingPunct="1">
                        <a:lnSpc>
                          <a:spcPct val="100000"/>
                        </a:lnSpc>
                        <a:spcBef>
                          <a:spcPts val="0"/>
                        </a:spcBef>
                        <a:spcAft>
                          <a:spcPts val="0"/>
                        </a:spcAft>
                        <a:buClrTx/>
                        <a:buSzTx/>
                        <a:buFontTx/>
                        <a:buNone/>
                        <a:tabLst/>
                        <a:defRPr/>
                      </a:pPr>
                      <a:endParaRPr lang="pt-BR" sz="1800" kern="1200" dirty="0">
                        <a:solidFill>
                          <a:schemeClr val="dk1"/>
                        </a:solidFill>
                        <a:latin typeface="+mn-lt"/>
                        <a:ea typeface="+mn-ea"/>
                        <a:cs typeface="+mn-cs"/>
                      </a:endParaRPr>
                    </a:p>
                  </a:txBody>
                  <a:tcPr/>
                </a:tc>
                <a:extLst>
                  <a:ext uri="{0D108BD9-81ED-4DB2-BD59-A6C34878D82A}">
                    <a16:rowId xmlns:a16="http://schemas.microsoft.com/office/drawing/2014/main" val="2270799918"/>
                  </a:ext>
                </a:extLst>
              </a:tr>
              <a:tr h="603765">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dirty="0"/>
                        <a:t>Requisito</a:t>
                      </a:r>
                      <a:r>
                        <a:rPr lang="pt-BR" baseline="0" dirty="0"/>
                        <a:t> </a:t>
                      </a:r>
                      <a:r>
                        <a:rPr lang="pt-BR" baseline="0" dirty="0" smtClean="0"/>
                        <a:t>7</a:t>
                      </a:r>
                      <a:endParaRPr lang="pt-BR" dirty="0"/>
                    </a:p>
                  </a:txBody>
                  <a:tcPr>
                    <a:solidFill>
                      <a:srgbClr val="B1BEDD"/>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dirty="0" smtClean="0"/>
                        <a:t>Deve</a:t>
                      </a:r>
                      <a:r>
                        <a:rPr lang="pt-BR" baseline="0" dirty="0" smtClean="0"/>
                        <a:t> ser feito</a:t>
                      </a:r>
                      <a:endParaRPr lang="pt-BR" dirty="0" smtClean="0"/>
                    </a:p>
                    <a:p>
                      <a:pPr algn="ctr"/>
                      <a:endParaRPr lang="pt-BR" dirty="0"/>
                    </a:p>
                  </a:txBody>
                  <a:tcPr>
                    <a:solidFill>
                      <a:srgbClr val="B1BEDD"/>
                    </a:solidFill>
                  </a:tcPr>
                </a:tc>
                <a:extLst>
                  <a:ext uri="{0D108BD9-81ED-4DB2-BD59-A6C34878D82A}">
                    <a16:rowId xmlns:a16="http://schemas.microsoft.com/office/drawing/2014/main" val="2289959231"/>
                  </a:ext>
                </a:extLst>
              </a:tr>
              <a:tr h="603765">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dirty="0" smtClean="0"/>
                        <a:t>Requisito</a:t>
                      </a:r>
                      <a:r>
                        <a:rPr lang="pt-BR" baseline="0" dirty="0" smtClean="0"/>
                        <a:t> 8</a:t>
                      </a:r>
                      <a:endParaRPr lang="pt-BR" dirty="0" smtClean="0"/>
                    </a:p>
                    <a:p>
                      <a:pPr marL="0" marR="0" indent="0" algn="ctr" defTabSz="914400" rtl="0" eaLnBrk="1" fontAlgn="auto" latinLnBrk="0" hangingPunct="1">
                        <a:lnSpc>
                          <a:spcPct val="100000"/>
                        </a:lnSpc>
                        <a:spcBef>
                          <a:spcPts val="0"/>
                        </a:spcBef>
                        <a:spcAft>
                          <a:spcPts val="0"/>
                        </a:spcAft>
                        <a:buClrTx/>
                        <a:buSzTx/>
                        <a:buFontTx/>
                        <a:buNone/>
                        <a:tabLst/>
                        <a:defRPr/>
                      </a:pPr>
                      <a:endParaRPr lang="pt-BR" dirty="0"/>
                    </a:p>
                  </a:txBody>
                  <a:tcP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dirty="0" smtClean="0"/>
                        <a:t>Deve</a:t>
                      </a:r>
                      <a:r>
                        <a:rPr lang="pt-BR" baseline="0" dirty="0" smtClean="0"/>
                        <a:t> ser feito</a:t>
                      </a:r>
                      <a:endParaRPr lang="pt-BR" dirty="0" smtClean="0"/>
                    </a:p>
                    <a:p>
                      <a:pPr algn="ctr"/>
                      <a:endParaRPr lang="pt-BR" dirty="0"/>
                    </a:p>
                  </a:txBody>
                  <a:tcPr>
                    <a:solidFill>
                      <a:schemeClr val="bg1">
                        <a:lumMod val="95000"/>
                      </a:schemeClr>
                    </a:solidFill>
                  </a:tcPr>
                </a:tc>
                <a:extLst>
                  <a:ext uri="{0D108BD9-81ED-4DB2-BD59-A6C34878D82A}">
                    <a16:rowId xmlns:a16="http://schemas.microsoft.com/office/drawing/2014/main" val="3680179767"/>
                  </a:ext>
                </a:extLst>
              </a:tr>
            </a:tbl>
          </a:graphicData>
        </a:graphic>
      </p:graphicFrame>
      <p:graphicFrame>
        <p:nvGraphicFramePr>
          <p:cNvPr id="3" name="Tabela 2"/>
          <p:cNvGraphicFramePr>
            <a:graphicFrameLocks noGrp="1"/>
          </p:cNvGraphicFramePr>
          <p:nvPr>
            <p:extLst>
              <p:ext uri="{D42A27DB-BD31-4B8C-83A1-F6EECF244321}">
                <p14:modId xmlns:p14="http://schemas.microsoft.com/office/powerpoint/2010/main" val="3244382920"/>
              </p:ext>
            </p:extLst>
          </p:nvPr>
        </p:nvGraphicFramePr>
        <p:xfrm>
          <a:off x="1436914" y="5193739"/>
          <a:ext cx="7720149" cy="640800"/>
        </p:xfrm>
        <a:graphic>
          <a:graphicData uri="http://schemas.openxmlformats.org/drawingml/2006/table">
            <a:tbl>
              <a:tblPr firstRow="1" bandRow="1">
                <a:tableStyleId>{5C22544A-7EE6-4342-B048-85BDC9FD1C3A}</a:tableStyleId>
              </a:tblPr>
              <a:tblGrid>
                <a:gridCol w="3836108">
                  <a:extLst>
                    <a:ext uri="{9D8B030D-6E8A-4147-A177-3AD203B41FA5}">
                      <a16:colId xmlns:a16="http://schemas.microsoft.com/office/drawing/2014/main" val="937127498"/>
                    </a:ext>
                  </a:extLst>
                </a:gridCol>
                <a:gridCol w="3884041">
                  <a:extLst>
                    <a:ext uri="{9D8B030D-6E8A-4147-A177-3AD203B41FA5}">
                      <a16:colId xmlns:a16="http://schemas.microsoft.com/office/drawing/2014/main" val="4056036931"/>
                    </a:ext>
                  </a:extLst>
                </a:gridCol>
              </a:tblGrid>
              <a:tr h="64080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b="0" dirty="0">
                          <a:solidFill>
                            <a:schemeClr val="tx1"/>
                          </a:solidFill>
                        </a:rPr>
                        <a:t>Requisito</a:t>
                      </a:r>
                      <a:r>
                        <a:rPr lang="pt-BR" b="0" baseline="0" dirty="0">
                          <a:solidFill>
                            <a:schemeClr val="tx1"/>
                          </a:solidFill>
                        </a:rPr>
                        <a:t> </a:t>
                      </a:r>
                      <a:r>
                        <a:rPr lang="pt-BR" b="0" baseline="0" dirty="0" smtClean="0">
                          <a:solidFill>
                            <a:schemeClr val="tx1"/>
                          </a:solidFill>
                        </a:rPr>
                        <a:t>9</a:t>
                      </a:r>
                      <a:endParaRPr lang="pt-BR" b="0" dirty="0">
                        <a:solidFill>
                          <a:schemeClr val="tx1"/>
                        </a:solidFill>
                      </a:endParaRPr>
                    </a:p>
                  </a:txBody>
                  <a:tcPr>
                    <a:solidFill>
                      <a:srgbClr val="B1BEDD"/>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b="0" dirty="0" smtClean="0">
                          <a:solidFill>
                            <a:schemeClr val="tx1"/>
                          </a:solidFill>
                        </a:rPr>
                        <a:t>Atrativo</a:t>
                      </a:r>
                      <a:endParaRPr lang="pt-BR" b="0" dirty="0">
                        <a:solidFill>
                          <a:schemeClr val="tx1"/>
                        </a:solidFill>
                      </a:endParaRPr>
                    </a:p>
                  </a:txBody>
                  <a:tcPr>
                    <a:solidFill>
                      <a:srgbClr val="B1BEDD"/>
                    </a:solidFill>
                  </a:tcPr>
                </a:tc>
                <a:extLst>
                  <a:ext uri="{0D108BD9-81ED-4DB2-BD59-A6C34878D82A}">
                    <a16:rowId xmlns:a16="http://schemas.microsoft.com/office/drawing/2014/main" val="1476109386"/>
                  </a:ext>
                </a:extLst>
              </a:tr>
            </a:tbl>
          </a:graphicData>
        </a:graphic>
      </p:graphicFrame>
    </p:spTree>
    <p:extLst>
      <p:ext uri="{BB962C8B-B14F-4D97-AF65-F5344CB8AC3E}">
        <p14:creationId xmlns:p14="http://schemas.microsoft.com/office/powerpoint/2010/main" val="1101858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5"/>
                                        </p:tgtEl>
                                        <p:attrNameLst>
                                          <p:attrName>r</p:attrName>
                                        </p:attrNameLst>
                                      </p:cBhvr>
                                    </p:animRot>
                                    <p:animRot by="-240000">
                                      <p:cBhvr>
                                        <p:cTn id="7" dur="200" fill="hold">
                                          <p:stCondLst>
                                            <p:cond delay="200"/>
                                          </p:stCondLst>
                                        </p:cTn>
                                        <p:tgtEl>
                                          <p:spTgt spid="5"/>
                                        </p:tgtEl>
                                        <p:attrNameLst>
                                          <p:attrName>r</p:attrName>
                                        </p:attrNameLst>
                                      </p:cBhvr>
                                    </p:animRot>
                                    <p:animRot by="240000">
                                      <p:cBhvr>
                                        <p:cTn id="8" dur="200" fill="hold">
                                          <p:stCondLst>
                                            <p:cond delay="400"/>
                                          </p:stCondLst>
                                        </p:cTn>
                                        <p:tgtEl>
                                          <p:spTgt spid="5"/>
                                        </p:tgtEl>
                                        <p:attrNameLst>
                                          <p:attrName>r</p:attrName>
                                        </p:attrNameLst>
                                      </p:cBhvr>
                                    </p:animRot>
                                    <p:animRot by="-240000">
                                      <p:cBhvr>
                                        <p:cTn id="9" dur="200" fill="hold">
                                          <p:stCondLst>
                                            <p:cond delay="600"/>
                                          </p:stCondLst>
                                        </p:cTn>
                                        <p:tgtEl>
                                          <p:spTgt spid="5"/>
                                        </p:tgtEl>
                                        <p:attrNameLst>
                                          <p:attrName>r</p:attrName>
                                        </p:attrNameLst>
                                      </p:cBhvr>
                                    </p:animRot>
                                    <p:animRot by="120000">
                                      <p:cBhvr>
                                        <p:cTn id="10" dur="200" fill="hold">
                                          <p:stCondLst>
                                            <p:cond delay="800"/>
                                          </p:stCondLst>
                                        </p:cTn>
                                        <p:tgtEl>
                                          <p:spTgt spid="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514526" y="33828"/>
            <a:ext cx="9692640" cy="1325562"/>
          </a:xfrm>
        </p:spPr>
        <p:txBody>
          <a:bodyPr/>
          <a:lstStyle/>
          <a:p>
            <a:r>
              <a:rPr lang="pt-BR" dirty="0" smtClean="0"/>
              <a:t>Diagrama de Caso de Uso</a:t>
            </a:r>
            <a:endParaRPr lang="pt-BR" dirty="0"/>
          </a:p>
        </p:txBody>
      </p:sp>
      <p:pic>
        <p:nvPicPr>
          <p:cNvPr id="5" name="Espaço Reservado para Conteúdo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00101" y="1359390"/>
            <a:ext cx="9566030" cy="5253921"/>
          </a:xfrm>
        </p:spPr>
      </p:pic>
      <p:pic>
        <p:nvPicPr>
          <p:cNvPr id="4" name="Imagem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spTree>
    <p:extLst>
      <p:ext uri="{BB962C8B-B14F-4D97-AF65-F5344CB8AC3E}">
        <p14:creationId xmlns:p14="http://schemas.microsoft.com/office/powerpoint/2010/main" val="3616697211"/>
      </p:ext>
    </p:extLst>
  </p:cSld>
  <p:clrMapOvr>
    <a:masterClrMapping/>
  </p:clrMapOvr>
  <p:timing>
    <p:tnLst>
      <p:par>
        <p:cTn id="1" dur="indefinite" restart="never" nodeType="tmRoot"/>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Caso </a:t>
            </a:r>
            <a:r>
              <a:rPr lang="pt-BR" dirty="0"/>
              <a:t>de Uso </a:t>
            </a:r>
            <a:r>
              <a:rPr lang="pt-BR" dirty="0" smtClean="0"/>
              <a:t>1</a:t>
            </a:r>
            <a:endParaRPr lang="pt-BR" dirty="0"/>
          </a:p>
        </p:txBody>
      </p:sp>
      <p:pic>
        <p:nvPicPr>
          <p:cNvPr id="4" name="Imagem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pic>
        <p:nvPicPr>
          <p:cNvPr id="5" name="Espaço Reservado para Conteúdo 4"/>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497132" y="2400300"/>
            <a:ext cx="10286901" cy="2815527"/>
          </a:xfrm>
        </p:spPr>
      </p:pic>
    </p:spTree>
    <p:extLst>
      <p:ext uri="{BB962C8B-B14F-4D97-AF65-F5344CB8AC3E}">
        <p14:creationId xmlns:p14="http://schemas.microsoft.com/office/powerpoint/2010/main" val="4292947479"/>
      </p:ext>
    </p:extLst>
  </p:cSld>
  <p:clrMapOvr>
    <a:masterClrMapping/>
  </p:clrMapOvr>
  <p:timing>
    <p:tnLst>
      <p:par>
        <p:cTn id="1" dur="indefinite" restart="never" nodeType="tmRoot"/>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Caso </a:t>
            </a:r>
            <a:r>
              <a:rPr lang="pt-BR" dirty="0"/>
              <a:t>de Uso </a:t>
            </a:r>
            <a:r>
              <a:rPr lang="pt-BR" dirty="0" smtClean="0"/>
              <a:t>2 </a:t>
            </a:r>
            <a:endParaRPr lang="pt-BR" dirty="0"/>
          </a:p>
        </p:txBody>
      </p:sp>
      <p:pic>
        <p:nvPicPr>
          <p:cNvPr id="4" name="Imagem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pic>
        <p:nvPicPr>
          <p:cNvPr id="7" name="Espaço Reservado para Conteúdo 6"/>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632608" y="1828800"/>
            <a:ext cx="7853635" cy="4351338"/>
          </a:xfrm>
        </p:spPr>
      </p:pic>
    </p:spTree>
    <p:extLst>
      <p:ext uri="{BB962C8B-B14F-4D97-AF65-F5344CB8AC3E}">
        <p14:creationId xmlns:p14="http://schemas.microsoft.com/office/powerpoint/2010/main" val="276809727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262063" y="415834"/>
            <a:ext cx="9692640" cy="929322"/>
          </a:xfrm>
        </p:spPr>
        <p:txBody>
          <a:bodyPr/>
          <a:lstStyle/>
          <a:p>
            <a:r>
              <a:rPr lang="pt-BR" dirty="0"/>
              <a:t>Grupo </a:t>
            </a:r>
            <a:r>
              <a:rPr lang="pt-BR" dirty="0" smtClean="0"/>
              <a:t>02 </a:t>
            </a:r>
            <a:r>
              <a:rPr lang="pt-BR" dirty="0"/>
              <a:t>- Tarefas</a:t>
            </a:r>
          </a:p>
        </p:txBody>
      </p:sp>
      <p:pic>
        <p:nvPicPr>
          <p:cNvPr id="6" name="Imagem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pic>
        <p:nvPicPr>
          <p:cNvPr id="5" name="Espaço Reservado para Conteúdo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903901" y="1913916"/>
            <a:ext cx="3139712" cy="2469094"/>
          </a:xfrm>
        </p:spPr>
      </p:pic>
      <p:pic>
        <p:nvPicPr>
          <p:cNvPr id="8" name="Imagem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89484" y="1849630"/>
            <a:ext cx="4622319" cy="3335091"/>
          </a:xfrm>
          <a:prstGeom prst="rect">
            <a:avLst/>
          </a:prstGeom>
        </p:spPr>
      </p:pic>
      <p:pic>
        <p:nvPicPr>
          <p:cNvPr id="9" name="Imagem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52887" y="5184721"/>
            <a:ext cx="1295512" cy="1242168"/>
          </a:xfrm>
          <a:prstGeom prst="rect">
            <a:avLst/>
          </a:prstGeom>
        </p:spPr>
      </p:pic>
      <p:pic>
        <p:nvPicPr>
          <p:cNvPr id="10" name="Imagem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91538" y="4221252"/>
            <a:ext cx="2964437" cy="2636748"/>
          </a:xfrm>
          <a:prstGeom prst="rect">
            <a:avLst/>
          </a:prstGeom>
        </p:spPr>
      </p:pic>
    </p:spTree>
    <p:extLst>
      <p:ext uri="{BB962C8B-B14F-4D97-AF65-F5344CB8AC3E}">
        <p14:creationId xmlns:p14="http://schemas.microsoft.com/office/powerpoint/2010/main" val="1572940853"/>
      </p:ext>
    </p:extLst>
  </p:cSld>
  <p:clrMapOvr>
    <a:masterClrMapping/>
  </p:clrMapOvr>
  <p:timing>
    <p:tnLst>
      <p:par>
        <p:cTn id="1" dur="indefinite" restart="never" nodeType="tmRoot"/>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Documentação do Caso de </a:t>
            </a:r>
            <a:r>
              <a:rPr lang="pt-BR" dirty="0" smtClean="0"/>
              <a:t>Uso:</a:t>
            </a:r>
            <a:br>
              <a:rPr lang="pt-BR" dirty="0" smtClean="0"/>
            </a:br>
            <a:r>
              <a:rPr lang="pt-BR" dirty="0" smtClean="0"/>
              <a:t>Gerenciar Órgãos e Colaboradores </a:t>
            </a:r>
            <a:endParaRPr lang="pt-BR" dirty="0"/>
          </a:p>
        </p:txBody>
      </p:sp>
      <p:pic>
        <p:nvPicPr>
          <p:cNvPr id="4" name="Imagem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graphicFrame>
        <p:nvGraphicFramePr>
          <p:cNvPr id="6" name="Tabela 5"/>
          <p:cNvGraphicFramePr>
            <a:graphicFrameLocks noGrp="1"/>
          </p:cNvGraphicFramePr>
          <p:nvPr>
            <p:extLst>
              <p:ext uri="{D42A27DB-BD31-4B8C-83A1-F6EECF244321}">
                <p14:modId xmlns:p14="http://schemas.microsoft.com/office/powerpoint/2010/main" val="3425644207"/>
              </p:ext>
            </p:extLst>
          </p:nvPr>
        </p:nvGraphicFramePr>
        <p:xfrm>
          <a:off x="1066800" y="2307166"/>
          <a:ext cx="4297363" cy="2722034"/>
        </p:xfrm>
        <a:graphic>
          <a:graphicData uri="http://schemas.openxmlformats.org/drawingml/2006/table">
            <a:tbl>
              <a:tblPr firstRow="1" bandRow="1">
                <a:tableStyleId>{5C22544A-7EE6-4342-B048-85BDC9FD1C3A}</a:tableStyleId>
              </a:tblPr>
              <a:tblGrid>
                <a:gridCol w="4297363">
                  <a:extLst>
                    <a:ext uri="{9D8B030D-6E8A-4147-A177-3AD203B41FA5}">
                      <a16:colId xmlns:a16="http://schemas.microsoft.com/office/drawing/2014/main" val="20000"/>
                    </a:ext>
                  </a:extLst>
                </a:gridCol>
              </a:tblGrid>
              <a:tr h="501889">
                <a:tc>
                  <a:txBody>
                    <a:bodyPr/>
                    <a:lstStyle/>
                    <a:p>
                      <a:r>
                        <a:rPr lang="pt-BR" dirty="0" smtClean="0"/>
                        <a:t>Nome</a:t>
                      </a:r>
                      <a:r>
                        <a:rPr lang="pt-BR" baseline="0" dirty="0" smtClean="0"/>
                        <a:t> do Caso de Uso:</a:t>
                      </a:r>
                      <a:endParaRPr lang="pt-BR" dirty="0"/>
                    </a:p>
                  </a:txBody>
                  <a:tcPr/>
                </a:tc>
                <a:extLst>
                  <a:ext uri="{0D108BD9-81ED-4DB2-BD59-A6C34878D82A}">
                    <a16:rowId xmlns:a16="http://schemas.microsoft.com/office/drawing/2014/main" val="10000"/>
                  </a:ext>
                </a:extLst>
              </a:tr>
              <a:tr h="1237534">
                <a:tc>
                  <a:txBody>
                    <a:bodyPr/>
                    <a:lstStyle/>
                    <a:p>
                      <a:r>
                        <a:rPr lang="pt-BR" sz="1800" b="1" kern="1200" dirty="0" smtClean="0">
                          <a:solidFill>
                            <a:schemeClr val="dk1"/>
                          </a:solidFill>
                          <a:latin typeface="+mn-lt"/>
                          <a:ea typeface="+mn-ea"/>
                          <a:cs typeface="+mn-cs"/>
                        </a:rPr>
                        <a:t>Breve Descrição: </a:t>
                      </a:r>
                      <a:endParaRPr lang="pt-BR" dirty="0"/>
                    </a:p>
                  </a:txBody>
                  <a:tcPr/>
                </a:tc>
                <a:extLst>
                  <a:ext uri="{0D108BD9-81ED-4DB2-BD59-A6C34878D82A}">
                    <a16:rowId xmlns:a16="http://schemas.microsoft.com/office/drawing/2014/main" val="10001"/>
                  </a:ext>
                </a:extLst>
              </a:tr>
              <a:tr h="501889">
                <a:tc>
                  <a:txBody>
                    <a:bodyPr/>
                    <a:lstStyle/>
                    <a:p>
                      <a:r>
                        <a:rPr lang="pt-BR" sz="1800" b="1" kern="1200" dirty="0" smtClean="0">
                          <a:solidFill>
                            <a:schemeClr val="dk1"/>
                          </a:solidFill>
                          <a:latin typeface="+mn-lt"/>
                          <a:ea typeface="+mn-ea"/>
                          <a:cs typeface="+mn-cs"/>
                        </a:rPr>
                        <a:t>Ator Principal:</a:t>
                      </a:r>
                      <a:endParaRPr lang="pt-BR" dirty="0"/>
                    </a:p>
                  </a:txBody>
                  <a:tcPr/>
                </a:tc>
                <a:extLst>
                  <a:ext uri="{0D108BD9-81ED-4DB2-BD59-A6C34878D82A}">
                    <a16:rowId xmlns:a16="http://schemas.microsoft.com/office/drawing/2014/main" val="10002"/>
                  </a:ext>
                </a:extLst>
              </a:tr>
              <a:tr h="480722">
                <a:tc>
                  <a:txBody>
                    <a:bodyPr/>
                    <a:lstStyle/>
                    <a:p>
                      <a:r>
                        <a:rPr lang="pt-BR" sz="1800" b="1" kern="1200" dirty="0" smtClean="0">
                          <a:solidFill>
                            <a:schemeClr val="dk1"/>
                          </a:solidFill>
                          <a:latin typeface="+mn-lt"/>
                          <a:ea typeface="+mn-ea"/>
                          <a:cs typeface="+mn-cs"/>
                        </a:rPr>
                        <a:t>Pré-Condição:</a:t>
                      </a:r>
                      <a:endParaRPr lang="pt-BR" dirty="0"/>
                    </a:p>
                  </a:txBody>
                  <a:tcPr/>
                </a:tc>
                <a:extLst>
                  <a:ext uri="{0D108BD9-81ED-4DB2-BD59-A6C34878D82A}">
                    <a16:rowId xmlns:a16="http://schemas.microsoft.com/office/drawing/2014/main" val="10003"/>
                  </a:ext>
                </a:extLst>
              </a:tr>
            </a:tbl>
          </a:graphicData>
        </a:graphic>
      </p:graphicFrame>
      <p:graphicFrame>
        <p:nvGraphicFramePr>
          <p:cNvPr id="7" name="Tabela 6"/>
          <p:cNvGraphicFramePr>
            <a:graphicFrameLocks noGrp="1"/>
          </p:cNvGraphicFramePr>
          <p:nvPr/>
        </p:nvGraphicFramePr>
        <p:xfrm>
          <a:off x="5384800" y="2294466"/>
          <a:ext cx="4297363" cy="2743201"/>
        </p:xfrm>
        <a:graphic>
          <a:graphicData uri="http://schemas.openxmlformats.org/drawingml/2006/table">
            <a:tbl>
              <a:tblPr firstRow="1" bandRow="1">
                <a:tableStyleId>{5C22544A-7EE6-4342-B048-85BDC9FD1C3A}</a:tableStyleId>
              </a:tblPr>
              <a:tblGrid>
                <a:gridCol w="4297363">
                  <a:extLst>
                    <a:ext uri="{9D8B030D-6E8A-4147-A177-3AD203B41FA5}">
                      <a16:colId xmlns:a16="http://schemas.microsoft.com/office/drawing/2014/main" val="20000"/>
                    </a:ext>
                  </a:extLst>
                </a:gridCol>
              </a:tblGrid>
              <a:tr h="501889">
                <a:tc>
                  <a:txBody>
                    <a:bodyPr/>
                    <a:lstStyle/>
                    <a:p>
                      <a:r>
                        <a:rPr lang="pt-BR" dirty="0" smtClean="0"/>
                        <a:t>Gerenciar</a:t>
                      </a:r>
                      <a:r>
                        <a:rPr lang="pt-BR" baseline="0" dirty="0" smtClean="0"/>
                        <a:t> Órgãos e Colaboradores </a:t>
                      </a:r>
                      <a:endParaRPr lang="pt-BR" dirty="0"/>
                    </a:p>
                  </a:txBody>
                  <a:tcPr/>
                </a:tc>
                <a:extLst>
                  <a:ext uri="{0D108BD9-81ED-4DB2-BD59-A6C34878D82A}">
                    <a16:rowId xmlns:a16="http://schemas.microsoft.com/office/drawing/2014/main" val="10000"/>
                  </a:ext>
                </a:extLst>
              </a:tr>
              <a:tr h="1237534">
                <a:tc>
                  <a:txBody>
                    <a:bodyPr/>
                    <a:lstStyle/>
                    <a:p>
                      <a:r>
                        <a:rPr lang="pt-BR" sz="1800" kern="1200" dirty="0" smtClean="0">
                          <a:solidFill>
                            <a:schemeClr val="dk1"/>
                          </a:solidFill>
                          <a:latin typeface="+mn-lt"/>
                          <a:ea typeface="+mn-ea"/>
                          <a:cs typeface="+mn-cs"/>
                        </a:rPr>
                        <a:t>Este Caso de Uso deve ocorrer sempre que o método Gerenciador de órgãos e colaboradores for selecionado.</a:t>
                      </a:r>
                      <a:endParaRPr lang="pt-BR" dirty="0"/>
                    </a:p>
                  </a:txBody>
                  <a:tcPr/>
                </a:tc>
                <a:extLst>
                  <a:ext uri="{0D108BD9-81ED-4DB2-BD59-A6C34878D82A}">
                    <a16:rowId xmlns:a16="http://schemas.microsoft.com/office/drawing/2014/main" val="10001"/>
                  </a:ext>
                </a:extLst>
              </a:tr>
              <a:tr h="501889">
                <a:tc>
                  <a:txBody>
                    <a:bodyPr/>
                    <a:lstStyle/>
                    <a:p>
                      <a:r>
                        <a:rPr lang="pt-BR" sz="1800" kern="1200" dirty="0" smtClean="0">
                          <a:solidFill>
                            <a:schemeClr val="dk1"/>
                          </a:solidFill>
                          <a:latin typeface="+mn-lt"/>
                          <a:ea typeface="+mn-ea"/>
                          <a:cs typeface="+mn-cs"/>
                        </a:rPr>
                        <a:t>Usuário administrativo.</a:t>
                      </a:r>
                      <a:endParaRPr lang="pt-BR" dirty="0"/>
                    </a:p>
                  </a:txBody>
                  <a:tcPr/>
                </a:tc>
                <a:extLst>
                  <a:ext uri="{0D108BD9-81ED-4DB2-BD59-A6C34878D82A}">
                    <a16:rowId xmlns:a16="http://schemas.microsoft.com/office/drawing/2014/main" val="10002"/>
                  </a:ext>
                </a:extLst>
              </a:tr>
              <a:tr h="501889">
                <a:tc>
                  <a:txBody>
                    <a:bodyPr/>
                    <a:lstStyle/>
                    <a:p>
                      <a:r>
                        <a:rPr lang="pt-BR" sz="1800" kern="1200" dirty="0" smtClean="0">
                          <a:solidFill>
                            <a:schemeClr val="dk1"/>
                          </a:solidFill>
                          <a:latin typeface="+mn-lt"/>
                          <a:ea typeface="+mn-ea"/>
                          <a:cs typeface="+mn-cs"/>
                        </a:rPr>
                        <a:t>O órgão tem que estar logado.</a:t>
                      </a:r>
                      <a:endParaRPr lang="pt-BR" dirty="0"/>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00507241"/>
      </p:ext>
    </p:extLst>
  </p:cSld>
  <p:clrMapOvr>
    <a:masterClrMapping/>
  </p:clrMapOvr>
  <p:timing>
    <p:tnLst>
      <p:par>
        <p:cTn id="1" dur="indefinite" restart="never" nodeType="tmRoot"/>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223772" y="292100"/>
            <a:ext cx="9692640" cy="751522"/>
          </a:xfrm>
        </p:spPr>
        <p:txBody>
          <a:bodyPr/>
          <a:lstStyle/>
          <a:p>
            <a:pPr algn="ctr"/>
            <a:r>
              <a:rPr lang="pt-BR" dirty="0" smtClean="0"/>
              <a:t>Fluxo Principal</a:t>
            </a:r>
            <a:endParaRPr lang="pt-BR" dirty="0"/>
          </a:p>
        </p:txBody>
      </p:sp>
      <p:pic>
        <p:nvPicPr>
          <p:cNvPr id="4" name="Imagem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graphicFrame>
        <p:nvGraphicFramePr>
          <p:cNvPr id="8" name="Tabela 7"/>
          <p:cNvGraphicFramePr>
            <a:graphicFrameLocks noGrp="1"/>
          </p:cNvGraphicFramePr>
          <p:nvPr/>
        </p:nvGraphicFramePr>
        <p:xfrm>
          <a:off x="1320800" y="1329266"/>
          <a:ext cx="4297363" cy="5246794"/>
        </p:xfrm>
        <a:graphic>
          <a:graphicData uri="http://schemas.openxmlformats.org/drawingml/2006/table">
            <a:tbl>
              <a:tblPr firstRow="1" bandRow="1">
                <a:tableStyleId>{5C22544A-7EE6-4342-B048-85BDC9FD1C3A}</a:tableStyleId>
              </a:tblPr>
              <a:tblGrid>
                <a:gridCol w="4297363">
                  <a:extLst>
                    <a:ext uri="{9D8B030D-6E8A-4147-A177-3AD203B41FA5}">
                      <a16:colId xmlns:a16="http://schemas.microsoft.com/office/drawing/2014/main" val="20000"/>
                    </a:ext>
                  </a:extLst>
                </a:gridCol>
              </a:tblGrid>
              <a:tr h="522515">
                <a:tc>
                  <a:txBody>
                    <a:bodyPr/>
                    <a:lstStyle/>
                    <a:p>
                      <a:r>
                        <a:rPr lang="pt-BR" sz="1800" b="1" kern="1200" dirty="0" smtClean="0">
                          <a:solidFill>
                            <a:schemeClr val="lt1"/>
                          </a:solidFill>
                          <a:latin typeface="+mn-lt"/>
                          <a:ea typeface="+mn-ea"/>
                          <a:cs typeface="+mn-cs"/>
                        </a:rPr>
                        <a:t>Ações dos Atores:</a:t>
                      </a:r>
                      <a:endParaRPr lang="pt-BR" dirty="0"/>
                    </a:p>
                  </a:txBody>
                  <a:tcPr/>
                </a:tc>
                <a:extLst>
                  <a:ext uri="{0D108BD9-81ED-4DB2-BD59-A6C34878D82A}">
                    <a16:rowId xmlns:a16="http://schemas.microsoft.com/office/drawing/2014/main" val="10000"/>
                  </a:ext>
                </a:extLst>
              </a:tr>
              <a:tr h="1704219">
                <a:tc>
                  <a:txBody>
                    <a:bodyPr/>
                    <a:lstStyle/>
                    <a:p>
                      <a:r>
                        <a:rPr lang="pt-BR" sz="1800" kern="1200" dirty="0" smtClean="0">
                          <a:solidFill>
                            <a:schemeClr val="dk1"/>
                          </a:solidFill>
                          <a:latin typeface="+mn-lt"/>
                          <a:ea typeface="+mn-ea"/>
                          <a:cs typeface="+mn-cs"/>
                        </a:rPr>
                        <a:t>1. Clicar em “Órgãos e colaboradores” no menu de seleção.</a:t>
                      </a:r>
                      <a:endParaRPr lang="pt-BR" dirty="0"/>
                    </a:p>
                  </a:txBody>
                  <a:tcPr/>
                </a:tc>
                <a:extLst>
                  <a:ext uri="{0D108BD9-81ED-4DB2-BD59-A6C34878D82A}">
                    <a16:rowId xmlns:a16="http://schemas.microsoft.com/office/drawing/2014/main" val="10001"/>
                  </a:ext>
                </a:extLst>
              </a:tr>
              <a:tr h="1473200">
                <a:tc>
                  <a:txBody>
                    <a:bodyPr/>
                    <a:lstStyle/>
                    <a:p>
                      <a:r>
                        <a:rPr lang="pt-BR" sz="1800" kern="1200" dirty="0" smtClean="0">
                          <a:solidFill>
                            <a:schemeClr val="dk1"/>
                          </a:solidFill>
                          <a:latin typeface="+mn-lt"/>
                          <a:ea typeface="+mn-ea"/>
                          <a:cs typeface="+mn-cs"/>
                        </a:rPr>
                        <a:t>3. Selecionar “Cadastrar” no </a:t>
                      </a:r>
                      <a:r>
                        <a:rPr lang="pt-BR" sz="1800" kern="1200" dirty="0" err="1" smtClean="0">
                          <a:solidFill>
                            <a:schemeClr val="dk1"/>
                          </a:solidFill>
                          <a:latin typeface="+mn-lt"/>
                          <a:ea typeface="+mn-ea"/>
                          <a:cs typeface="+mn-cs"/>
                        </a:rPr>
                        <a:t>sub-menu</a:t>
                      </a:r>
                      <a:r>
                        <a:rPr lang="pt-BR" sz="1800" kern="1200" dirty="0" smtClean="0">
                          <a:solidFill>
                            <a:schemeClr val="dk1"/>
                          </a:solidFill>
                          <a:latin typeface="+mn-lt"/>
                          <a:ea typeface="+mn-ea"/>
                          <a:cs typeface="+mn-cs"/>
                        </a:rPr>
                        <a:t>.</a:t>
                      </a:r>
                      <a:endParaRPr lang="pt-BR" dirty="0"/>
                    </a:p>
                  </a:txBody>
                  <a:tcPr/>
                </a:tc>
                <a:extLst>
                  <a:ext uri="{0D108BD9-81ED-4DB2-BD59-A6C34878D82A}">
                    <a16:rowId xmlns:a16="http://schemas.microsoft.com/office/drawing/2014/main" val="10002"/>
                  </a:ext>
                </a:extLst>
              </a:tr>
              <a:tr h="1181100">
                <a:tc>
                  <a:txBody>
                    <a:bodyPr/>
                    <a:lstStyle/>
                    <a:p>
                      <a:r>
                        <a:rPr lang="pt-BR" sz="1800" kern="1200" dirty="0" smtClean="0">
                          <a:solidFill>
                            <a:schemeClr val="dk1"/>
                          </a:solidFill>
                          <a:latin typeface="+mn-lt"/>
                          <a:ea typeface="+mn-ea"/>
                          <a:cs typeface="+mn-cs"/>
                        </a:rPr>
                        <a:t>5. Preencher os campos.</a:t>
                      </a:r>
                      <a:endParaRPr lang="pt-BR" dirty="0"/>
                    </a:p>
                  </a:txBody>
                  <a:tcPr/>
                </a:tc>
                <a:extLst>
                  <a:ext uri="{0D108BD9-81ED-4DB2-BD59-A6C34878D82A}">
                    <a16:rowId xmlns:a16="http://schemas.microsoft.com/office/drawing/2014/main" val="10003"/>
                  </a:ext>
                </a:extLst>
              </a:tr>
              <a:tr h="298893">
                <a:tc>
                  <a:txBody>
                    <a:bodyPr/>
                    <a:lstStyle/>
                    <a:p>
                      <a:r>
                        <a:rPr lang="pt-BR" sz="1800" kern="1200" dirty="0" smtClean="0">
                          <a:solidFill>
                            <a:schemeClr val="dk1"/>
                          </a:solidFill>
                          <a:latin typeface="+mn-lt"/>
                          <a:ea typeface="+mn-ea"/>
                          <a:cs typeface="+mn-cs"/>
                        </a:rPr>
                        <a:t>7. Fim do Caso de Uso.</a:t>
                      </a:r>
                      <a:endParaRPr lang="pt-BR" dirty="0"/>
                    </a:p>
                  </a:txBody>
                  <a:tcPr/>
                </a:tc>
                <a:extLst>
                  <a:ext uri="{0D108BD9-81ED-4DB2-BD59-A6C34878D82A}">
                    <a16:rowId xmlns:a16="http://schemas.microsoft.com/office/drawing/2014/main" val="10004"/>
                  </a:ext>
                </a:extLst>
              </a:tr>
            </a:tbl>
          </a:graphicData>
        </a:graphic>
      </p:graphicFrame>
      <p:graphicFrame>
        <p:nvGraphicFramePr>
          <p:cNvPr id="9" name="Tabela 8"/>
          <p:cNvGraphicFramePr>
            <a:graphicFrameLocks noGrp="1"/>
          </p:cNvGraphicFramePr>
          <p:nvPr/>
        </p:nvGraphicFramePr>
        <p:xfrm>
          <a:off x="5638800" y="1316566"/>
          <a:ext cx="4297363" cy="5277395"/>
        </p:xfrm>
        <a:graphic>
          <a:graphicData uri="http://schemas.openxmlformats.org/drawingml/2006/table">
            <a:tbl>
              <a:tblPr firstRow="1" bandRow="1">
                <a:tableStyleId>{5C22544A-7EE6-4342-B048-85BDC9FD1C3A}</a:tableStyleId>
              </a:tblPr>
              <a:tblGrid>
                <a:gridCol w="4297363">
                  <a:extLst>
                    <a:ext uri="{9D8B030D-6E8A-4147-A177-3AD203B41FA5}">
                      <a16:colId xmlns:a16="http://schemas.microsoft.com/office/drawing/2014/main" val="20000"/>
                    </a:ext>
                  </a:extLst>
                </a:gridCol>
              </a:tblGrid>
              <a:tr h="522515">
                <a:tc>
                  <a:txBody>
                    <a:bodyPr/>
                    <a:lstStyle/>
                    <a:p>
                      <a:r>
                        <a:rPr lang="pt-BR" sz="1800" b="1" kern="1200" dirty="0" smtClean="0">
                          <a:solidFill>
                            <a:schemeClr val="lt1"/>
                          </a:solidFill>
                          <a:latin typeface="+mn-lt"/>
                          <a:ea typeface="+mn-ea"/>
                          <a:cs typeface="+mn-cs"/>
                        </a:rPr>
                        <a:t>Ações do Sistema:</a:t>
                      </a:r>
                      <a:endParaRPr lang="pt-BR" dirty="0"/>
                    </a:p>
                  </a:txBody>
                  <a:tcPr/>
                </a:tc>
                <a:extLst>
                  <a:ext uri="{0D108BD9-81ED-4DB2-BD59-A6C34878D82A}">
                    <a16:rowId xmlns:a16="http://schemas.microsoft.com/office/drawing/2014/main" val="10000"/>
                  </a:ext>
                </a:extLst>
              </a:tr>
              <a:tr h="298893">
                <a:tc>
                  <a:txBody>
                    <a:bodyPr/>
                    <a:lstStyle/>
                    <a:p>
                      <a:pPr hangingPunct="0"/>
                      <a:r>
                        <a:rPr lang="pt-BR" sz="1800" kern="1200" dirty="0" smtClean="0">
                          <a:solidFill>
                            <a:schemeClr val="dk1"/>
                          </a:solidFill>
                          <a:latin typeface="+mn-lt"/>
                          <a:ea typeface="+mn-ea"/>
                          <a:cs typeface="+mn-cs"/>
                        </a:rPr>
                        <a:t>2. Exibir o </a:t>
                      </a:r>
                      <a:r>
                        <a:rPr lang="pt-BR" sz="1800" kern="1200" dirty="0" err="1" smtClean="0">
                          <a:solidFill>
                            <a:schemeClr val="dk1"/>
                          </a:solidFill>
                          <a:latin typeface="+mn-lt"/>
                          <a:ea typeface="+mn-ea"/>
                          <a:cs typeface="+mn-cs"/>
                        </a:rPr>
                        <a:t>sub-menu</a:t>
                      </a:r>
                      <a:r>
                        <a:rPr lang="pt-BR" sz="1800" kern="1200" dirty="0" smtClean="0">
                          <a:solidFill>
                            <a:schemeClr val="dk1"/>
                          </a:solidFill>
                          <a:latin typeface="+mn-lt"/>
                          <a:ea typeface="+mn-ea"/>
                          <a:cs typeface="+mn-cs"/>
                        </a:rPr>
                        <a:t> de órgãos e colaboradores, com as informações:</a:t>
                      </a:r>
                    </a:p>
                    <a:p>
                      <a:pPr hangingPunct="0"/>
                      <a:r>
                        <a:rPr lang="pt-BR" sz="1800" kern="1200" dirty="0" smtClean="0">
                          <a:solidFill>
                            <a:schemeClr val="dk1"/>
                          </a:solidFill>
                          <a:latin typeface="+mn-lt"/>
                          <a:ea typeface="+mn-ea"/>
                          <a:cs typeface="+mn-cs"/>
                        </a:rPr>
                        <a:t>-Cadastrar</a:t>
                      </a:r>
                    </a:p>
                    <a:p>
                      <a:pPr hangingPunct="0"/>
                      <a:r>
                        <a:rPr lang="pt-BR" sz="1800" kern="1200" dirty="0" smtClean="0">
                          <a:solidFill>
                            <a:schemeClr val="dk1"/>
                          </a:solidFill>
                          <a:latin typeface="+mn-lt"/>
                          <a:ea typeface="+mn-ea"/>
                          <a:cs typeface="+mn-cs"/>
                        </a:rPr>
                        <a:t>-Pesquisar</a:t>
                      </a:r>
                    </a:p>
                    <a:p>
                      <a:pPr hangingPunct="0"/>
                      <a:r>
                        <a:rPr lang="pt-BR" sz="1800" kern="1200" dirty="0" smtClean="0">
                          <a:solidFill>
                            <a:schemeClr val="dk1"/>
                          </a:solidFill>
                          <a:latin typeface="+mn-lt"/>
                          <a:ea typeface="+mn-ea"/>
                          <a:cs typeface="+mn-cs"/>
                        </a:rPr>
                        <a:t>-Alterar</a:t>
                      </a:r>
                    </a:p>
                    <a:p>
                      <a:r>
                        <a:rPr lang="pt-BR" sz="1800" kern="1200" dirty="0" smtClean="0">
                          <a:solidFill>
                            <a:schemeClr val="dk1"/>
                          </a:solidFill>
                          <a:latin typeface="+mn-lt"/>
                          <a:ea typeface="+mn-ea"/>
                          <a:cs typeface="+mn-cs"/>
                        </a:rPr>
                        <a:t>-Excluir.</a:t>
                      </a:r>
                      <a:endParaRPr lang="pt-BR" dirty="0"/>
                    </a:p>
                  </a:txBody>
                  <a:tcPr/>
                </a:tc>
                <a:extLst>
                  <a:ext uri="{0D108BD9-81ED-4DB2-BD59-A6C34878D82A}">
                    <a16:rowId xmlns:a16="http://schemas.microsoft.com/office/drawing/2014/main" val="10001"/>
                  </a:ext>
                </a:extLst>
              </a:tr>
              <a:tr h="298893">
                <a:tc>
                  <a:txBody>
                    <a:bodyPr/>
                    <a:lstStyle/>
                    <a:p>
                      <a:pPr hangingPunct="0"/>
                      <a:r>
                        <a:rPr lang="pt-BR" sz="1800" kern="1200" dirty="0" smtClean="0">
                          <a:solidFill>
                            <a:schemeClr val="dk1"/>
                          </a:solidFill>
                          <a:latin typeface="+mn-lt"/>
                          <a:ea typeface="+mn-ea"/>
                          <a:cs typeface="+mn-cs"/>
                        </a:rPr>
                        <a:t>4. Exibir uma tela com as caixas de texto:</a:t>
                      </a:r>
                    </a:p>
                    <a:p>
                      <a:pPr hangingPunct="0"/>
                      <a:r>
                        <a:rPr lang="pt-BR" sz="1800" kern="1200" dirty="0" smtClean="0">
                          <a:solidFill>
                            <a:schemeClr val="dk1"/>
                          </a:solidFill>
                          <a:latin typeface="+mn-lt"/>
                          <a:ea typeface="+mn-ea"/>
                          <a:cs typeface="+mn-cs"/>
                        </a:rPr>
                        <a:t>-Nome do órgão </a:t>
                      </a:r>
                    </a:p>
                    <a:p>
                      <a:pPr hangingPunct="0"/>
                      <a:r>
                        <a:rPr lang="pt-BR" sz="1800" kern="1200" dirty="0" smtClean="0">
                          <a:solidFill>
                            <a:schemeClr val="dk1"/>
                          </a:solidFill>
                          <a:latin typeface="+mn-lt"/>
                          <a:ea typeface="+mn-ea"/>
                          <a:cs typeface="+mn-cs"/>
                        </a:rPr>
                        <a:t>-Contato</a:t>
                      </a:r>
                    </a:p>
                    <a:p>
                      <a:r>
                        <a:rPr lang="pt-BR" sz="1800" kern="1200" dirty="0" smtClean="0">
                          <a:solidFill>
                            <a:schemeClr val="dk1"/>
                          </a:solidFill>
                          <a:latin typeface="+mn-lt"/>
                          <a:ea typeface="+mn-ea"/>
                          <a:cs typeface="+mn-cs"/>
                        </a:rPr>
                        <a:t>-E-mail</a:t>
                      </a:r>
                      <a:endParaRPr lang="pt-BR" dirty="0"/>
                    </a:p>
                  </a:txBody>
                  <a:tcPr/>
                </a:tc>
                <a:extLst>
                  <a:ext uri="{0D108BD9-81ED-4DB2-BD59-A6C34878D82A}">
                    <a16:rowId xmlns:a16="http://schemas.microsoft.com/office/drawing/2014/main" val="10002"/>
                  </a:ext>
                </a:extLst>
              </a:tr>
              <a:tr h="298893">
                <a:tc>
                  <a:txBody>
                    <a:bodyPr/>
                    <a:lstStyle/>
                    <a:p>
                      <a:r>
                        <a:rPr lang="pt-BR" sz="1800" kern="1200" dirty="0" smtClean="0">
                          <a:solidFill>
                            <a:schemeClr val="dk1"/>
                          </a:solidFill>
                          <a:latin typeface="+mn-lt"/>
                          <a:ea typeface="+mn-ea"/>
                          <a:cs typeface="+mn-cs"/>
                        </a:rPr>
                        <a:t>6. Verificar se o órgão informado já existe e se não há campos em banco. Adicionar o Órgão no Banco de Dados e limpa os campos.</a:t>
                      </a:r>
                      <a:endParaRPr lang="pt-BR" dirty="0"/>
                    </a:p>
                  </a:txBody>
                  <a:tcPr/>
                </a:tc>
                <a:extLst>
                  <a:ext uri="{0D108BD9-81ED-4DB2-BD59-A6C34878D82A}">
                    <a16:rowId xmlns:a16="http://schemas.microsoft.com/office/drawing/2014/main" val="10003"/>
                  </a:ext>
                </a:extLst>
              </a:tr>
              <a:tr h="298893">
                <a:tc>
                  <a:txBody>
                    <a:bodyPr/>
                    <a:lstStyle/>
                    <a:p>
                      <a:endParaRPr lang="pt-BR" dirty="0"/>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765442753"/>
      </p:ext>
    </p:extLst>
  </p:cSld>
  <p:clrMapOvr>
    <a:masterClrMapping/>
  </p:clrMapOvr>
  <p:timing>
    <p:tnLst>
      <p:par>
        <p:cTn id="1" dur="indefinite" restart="never" nodeType="tmRoot"/>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42772" y="365760"/>
            <a:ext cx="9692640" cy="1325562"/>
          </a:xfrm>
        </p:spPr>
        <p:txBody>
          <a:bodyPr/>
          <a:lstStyle/>
          <a:p>
            <a:pPr algn="ctr"/>
            <a:r>
              <a:rPr lang="pt-BR" dirty="0" smtClean="0"/>
              <a:t>Fluxo Alternativo A  -</a:t>
            </a:r>
            <a:br>
              <a:rPr lang="pt-BR" dirty="0" smtClean="0"/>
            </a:br>
            <a:r>
              <a:rPr lang="pt-BR" dirty="0" smtClean="0"/>
              <a:t>Pesquisar Órgão</a:t>
            </a:r>
            <a:endParaRPr lang="pt-BR" dirty="0"/>
          </a:p>
        </p:txBody>
      </p:sp>
      <p:graphicFrame>
        <p:nvGraphicFramePr>
          <p:cNvPr id="5" name="Tabela 4"/>
          <p:cNvGraphicFramePr>
            <a:graphicFrameLocks noGrp="1"/>
          </p:cNvGraphicFramePr>
          <p:nvPr/>
        </p:nvGraphicFramePr>
        <p:xfrm>
          <a:off x="1435100" y="1857586"/>
          <a:ext cx="4297363" cy="4713394"/>
        </p:xfrm>
        <a:graphic>
          <a:graphicData uri="http://schemas.openxmlformats.org/drawingml/2006/table">
            <a:tbl>
              <a:tblPr firstRow="1" bandRow="1">
                <a:tableStyleId>{5C22544A-7EE6-4342-B048-85BDC9FD1C3A}</a:tableStyleId>
              </a:tblPr>
              <a:tblGrid>
                <a:gridCol w="4297363">
                  <a:extLst>
                    <a:ext uri="{9D8B030D-6E8A-4147-A177-3AD203B41FA5}">
                      <a16:colId xmlns:a16="http://schemas.microsoft.com/office/drawing/2014/main" val="20000"/>
                    </a:ext>
                  </a:extLst>
                </a:gridCol>
              </a:tblGrid>
              <a:tr h="62701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sz="1800" b="1" kern="1200" dirty="0" smtClean="0">
                          <a:solidFill>
                            <a:schemeClr val="lt1"/>
                          </a:solidFill>
                          <a:latin typeface="+mn-lt"/>
                          <a:ea typeface="+mn-ea"/>
                          <a:cs typeface="+mn-cs"/>
                        </a:rPr>
                        <a:t>Ações dos Atores:</a:t>
                      </a:r>
                      <a:endParaRPr lang="pt-BR" dirty="0" smtClean="0"/>
                    </a:p>
                    <a:p>
                      <a:endParaRPr lang="pt-BR" dirty="0"/>
                    </a:p>
                  </a:txBody>
                  <a:tcPr/>
                </a:tc>
                <a:extLst>
                  <a:ext uri="{0D108BD9-81ED-4DB2-BD59-A6C34878D82A}">
                    <a16:rowId xmlns:a16="http://schemas.microsoft.com/office/drawing/2014/main" val="10000"/>
                  </a:ext>
                </a:extLst>
              </a:tr>
              <a:tr h="3433234">
                <a:tc>
                  <a:txBody>
                    <a:bodyPr/>
                    <a:lstStyle/>
                    <a:p>
                      <a:r>
                        <a:rPr lang="pt-BR" sz="1800" kern="1200" dirty="0" smtClean="0">
                          <a:solidFill>
                            <a:schemeClr val="dk1"/>
                          </a:solidFill>
                          <a:latin typeface="+mn-lt"/>
                          <a:ea typeface="+mn-ea"/>
                          <a:cs typeface="+mn-cs"/>
                        </a:rPr>
                        <a:t>3. Selecionar “Pesquisar” no </a:t>
                      </a:r>
                      <a:r>
                        <a:rPr lang="pt-BR" sz="1800" kern="1200" dirty="0" err="1" smtClean="0">
                          <a:solidFill>
                            <a:schemeClr val="dk1"/>
                          </a:solidFill>
                          <a:latin typeface="+mn-lt"/>
                          <a:ea typeface="+mn-ea"/>
                          <a:cs typeface="+mn-cs"/>
                        </a:rPr>
                        <a:t>sub-menu</a:t>
                      </a:r>
                      <a:r>
                        <a:rPr lang="pt-BR" sz="1800" kern="1200" dirty="0" smtClean="0">
                          <a:solidFill>
                            <a:schemeClr val="dk1"/>
                          </a:solidFill>
                          <a:latin typeface="+mn-lt"/>
                          <a:ea typeface="+mn-ea"/>
                          <a:cs typeface="+mn-cs"/>
                        </a:rPr>
                        <a:t>.</a:t>
                      </a:r>
                      <a:endParaRPr lang="pt-BR" dirty="0"/>
                    </a:p>
                  </a:txBody>
                  <a:tcPr/>
                </a:tc>
                <a:extLst>
                  <a:ext uri="{0D108BD9-81ED-4DB2-BD59-A6C34878D82A}">
                    <a16:rowId xmlns:a16="http://schemas.microsoft.com/office/drawing/2014/main" val="10001"/>
                  </a:ext>
                </a:extLst>
              </a:tr>
              <a:tr h="370840">
                <a:tc>
                  <a:txBody>
                    <a:bodyPr/>
                    <a:lstStyle/>
                    <a:p>
                      <a:r>
                        <a:rPr lang="pt-BR" sz="1800" kern="1200" dirty="0" smtClean="0">
                          <a:solidFill>
                            <a:schemeClr val="dk1"/>
                          </a:solidFill>
                          <a:latin typeface="+mn-lt"/>
                          <a:ea typeface="+mn-ea"/>
                          <a:cs typeface="+mn-cs"/>
                        </a:rPr>
                        <a:t>5. Retornar ao passo 7 do Fluxo Principal.</a:t>
                      </a:r>
                      <a:endParaRPr lang="pt-BR" dirty="0"/>
                    </a:p>
                  </a:txBody>
                  <a:tcPr/>
                </a:tc>
                <a:extLst>
                  <a:ext uri="{0D108BD9-81ED-4DB2-BD59-A6C34878D82A}">
                    <a16:rowId xmlns:a16="http://schemas.microsoft.com/office/drawing/2014/main" val="10002"/>
                  </a:ext>
                </a:extLst>
              </a:tr>
            </a:tbl>
          </a:graphicData>
        </a:graphic>
      </p:graphicFrame>
      <p:graphicFrame>
        <p:nvGraphicFramePr>
          <p:cNvPr id="6" name="Tabela 5"/>
          <p:cNvGraphicFramePr>
            <a:graphicFrameLocks noGrp="1"/>
          </p:cNvGraphicFramePr>
          <p:nvPr/>
        </p:nvGraphicFramePr>
        <p:xfrm>
          <a:off x="5753100" y="1854200"/>
          <a:ext cx="4297363" cy="4693074"/>
        </p:xfrm>
        <a:graphic>
          <a:graphicData uri="http://schemas.openxmlformats.org/drawingml/2006/table">
            <a:tbl>
              <a:tblPr firstRow="1" bandRow="1">
                <a:tableStyleId>{5C22544A-7EE6-4342-B048-85BDC9FD1C3A}</a:tableStyleId>
              </a:tblPr>
              <a:tblGrid>
                <a:gridCol w="4297363">
                  <a:extLst>
                    <a:ext uri="{9D8B030D-6E8A-4147-A177-3AD203B41FA5}">
                      <a16:colId xmlns:a16="http://schemas.microsoft.com/office/drawing/2014/main" val="20000"/>
                    </a:ext>
                  </a:extLst>
                </a:gridCol>
              </a:tblGrid>
              <a:tr h="66124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sz="1800" b="1" kern="1200" dirty="0" smtClean="0">
                          <a:solidFill>
                            <a:schemeClr val="lt1"/>
                          </a:solidFill>
                          <a:latin typeface="+mn-lt"/>
                          <a:ea typeface="+mn-ea"/>
                          <a:cs typeface="+mn-cs"/>
                        </a:rPr>
                        <a:t>Ações do Sistema:</a:t>
                      </a:r>
                      <a:endParaRPr lang="pt-BR" dirty="0" smtClean="0"/>
                    </a:p>
                    <a:p>
                      <a:endParaRPr lang="pt-BR" dirty="0"/>
                    </a:p>
                  </a:txBody>
                  <a:tcPr/>
                </a:tc>
                <a:extLst>
                  <a:ext uri="{0D108BD9-81ED-4DB2-BD59-A6C34878D82A}">
                    <a16:rowId xmlns:a16="http://schemas.microsoft.com/office/drawing/2014/main" val="10000"/>
                  </a:ext>
                </a:extLst>
              </a:tr>
              <a:tr h="3428154">
                <a:tc>
                  <a:txBody>
                    <a:bodyPr/>
                    <a:lstStyle/>
                    <a:p>
                      <a:pPr hangingPunct="0"/>
                      <a:r>
                        <a:rPr lang="pt-BR" sz="1800" kern="1200" dirty="0" smtClean="0">
                          <a:solidFill>
                            <a:schemeClr val="dk1"/>
                          </a:solidFill>
                          <a:latin typeface="+mn-lt"/>
                          <a:ea typeface="+mn-ea"/>
                          <a:cs typeface="+mn-cs"/>
                        </a:rPr>
                        <a:t>4. Exibe uma janela com dois botões:</a:t>
                      </a:r>
                    </a:p>
                    <a:p>
                      <a:pPr hangingPunct="0"/>
                      <a:r>
                        <a:rPr lang="pt-BR" sz="1800" kern="1200" dirty="0" smtClean="0">
                          <a:solidFill>
                            <a:schemeClr val="dk1"/>
                          </a:solidFill>
                          <a:latin typeface="+mn-lt"/>
                          <a:ea typeface="+mn-ea"/>
                          <a:cs typeface="+mn-cs"/>
                        </a:rPr>
                        <a:t>-Pesquisar por código</a:t>
                      </a:r>
                    </a:p>
                    <a:p>
                      <a:pPr hangingPunct="0"/>
                      <a:r>
                        <a:rPr lang="pt-BR" sz="1800" kern="1200" dirty="0" smtClean="0">
                          <a:solidFill>
                            <a:schemeClr val="dk1"/>
                          </a:solidFill>
                          <a:latin typeface="+mn-lt"/>
                          <a:ea typeface="+mn-ea"/>
                          <a:cs typeface="+mn-cs"/>
                        </a:rPr>
                        <a:t>-Pesquisar por nome do órgão</a:t>
                      </a:r>
                    </a:p>
                    <a:p>
                      <a:pPr hangingPunct="0"/>
                      <a:r>
                        <a:rPr lang="pt-BR" sz="1800" kern="1200" dirty="0" smtClean="0">
                          <a:solidFill>
                            <a:schemeClr val="dk1"/>
                          </a:solidFill>
                          <a:latin typeface="+mn-lt"/>
                          <a:ea typeface="+mn-ea"/>
                          <a:cs typeface="+mn-cs"/>
                        </a:rPr>
                        <a:t>Uma caixa de combinação:</a:t>
                      </a:r>
                    </a:p>
                    <a:p>
                      <a:pPr hangingPunct="0"/>
                      <a:r>
                        <a:rPr lang="pt-BR" sz="1800" kern="1200" dirty="0" smtClean="0">
                          <a:solidFill>
                            <a:schemeClr val="dk1"/>
                          </a:solidFill>
                          <a:latin typeface="+mn-lt"/>
                          <a:ea typeface="+mn-ea"/>
                          <a:cs typeface="+mn-cs"/>
                        </a:rPr>
                        <a:t>-Listar, que listará todos os nomes dos órgãos colaboradores. Tudo de acordo com o botão selecionado.</a:t>
                      </a:r>
                    </a:p>
                    <a:p>
                      <a:pPr hangingPunct="0"/>
                      <a:r>
                        <a:rPr lang="pt-BR" sz="1800" kern="1200" dirty="0" smtClean="0">
                          <a:solidFill>
                            <a:schemeClr val="dk1"/>
                          </a:solidFill>
                          <a:latin typeface="+mn-lt"/>
                          <a:ea typeface="+mn-ea"/>
                          <a:cs typeface="+mn-cs"/>
                        </a:rPr>
                        <a:t>E os campos:</a:t>
                      </a:r>
                    </a:p>
                    <a:p>
                      <a:pPr hangingPunct="0"/>
                      <a:r>
                        <a:rPr lang="pt-BR" sz="1800" kern="1200" dirty="0" smtClean="0">
                          <a:solidFill>
                            <a:schemeClr val="dk1"/>
                          </a:solidFill>
                          <a:latin typeface="+mn-lt"/>
                          <a:ea typeface="+mn-ea"/>
                          <a:cs typeface="+mn-cs"/>
                        </a:rPr>
                        <a:t>-Código</a:t>
                      </a:r>
                    </a:p>
                    <a:p>
                      <a:pPr hangingPunct="0"/>
                      <a:r>
                        <a:rPr lang="pt-BR" sz="1800" kern="1200" dirty="0" smtClean="0">
                          <a:solidFill>
                            <a:schemeClr val="dk1"/>
                          </a:solidFill>
                          <a:latin typeface="+mn-lt"/>
                          <a:ea typeface="+mn-ea"/>
                          <a:cs typeface="+mn-cs"/>
                        </a:rPr>
                        <a:t>-Nome do órgão</a:t>
                      </a:r>
                    </a:p>
                    <a:p>
                      <a:pPr hangingPunct="0"/>
                      <a:r>
                        <a:rPr lang="pt-BR" sz="1800" kern="1200" dirty="0" smtClean="0">
                          <a:solidFill>
                            <a:schemeClr val="dk1"/>
                          </a:solidFill>
                          <a:latin typeface="+mn-lt"/>
                          <a:ea typeface="+mn-ea"/>
                          <a:cs typeface="+mn-cs"/>
                        </a:rPr>
                        <a:t>-Contato</a:t>
                      </a:r>
                    </a:p>
                    <a:p>
                      <a:r>
                        <a:rPr lang="pt-BR" sz="1800" kern="1200" dirty="0" smtClean="0">
                          <a:solidFill>
                            <a:schemeClr val="dk1"/>
                          </a:solidFill>
                          <a:latin typeface="+mn-lt"/>
                          <a:ea typeface="+mn-ea"/>
                          <a:cs typeface="+mn-cs"/>
                        </a:rPr>
                        <a:t>-E-mail</a:t>
                      </a:r>
                      <a:endParaRPr lang="pt-BR" dirty="0"/>
                    </a:p>
                  </a:txBody>
                  <a:tcPr/>
                </a:tc>
                <a:extLst>
                  <a:ext uri="{0D108BD9-81ED-4DB2-BD59-A6C34878D82A}">
                    <a16:rowId xmlns:a16="http://schemas.microsoft.com/office/drawing/2014/main" val="10001"/>
                  </a:ext>
                </a:extLst>
              </a:tr>
              <a:tr h="603674">
                <a:tc>
                  <a:txBody>
                    <a:bodyPr/>
                    <a:lstStyle/>
                    <a:p>
                      <a:endParaRPr lang="pt-BR" dirty="0"/>
                    </a:p>
                  </a:txBody>
                  <a:tcPr/>
                </a:tc>
                <a:extLst>
                  <a:ext uri="{0D108BD9-81ED-4DB2-BD59-A6C34878D82A}">
                    <a16:rowId xmlns:a16="http://schemas.microsoft.com/office/drawing/2014/main" val="10002"/>
                  </a:ext>
                </a:extLst>
              </a:tr>
            </a:tbl>
          </a:graphicData>
        </a:graphic>
      </p:graphicFrame>
      <p:pic>
        <p:nvPicPr>
          <p:cNvPr id="7" name="Imagem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spTree>
    <p:extLst>
      <p:ext uri="{BB962C8B-B14F-4D97-AF65-F5344CB8AC3E}">
        <p14:creationId xmlns:p14="http://schemas.microsoft.com/office/powerpoint/2010/main" val="4103645865"/>
      </p:ext>
    </p:extLst>
  </p:cSld>
  <p:clrMapOvr>
    <a:masterClrMapping/>
  </p:clrMapOvr>
  <p:timing>
    <p:tnLst>
      <p:par>
        <p:cTn id="1" dur="indefinite" restart="never" nodeType="tmRoot"/>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185672" y="228600"/>
            <a:ext cx="9692640" cy="738822"/>
          </a:xfrm>
        </p:spPr>
        <p:txBody>
          <a:bodyPr/>
          <a:lstStyle/>
          <a:p>
            <a:r>
              <a:rPr lang="pt-BR" dirty="0" smtClean="0"/>
              <a:t>Fluxo Alternativo B - Alterar Órgão</a:t>
            </a:r>
            <a:endParaRPr lang="pt-BR" dirty="0"/>
          </a:p>
        </p:txBody>
      </p:sp>
      <p:graphicFrame>
        <p:nvGraphicFramePr>
          <p:cNvPr id="4" name="Tabela 3"/>
          <p:cNvGraphicFramePr>
            <a:graphicFrameLocks noGrp="1"/>
          </p:cNvGraphicFramePr>
          <p:nvPr/>
        </p:nvGraphicFramePr>
        <p:xfrm>
          <a:off x="1371600" y="977900"/>
          <a:ext cx="3897766" cy="5567680"/>
        </p:xfrm>
        <a:graphic>
          <a:graphicData uri="http://schemas.openxmlformats.org/drawingml/2006/table">
            <a:tbl>
              <a:tblPr firstRow="1" bandRow="1">
                <a:tableStyleId>{5C22544A-7EE6-4342-B048-85BDC9FD1C3A}</a:tableStyleId>
              </a:tblPr>
              <a:tblGrid>
                <a:gridCol w="3897766">
                  <a:extLst>
                    <a:ext uri="{9D8B030D-6E8A-4147-A177-3AD203B41FA5}">
                      <a16:colId xmlns:a16="http://schemas.microsoft.com/office/drawing/2014/main" val="20000"/>
                    </a:ext>
                  </a:extLst>
                </a:gridCol>
              </a:tblGrid>
              <a:tr h="36152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sz="1800" b="1" kern="1200" dirty="0" smtClean="0">
                          <a:solidFill>
                            <a:schemeClr val="lt1"/>
                          </a:solidFill>
                          <a:latin typeface="+mn-lt"/>
                          <a:ea typeface="+mn-ea"/>
                          <a:cs typeface="+mn-cs"/>
                        </a:rPr>
                        <a:t>Ações dos Atores:</a:t>
                      </a:r>
                      <a:endParaRPr lang="pt-BR" dirty="0" smtClean="0"/>
                    </a:p>
                  </a:txBody>
                  <a:tcPr/>
                </a:tc>
                <a:extLst>
                  <a:ext uri="{0D108BD9-81ED-4DB2-BD59-A6C34878D82A}">
                    <a16:rowId xmlns:a16="http://schemas.microsoft.com/office/drawing/2014/main" val="10000"/>
                  </a:ext>
                </a:extLst>
              </a:tr>
              <a:tr h="2021840">
                <a:tc>
                  <a:txBody>
                    <a:bodyPr/>
                    <a:lstStyle/>
                    <a:p>
                      <a:r>
                        <a:rPr lang="pt-BR" sz="1800" kern="1200" dirty="0" smtClean="0">
                          <a:solidFill>
                            <a:schemeClr val="dk1"/>
                          </a:solidFill>
                          <a:latin typeface="+mn-lt"/>
                          <a:ea typeface="+mn-ea"/>
                          <a:cs typeface="+mn-cs"/>
                        </a:rPr>
                        <a:t>3.  Selecionar “Alterar” no </a:t>
                      </a:r>
                      <a:r>
                        <a:rPr lang="pt-BR" sz="1800" kern="1200" dirty="0" err="1" smtClean="0">
                          <a:solidFill>
                            <a:schemeClr val="dk1"/>
                          </a:solidFill>
                          <a:latin typeface="+mn-lt"/>
                          <a:ea typeface="+mn-ea"/>
                          <a:cs typeface="+mn-cs"/>
                        </a:rPr>
                        <a:t>sub-menu</a:t>
                      </a:r>
                      <a:r>
                        <a:rPr lang="pt-BR" sz="1800" kern="1200" dirty="0" smtClean="0">
                          <a:solidFill>
                            <a:schemeClr val="dk1"/>
                          </a:solidFill>
                          <a:latin typeface="+mn-lt"/>
                          <a:ea typeface="+mn-ea"/>
                          <a:cs typeface="+mn-cs"/>
                        </a:rPr>
                        <a:t>.</a:t>
                      </a:r>
                      <a:endParaRPr lang="pt-BR" dirty="0"/>
                    </a:p>
                  </a:txBody>
                  <a:tcPr/>
                </a:tc>
                <a:extLst>
                  <a:ext uri="{0D108BD9-81ED-4DB2-BD59-A6C34878D82A}">
                    <a16:rowId xmlns:a16="http://schemas.microsoft.com/office/drawing/2014/main" val="10001"/>
                  </a:ext>
                </a:extLst>
              </a:tr>
              <a:tr h="1397000">
                <a:tc>
                  <a:txBody>
                    <a:bodyPr/>
                    <a:lstStyle/>
                    <a:p>
                      <a:r>
                        <a:rPr lang="pt-BR" sz="1800" kern="1200" dirty="0" smtClean="0">
                          <a:solidFill>
                            <a:schemeClr val="dk1"/>
                          </a:solidFill>
                          <a:latin typeface="+mn-lt"/>
                          <a:ea typeface="+mn-ea"/>
                          <a:cs typeface="+mn-cs"/>
                        </a:rPr>
                        <a:t>5. Selecionar o código do órgão.</a:t>
                      </a:r>
                      <a:endParaRPr lang="pt-BR" dirty="0"/>
                    </a:p>
                  </a:txBody>
                  <a:tcPr/>
                </a:tc>
                <a:extLst>
                  <a:ext uri="{0D108BD9-81ED-4DB2-BD59-A6C34878D82A}">
                    <a16:rowId xmlns:a16="http://schemas.microsoft.com/office/drawing/2014/main" val="10002"/>
                  </a:ext>
                </a:extLst>
              </a:tr>
              <a:tr h="1143000">
                <a:tc>
                  <a:txBody>
                    <a:bodyPr/>
                    <a:lstStyle/>
                    <a:p>
                      <a:r>
                        <a:rPr lang="pt-BR" sz="1800" kern="1200" dirty="0" smtClean="0">
                          <a:solidFill>
                            <a:schemeClr val="dk1"/>
                          </a:solidFill>
                          <a:latin typeface="+mn-lt"/>
                          <a:ea typeface="+mn-ea"/>
                          <a:cs typeface="+mn-cs"/>
                        </a:rPr>
                        <a:t>7. Digita nos campos desejados os valores a serem alterados.</a:t>
                      </a:r>
                      <a:endParaRPr lang="pt-BR" dirty="0"/>
                    </a:p>
                  </a:txBody>
                  <a:tcPr/>
                </a:tc>
                <a:extLst>
                  <a:ext uri="{0D108BD9-81ED-4DB2-BD59-A6C34878D82A}">
                    <a16:rowId xmlns:a16="http://schemas.microsoft.com/office/drawing/2014/main" val="10003"/>
                  </a:ext>
                </a:extLst>
              </a:tr>
              <a:tr h="547853">
                <a:tc>
                  <a:txBody>
                    <a:bodyPr/>
                    <a:lstStyle/>
                    <a:p>
                      <a:r>
                        <a:rPr lang="pt-BR" sz="1800" kern="1200" dirty="0" smtClean="0">
                          <a:solidFill>
                            <a:schemeClr val="dk1"/>
                          </a:solidFill>
                          <a:latin typeface="+mn-lt"/>
                          <a:ea typeface="+mn-ea"/>
                          <a:cs typeface="+mn-cs"/>
                        </a:rPr>
                        <a:t>9. Retornar ao passo 7 do Fluxo Principal.</a:t>
                      </a:r>
                      <a:endParaRPr lang="pt-BR" dirty="0"/>
                    </a:p>
                  </a:txBody>
                  <a:tcPr/>
                </a:tc>
                <a:extLst>
                  <a:ext uri="{0D108BD9-81ED-4DB2-BD59-A6C34878D82A}">
                    <a16:rowId xmlns:a16="http://schemas.microsoft.com/office/drawing/2014/main" val="10004"/>
                  </a:ext>
                </a:extLst>
              </a:tr>
            </a:tbl>
          </a:graphicData>
        </a:graphic>
      </p:graphicFrame>
      <p:graphicFrame>
        <p:nvGraphicFramePr>
          <p:cNvPr id="5" name="Tabela 4"/>
          <p:cNvGraphicFramePr>
            <a:graphicFrameLocks noGrp="1"/>
          </p:cNvGraphicFramePr>
          <p:nvPr/>
        </p:nvGraphicFramePr>
        <p:xfrm>
          <a:off x="5295900" y="960966"/>
          <a:ext cx="4696960" cy="5579534"/>
        </p:xfrm>
        <a:graphic>
          <a:graphicData uri="http://schemas.openxmlformats.org/drawingml/2006/table">
            <a:tbl>
              <a:tblPr firstRow="1" bandRow="1">
                <a:tableStyleId>{5C22544A-7EE6-4342-B048-85BDC9FD1C3A}</a:tableStyleId>
              </a:tblPr>
              <a:tblGrid>
                <a:gridCol w="4696960">
                  <a:extLst>
                    <a:ext uri="{9D8B030D-6E8A-4147-A177-3AD203B41FA5}">
                      <a16:colId xmlns:a16="http://schemas.microsoft.com/office/drawing/2014/main" val="20000"/>
                    </a:ext>
                  </a:extLst>
                </a:gridCol>
              </a:tblGrid>
              <a:tr h="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sz="1800" b="1" kern="1200" dirty="0" smtClean="0">
                          <a:solidFill>
                            <a:schemeClr val="lt1"/>
                          </a:solidFill>
                          <a:latin typeface="+mn-lt"/>
                          <a:ea typeface="+mn-ea"/>
                          <a:cs typeface="+mn-cs"/>
                        </a:rPr>
                        <a:t>Ações do Sistema:</a:t>
                      </a:r>
                      <a:endParaRPr lang="pt-BR" dirty="0" smtClean="0"/>
                    </a:p>
                  </a:txBody>
                  <a:tcPr/>
                </a:tc>
                <a:extLst>
                  <a:ext uri="{0D108BD9-81ED-4DB2-BD59-A6C34878D82A}">
                    <a16:rowId xmlns:a16="http://schemas.microsoft.com/office/drawing/2014/main" val="10000"/>
                  </a:ext>
                </a:extLst>
              </a:tr>
              <a:tr h="1956617">
                <a:tc>
                  <a:txBody>
                    <a:bodyPr/>
                    <a:lstStyle/>
                    <a:p>
                      <a:pPr hangingPunct="0"/>
                      <a:r>
                        <a:rPr lang="pt-BR" sz="1800" kern="1200" dirty="0" smtClean="0">
                          <a:solidFill>
                            <a:schemeClr val="dk1"/>
                          </a:solidFill>
                          <a:latin typeface="+mn-lt"/>
                          <a:ea typeface="+mn-ea"/>
                          <a:cs typeface="+mn-cs"/>
                        </a:rPr>
                        <a:t>4. Exibe a tela de Alterar Órgão, com a caixa de combinação:</a:t>
                      </a:r>
                    </a:p>
                    <a:p>
                      <a:pPr hangingPunct="0"/>
                      <a:r>
                        <a:rPr lang="pt-BR" sz="1800" kern="1200" dirty="0" smtClean="0">
                          <a:solidFill>
                            <a:schemeClr val="dk1"/>
                          </a:solidFill>
                          <a:latin typeface="+mn-lt"/>
                          <a:ea typeface="+mn-ea"/>
                          <a:cs typeface="+mn-cs"/>
                        </a:rPr>
                        <a:t>-Código.</a:t>
                      </a:r>
                    </a:p>
                    <a:p>
                      <a:pPr hangingPunct="0"/>
                      <a:r>
                        <a:rPr lang="pt-BR" sz="1800" kern="1200" dirty="0" smtClean="0">
                          <a:solidFill>
                            <a:schemeClr val="dk1"/>
                          </a:solidFill>
                          <a:latin typeface="+mn-lt"/>
                          <a:ea typeface="+mn-ea"/>
                          <a:cs typeface="+mn-cs"/>
                        </a:rPr>
                        <a:t>As caixas de texto:</a:t>
                      </a:r>
                    </a:p>
                    <a:p>
                      <a:pPr hangingPunct="0"/>
                      <a:r>
                        <a:rPr lang="pt-BR" sz="1800" kern="1200" dirty="0" smtClean="0">
                          <a:solidFill>
                            <a:schemeClr val="dk1"/>
                          </a:solidFill>
                          <a:latin typeface="+mn-lt"/>
                          <a:ea typeface="+mn-ea"/>
                          <a:cs typeface="+mn-cs"/>
                        </a:rPr>
                        <a:t>-Nome do órgão</a:t>
                      </a:r>
                    </a:p>
                    <a:p>
                      <a:pPr hangingPunct="0"/>
                      <a:r>
                        <a:rPr lang="pt-BR" sz="1800" kern="1200" dirty="0" smtClean="0">
                          <a:solidFill>
                            <a:schemeClr val="dk1"/>
                          </a:solidFill>
                          <a:latin typeface="+mn-lt"/>
                          <a:ea typeface="+mn-ea"/>
                          <a:cs typeface="+mn-cs"/>
                        </a:rPr>
                        <a:t>-Contato</a:t>
                      </a:r>
                    </a:p>
                    <a:p>
                      <a:pPr hangingPunct="0"/>
                      <a:r>
                        <a:rPr lang="pt-BR" sz="1800" kern="1200" dirty="0" smtClean="0">
                          <a:solidFill>
                            <a:schemeClr val="dk1"/>
                          </a:solidFill>
                          <a:latin typeface="+mn-lt"/>
                          <a:ea typeface="+mn-ea"/>
                          <a:cs typeface="+mn-cs"/>
                        </a:rPr>
                        <a:t>-E-mail</a:t>
                      </a:r>
                      <a:endParaRPr lang="pt-BR" dirty="0"/>
                    </a:p>
                  </a:txBody>
                  <a:tcPr/>
                </a:tc>
                <a:extLst>
                  <a:ext uri="{0D108BD9-81ED-4DB2-BD59-A6C34878D82A}">
                    <a16:rowId xmlns:a16="http://schemas.microsoft.com/office/drawing/2014/main" val="10001"/>
                  </a:ext>
                </a:extLst>
              </a:tr>
              <a:tr h="1209624">
                <a:tc>
                  <a:txBody>
                    <a:bodyPr/>
                    <a:lstStyle/>
                    <a:p>
                      <a:pPr hangingPunct="0"/>
                      <a:r>
                        <a:rPr lang="pt-BR" sz="1800" kern="1200" dirty="0" smtClean="0">
                          <a:solidFill>
                            <a:schemeClr val="dk1"/>
                          </a:solidFill>
                          <a:latin typeface="+mn-lt"/>
                          <a:ea typeface="+mn-ea"/>
                          <a:cs typeface="+mn-cs"/>
                        </a:rPr>
                        <a:t>6. Preencher os seguintes campos com as informações do órgão selecionado:</a:t>
                      </a:r>
                    </a:p>
                    <a:p>
                      <a:pPr hangingPunct="0"/>
                      <a:r>
                        <a:rPr lang="pt-BR" sz="1800" kern="1200" dirty="0" smtClean="0">
                          <a:solidFill>
                            <a:schemeClr val="dk1"/>
                          </a:solidFill>
                          <a:latin typeface="+mn-lt"/>
                          <a:ea typeface="+mn-ea"/>
                          <a:cs typeface="+mn-cs"/>
                        </a:rPr>
                        <a:t>-Nome do órgão</a:t>
                      </a:r>
                    </a:p>
                    <a:p>
                      <a:pPr hangingPunct="0"/>
                      <a:r>
                        <a:rPr lang="pt-BR" sz="1800" kern="1200" dirty="0" smtClean="0">
                          <a:solidFill>
                            <a:schemeClr val="dk1"/>
                          </a:solidFill>
                          <a:latin typeface="+mn-lt"/>
                          <a:ea typeface="+mn-ea"/>
                          <a:cs typeface="+mn-cs"/>
                        </a:rPr>
                        <a:t>-Contato</a:t>
                      </a:r>
                    </a:p>
                    <a:p>
                      <a:pPr marL="0" algn="l" defTabSz="914400" rtl="0" eaLnBrk="1" latinLnBrk="0" hangingPunct="0">
                        <a:lnSpc>
                          <a:spcPts val="1200"/>
                        </a:lnSpc>
                        <a:spcAft>
                          <a:spcPts val="0"/>
                        </a:spcAft>
                      </a:pPr>
                      <a:endParaRPr lang="pt-BR" sz="1800" kern="1200" dirty="0" smtClean="0">
                        <a:solidFill>
                          <a:schemeClr val="dk1"/>
                        </a:solidFill>
                        <a:latin typeface="+mn-lt"/>
                        <a:ea typeface="+mn-ea"/>
                        <a:cs typeface="+mn-cs"/>
                      </a:endParaRPr>
                    </a:p>
                    <a:p>
                      <a:pPr marL="0" algn="l" defTabSz="914400" rtl="0" eaLnBrk="1" latinLnBrk="0" hangingPunct="0">
                        <a:lnSpc>
                          <a:spcPts val="1200"/>
                        </a:lnSpc>
                        <a:spcAft>
                          <a:spcPts val="0"/>
                        </a:spcAft>
                      </a:pPr>
                      <a:r>
                        <a:rPr lang="pt-BR" sz="1800" kern="1200" dirty="0" smtClean="0">
                          <a:solidFill>
                            <a:schemeClr val="dk1"/>
                          </a:solidFill>
                          <a:latin typeface="+mn-lt"/>
                          <a:ea typeface="+mn-ea"/>
                          <a:cs typeface="+mn-cs"/>
                        </a:rPr>
                        <a:t>-E-mail</a:t>
                      </a:r>
                    </a:p>
                  </a:txBody>
                  <a:tcPr marL="68580" marR="68580" marT="0" marB="0"/>
                </a:tc>
                <a:extLst>
                  <a:ext uri="{0D108BD9-81ED-4DB2-BD59-A6C34878D82A}">
                    <a16:rowId xmlns:a16="http://schemas.microsoft.com/office/drawing/2014/main" val="10002"/>
                  </a:ext>
                </a:extLst>
              </a:tr>
              <a:tr h="1017441">
                <a:tc>
                  <a:txBody>
                    <a:bodyPr/>
                    <a:lstStyle/>
                    <a:p>
                      <a:r>
                        <a:rPr lang="pt-BR" sz="1800" kern="1200" dirty="0" smtClean="0">
                          <a:solidFill>
                            <a:schemeClr val="dk1"/>
                          </a:solidFill>
                          <a:latin typeface="+mn-lt"/>
                          <a:ea typeface="+mn-ea"/>
                          <a:cs typeface="+mn-cs"/>
                        </a:rPr>
                        <a:t>8. Verifica se o novo nome do órgão, contato</a:t>
                      </a:r>
                      <a:r>
                        <a:rPr lang="pt-BR" sz="1800" kern="1200" baseline="0" dirty="0" smtClean="0">
                          <a:solidFill>
                            <a:schemeClr val="dk1"/>
                          </a:solidFill>
                          <a:latin typeface="+mn-lt"/>
                          <a:ea typeface="+mn-ea"/>
                          <a:cs typeface="+mn-cs"/>
                        </a:rPr>
                        <a:t> </a:t>
                      </a:r>
                      <a:r>
                        <a:rPr lang="pt-BR" sz="1800" kern="1200" dirty="0" smtClean="0">
                          <a:solidFill>
                            <a:schemeClr val="dk1"/>
                          </a:solidFill>
                          <a:latin typeface="+mn-lt"/>
                          <a:ea typeface="+mn-ea"/>
                          <a:cs typeface="+mn-cs"/>
                        </a:rPr>
                        <a:t>e e-mail já existe ou se há campos em branco, altera as informações do órgão no Banco de Dados.</a:t>
                      </a:r>
                      <a:endParaRPr lang="pt-BR" dirty="0"/>
                    </a:p>
                  </a:txBody>
                  <a:tcPr/>
                </a:tc>
                <a:extLst>
                  <a:ext uri="{0D108BD9-81ED-4DB2-BD59-A6C34878D82A}">
                    <a16:rowId xmlns:a16="http://schemas.microsoft.com/office/drawing/2014/main" val="10003"/>
                  </a:ext>
                </a:extLst>
              </a:tr>
              <a:tr h="611294">
                <a:tc>
                  <a:txBody>
                    <a:bodyPr/>
                    <a:lstStyle/>
                    <a:p>
                      <a:endParaRPr lang="pt-BR" dirty="0"/>
                    </a:p>
                  </a:txBody>
                  <a:tcPr/>
                </a:tc>
                <a:extLst>
                  <a:ext uri="{0D108BD9-81ED-4DB2-BD59-A6C34878D82A}">
                    <a16:rowId xmlns:a16="http://schemas.microsoft.com/office/drawing/2014/main" val="10004"/>
                  </a:ext>
                </a:extLst>
              </a:tr>
            </a:tbl>
          </a:graphicData>
        </a:graphic>
      </p:graphicFrame>
      <p:pic>
        <p:nvPicPr>
          <p:cNvPr id="6" name="Imagem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spTree>
    <p:extLst>
      <p:ext uri="{BB962C8B-B14F-4D97-AF65-F5344CB8AC3E}">
        <p14:creationId xmlns:p14="http://schemas.microsoft.com/office/powerpoint/2010/main" val="3261864246"/>
      </p:ext>
    </p:extLst>
  </p:cSld>
  <p:clrMapOvr>
    <a:masterClrMapping/>
  </p:clrMapOvr>
  <p:timing>
    <p:tnLst>
      <p:par>
        <p:cTn id="1" dur="indefinite" restart="never" nodeType="tmRoot"/>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pt-BR" dirty="0" smtClean="0"/>
              <a:t>Fluxo Alternativo C -   </a:t>
            </a:r>
            <a:br>
              <a:rPr lang="pt-BR" dirty="0" smtClean="0"/>
            </a:br>
            <a:r>
              <a:rPr lang="pt-BR" dirty="0" smtClean="0"/>
              <a:t>Excluir Órgão</a:t>
            </a:r>
            <a:endParaRPr lang="pt-BR" dirty="0"/>
          </a:p>
        </p:txBody>
      </p:sp>
      <p:graphicFrame>
        <p:nvGraphicFramePr>
          <p:cNvPr id="4" name="Tabela 3"/>
          <p:cNvGraphicFramePr>
            <a:graphicFrameLocks noGrp="1"/>
          </p:cNvGraphicFramePr>
          <p:nvPr/>
        </p:nvGraphicFramePr>
        <p:xfrm>
          <a:off x="1346200" y="2230966"/>
          <a:ext cx="4297363" cy="3666914"/>
        </p:xfrm>
        <a:graphic>
          <a:graphicData uri="http://schemas.openxmlformats.org/drawingml/2006/table">
            <a:tbl>
              <a:tblPr firstRow="1" bandRow="1">
                <a:tableStyleId>{5C22544A-7EE6-4342-B048-85BDC9FD1C3A}</a:tableStyleId>
              </a:tblPr>
              <a:tblGrid>
                <a:gridCol w="4297363">
                  <a:extLst>
                    <a:ext uri="{9D8B030D-6E8A-4147-A177-3AD203B41FA5}">
                      <a16:colId xmlns:a16="http://schemas.microsoft.com/office/drawing/2014/main" val="20000"/>
                    </a:ext>
                  </a:extLst>
                </a:gridCol>
              </a:tblGrid>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sz="1800" b="1" kern="1200" dirty="0" smtClean="0">
                          <a:solidFill>
                            <a:schemeClr val="lt1"/>
                          </a:solidFill>
                          <a:latin typeface="+mn-lt"/>
                          <a:ea typeface="+mn-ea"/>
                          <a:cs typeface="+mn-cs"/>
                        </a:rPr>
                        <a:t>Ações dos Atores:</a:t>
                      </a:r>
                      <a:endParaRPr lang="pt-BR" dirty="0" smtClean="0"/>
                    </a:p>
                  </a:txBody>
                  <a:tcPr/>
                </a:tc>
                <a:extLst>
                  <a:ext uri="{0D108BD9-81ED-4DB2-BD59-A6C34878D82A}">
                    <a16:rowId xmlns:a16="http://schemas.microsoft.com/office/drawing/2014/main" val="10000"/>
                  </a:ext>
                </a:extLst>
              </a:tr>
              <a:tr h="1982894">
                <a:tc>
                  <a:txBody>
                    <a:bodyPr/>
                    <a:lstStyle/>
                    <a:p>
                      <a:r>
                        <a:rPr lang="pt-BR" sz="1800" kern="1200" dirty="0" smtClean="0">
                          <a:solidFill>
                            <a:schemeClr val="dk1"/>
                          </a:solidFill>
                          <a:latin typeface="+mn-lt"/>
                          <a:ea typeface="+mn-ea"/>
                          <a:cs typeface="+mn-cs"/>
                        </a:rPr>
                        <a:t>3.  Selecionar “Excluir” no </a:t>
                      </a:r>
                      <a:r>
                        <a:rPr lang="pt-BR" sz="1800" kern="1200" dirty="0" err="1" smtClean="0">
                          <a:solidFill>
                            <a:schemeClr val="dk1"/>
                          </a:solidFill>
                          <a:latin typeface="+mn-lt"/>
                          <a:ea typeface="+mn-ea"/>
                          <a:cs typeface="+mn-cs"/>
                        </a:rPr>
                        <a:t>sub-menu</a:t>
                      </a:r>
                      <a:r>
                        <a:rPr lang="pt-BR" sz="1800" kern="1200" dirty="0" smtClean="0">
                          <a:solidFill>
                            <a:schemeClr val="dk1"/>
                          </a:solidFill>
                          <a:latin typeface="+mn-lt"/>
                          <a:ea typeface="+mn-ea"/>
                          <a:cs typeface="+mn-cs"/>
                        </a:rPr>
                        <a:t>.</a:t>
                      </a:r>
                      <a:endParaRPr lang="pt-BR" dirty="0"/>
                    </a:p>
                  </a:txBody>
                  <a:tcPr/>
                </a:tc>
                <a:extLst>
                  <a:ext uri="{0D108BD9-81ED-4DB2-BD59-A6C34878D82A}">
                    <a16:rowId xmlns:a16="http://schemas.microsoft.com/office/drawing/2014/main" val="10001"/>
                  </a:ext>
                </a:extLst>
              </a:tr>
              <a:tr h="673100">
                <a:tc>
                  <a:txBody>
                    <a:bodyPr/>
                    <a:lstStyle/>
                    <a:p>
                      <a:r>
                        <a:rPr lang="pt-BR" sz="1800" kern="1200" dirty="0" smtClean="0">
                          <a:solidFill>
                            <a:schemeClr val="dk1"/>
                          </a:solidFill>
                          <a:latin typeface="+mn-lt"/>
                          <a:ea typeface="+mn-ea"/>
                          <a:cs typeface="+mn-cs"/>
                        </a:rPr>
                        <a:t>5. Clica no botão excluir.</a:t>
                      </a:r>
                      <a:endParaRPr lang="pt-BR" dirty="0"/>
                    </a:p>
                  </a:txBody>
                  <a:tcPr/>
                </a:tc>
                <a:extLst>
                  <a:ext uri="{0D108BD9-81ED-4DB2-BD59-A6C34878D82A}">
                    <a16:rowId xmlns:a16="http://schemas.microsoft.com/office/drawing/2014/main" val="10002"/>
                  </a:ext>
                </a:extLst>
              </a:tr>
              <a:tr h="370840">
                <a:tc>
                  <a:txBody>
                    <a:bodyPr/>
                    <a:lstStyle/>
                    <a:p>
                      <a:r>
                        <a:rPr lang="pt-BR" sz="1800" kern="1200" dirty="0" smtClean="0">
                          <a:solidFill>
                            <a:schemeClr val="dk1"/>
                          </a:solidFill>
                          <a:latin typeface="+mn-lt"/>
                          <a:ea typeface="+mn-ea"/>
                          <a:cs typeface="+mn-cs"/>
                        </a:rPr>
                        <a:t>7. Retornar ao passo 7 do Fluxo Principal.</a:t>
                      </a:r>
                      <a:endParaRPr lang="pt-BR" dirty="0"/>
                    </a:p>
                  </a:txBody>
                  <a:tcPr/>
                </a:tc>
                <a:extLst>
                  <a:ext uri="{0D108BD9-81ED-4DB2-BD59-A6C34878D82A}">
                    <a16:rowId xmlns:a16="http://schemas.microsoft.com/office/drawing/2014/main" val="10003"/>
                  </a:ext>
                </a:extLst>
              </a:tr>
            </a:tbl>
          </a:graphicData>
        </a:graphic>
      </p:graphicFrame>
      <p:graphicFrame>
        <p:nvGraphicFramePr>
          <p:cNvPr id="5" name="Tabela 4"/>
          <p:cNvGraphicFramePr>
            <a:graphicFrameLocks noGrp="1"/>
          </p:cNvGraphicFramePr>
          <p:nvPr/>
        </p:nvGraphicFramePr>
        <p:xfrm>
          <a:off x="5664200" y="2230966"/>
          <a:ext cx="4297363" cy="3674534"/>
        </p:xfrm>
        <a:graphic>
          <a:graphicData uri="http://schemas.openxmlformats.org/drawingml/2006/table">
            <a:tbl>
              <a:tblPr firstRow="1" bandRow="1">
                <a:tableStyleId>{5C22544A-7EE6-4342-B048-85BDC9FD1C3A}</a:tableStyleId>
              </a:tblPr>
              <a:tblGrid>
                <a:gridCol w="4297363">
                  <a:extLst>
                    <a:ext uri="{9D8B030D-6E8A-4147-A177-3AD203B41FA5}">
                      <a16:colId xmlns:a16="http://schemas.microsoft.com/office/drawing/2014/main" val="20000"/>
                    </a:ext>
                  </a:extLst>
                </a:gridCol>
              </a:tblGrid>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sz="1800" b="1" kern="1200" dirty="0" smtClean="0">
                          <a:solidFill>
                            <a:schemeClr val="lt1"/>
                          </a:solidFill>
                          <a:latin typeface="+mn-lt"/>
                          <a:ea typeface="+mn-ea"/>
                          <a:cs typeface="+mn-cs"/>
                        </a:rPr>
                        <a:t>Ações do Sistema:</a:t>
                      </a:r>
                      <a:endParaRPr lang="pt-BR" dirty="0" smtClean="0"/>
                    </a:p>
                  </a:txBody>
                  <a:tcPr/>
                </a:tc>
                <a:extLst>
                  <a:ext uri="{0D108BD9-81ED-4DB2-BD59-A6C34878D82A}">
                    <a16:rowId xmlns:a16="http://schemas.microsoft.com/office/drawing/2014/main" val="10000"/>
                  </a:ext>
                </a:extLst>
              </a:tr>
              <a:tr h="370840">
                <a:tc>
                  <a:txBody>
                    <a:bodyPr/>
                    <a:lstStyle/>
                    <a:p>
                      <a:pPr hangingPunct="0"/>
                      <a:r>
                        <a:rPr lang="pt-BR" sz="1800" kern="1200" dirty="0" smtClean="0">
                          <a:solidFill>
                            <a:schemeClr val="dk1"/>
                          </a:solidFill>
                          <a:latin typeface="+mn-lt"/>
                          <a:ea typeface="+mn-ea"/>
                          <a:cs typeface="+mn-cs"/>
                        </a:rPr>
                        <a:t>4. Exibe a tela de Excluir Órgão, com a caixa de combinação:</a:t>
                      </a:r>
                    </a:p>
                    <a:p>
                      <a:pPr hangingPunct="0"/>
                      <a:r>
                        <a:rPr lang="pt-BR" sz="1800" kern="1200" dirty="0" smtClean="0">
                          <a:solidFill>
                            <a:schemeClr val="dk1"/>
                          </a:solidFill>
                          <a:latin typeface="+mn-lt"/>
                          <a:ea typeface="+mn-ea"/>
                          <a:cs typeface="+mn-cs"/>
                        </a:rPr>
                        <a:t>-Código.</a:t>
                      </a:r>
                    </a:p>
                    <a:p>
                      <a:pPr hangingPunct="0"/>
                      <a:r>
                        <a:rPr lang="pt-BR" sz="1800" kern="1200" dirty="0" smtClean="0">
                          <a:solidFill>
                            <a:schemeClr val="dk1"/>
                          </a:solidFill>
                          <a:latin typeface="+mn-lt"/>
                          <a:ea typeface="+mn-ea"/>
                          <a:cs typeface="+mn-cs"/>
                        </a:rPr>
                        <a:t>As caixas de texto:</a:t>
                      </a:r>
                    </a:p>
                    <a:p>
                      <a:pPr hangingPunct="0"/>
                      <a:r>
                        <a:rPr lang="pt-BR" sz="1800" kern="1200" dirty="0" smtClean="0">
                          <a:solidFill>
                            <a:schemeClr val="dk1"/>
                          </a:solidFill>
                          <a:latin typeface="+mn-lt"/>
                          <a:ea typeface="+mn-ea"/>
                          <a:cs typeface="+mn-cs"/>
                        </a:rPr>
                        <a:t>-Nome do órgão</a:t>
                      </a:r>
                    </a:p>
                    <a:p>
                      <a:pPr hangingPunct="0"/>
                      <a:r>
                        <a:rPr lang="pt-BR" sz="1800" kern="1200" dirty="0" smtClean="0">
                          <a:solidFill>
                            <a:schemeClr val="dk1"/>
                          </a:solidFill>
                          <a:latin typeface="+mn-lt"/>
                          <a:ea typeface="+mn-ea"/>
                          <a:cs typeface="+mn-cs"/>
                        </a:rPr>
                        <a:t>-Contato</a:t>
                      </a:r>
                    </a:p>
                    <a:p>
                      <a:r>
                        <a:rPr lang="pt-BR" sz="1800" kern="1200" dirty="0" smtClean="0">
                          <a:solidFill>
                            <a:schemeClr val="dk1"/>
                          </a:solidFill>
                          <a:latin typeface="+mn-lt"/>
                          <a:ea typeface="+mn-ea"/>
                          <a:cs typeface="+mn-cs"/>
                        </a:rPr>
                        <a:t>-E-mail</a:t>
                      </a:r>
                      <a:endParaRPr lang="pt-BR" dirty="0"/>
                    </a:p>
                  </a:txBody>
                  <a:tcPr/>
                </a:tc>
                <a:extLst>
                  <a:ext uri="{0D108BD9-81ED-4DB2-BD59-A6C34878D82A}">
                    <a16:rowId xmlns:a16="http://schemas.microsoft.com/office/drawing/2014/main" val="10001"/>
                  </a:ext>
                </a:extLst>
              </a:tr>
              <a:tr h="370840">
                <a:tc>
                  <a:txBody>
                    <a:bodyPr/>
                    <a:lstStyle/>
                    <a:p>
                      <a:r>
                        <a:rPr lang="pt-BR" sz="1800" kern="1200" dirty="0" smtClean="0">
                          <a:solidFill>
                            <a:schemeClr val="dk1"/>
                          </a:solidFill>
                          <a:latin typeface="+mn-lt"/>
                          <a:ea typeface="+mn-ea"/>
                          <a:cs typeface="+mn-cs"/>
                        </a:rPr>
                        <a:t>6. Remove o órgão selecionado do Banco de Dados.</a:t>
                      </a:r>
                      <a:endParaRPr lang="pt-BR" dirty="0"/>
                    </a:p>
                  </a:txBody>
                  <a:tcPr/>
                </a:tc>
                <a:extLst>
                  <a:ext uri="{0D108BD9-81ED-4DB2-BD59-A6C34878D82A}">
                    <a16:rowId xmlns:a16="http://schemas.microsoft.com/office/drawing/2014/main" val="10002"/>
                  </a:ext>
                </a:extLst>
              </a:tr>
              <a:tr h="651934">
                <a:tc>
                  <a:txBody>
                    <a:bodyPr/>
                    <a:lstStyle/>
                    <a:p>
                      <a:endParaRPr lang="pt-BR" dirty="0"/>
                    </a:p>
                  </a:txBody>
                  <a:tcPr/>
                </a:tc>
                <a:extLst>
                  <a:ext uri="{0D108BD9-81ED-4DB2-BD59-A6C34878D82A}">
                    <a16:rowId xmlns:a16="http://schemas.microsoft.com/office/drawing/2014/main" val="10003"/>
                  </a:ext>
                </a:extLst>
              </a:tr>
            </a:tbl>
          </a:graphicData>
        </a:graphic>
      </p:graphicFrame>
      <p:pic>
        <p:nvPicPr>
          <p:cNvPr id="6" name="Imagem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spTree>
    <p:extLst>
      <p:ext uri="{BB962C8B-B14F-4D97-AF65-F5344CB8AC3E}">
        <p14:creationId xmlns:p14="http://schemas.microsoft.com/office/powerpoint/2010/main" val="739115744"/>
      </p:ext>
    </p:extLst>
  </p:cSld>
  <p:clrMapOvr>
    <a:masterClrMapping/>
  </p:clrMapOvr>
  <p:timing>
    <p:tnLst>
      <p:par>
        <p:cTn id="1" dur="indefinite" restart="never" nodeType="tmRoot"/>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045972" y="215900"/>
            <a:ext cx="9692640" cy="611822"/>
          </a:xfrm>
        </p:spPr>
        <p:txBody>
          <a:bodyPr>
            <a:normAutofit/>
          </a:bodyPr>
          <a:lstStyle/>
          <a:p>
            <a:pPr algn="ctr"/>
            <a:r>
              <a:rPr lang="pt-BR" sz="3600" dirty="0" smtClean="0"/>
              <a:t>Fluxo Alternativo D - Órgão já Cadastrado</a:t>
            </a:r>
            <a:endParaRPr lang="pt-BR" sz="3600" dirty="0"/>
          </a:p>
        </p:txBody>
      </p:sp>
      <p:sp>
        <p:nvSpPr>
          <p:cNvPr id="4" name="CaixaDeTexto 3"/>
          <p:cNvSpPr txBox="1"/>
          <p:nvPr/>
        </p:nvSpPr>
        <p:spPr>
          <a:xfrm>
            <a:off x="1587500" y="3390900"/>
            <a:ext cx="9652000" cy="646331"/>
          </a:xfrm>
          <a:prstGeom prst="rect">
            <a:avLst/>
          </a:prstGeom>
          <a:noFill/>
        </p:spPr>
        <p:txBody>
          <a:bodyPr wrap="square" rtlCol="0">
            <a:spAutoFit/>
          </a:bodyPr>
          <a:lstStyle/>
          <a:p>
            <a:r>
              <a:rPr lang="pt-BR" sz="3600" dirty="0" smtClean="0"/>
              <a:t>Fluxo Alternativo E -  Campo em Branco</a:t>
            </a:r>
            <a:endParaRPr lang="pt-BR" sz="3600" dirty="0"/>
          </a:p>
        </p:txBody>
      </p:sp>
      <p:graphicFrame>
        <p:nvGraphicFramePr>
          <p:cNvPr id="5" name="Tabela 4"/>
          <p:cNvGraphicFramePr>
            <a:graphicFrameLocks noGrp="1"/>
          </p:cNvGraphicFramePr>
          <p:nvPr/>
        </p:nvGraphicFramePr>
        <p:xfrm>
          <a:off x="1384300" y="1126066"/>
          <a:ext cx="4297363" cy="1977814"/>
        </p:xfrm>
        <a:graphic>
          <a:graphicData uri="http://schemas.openxmlformats.org/drawingml/2006/table">
            <a:tbl>
              <a:tblPr firstRow="1" bandRow="1">
                <a:tableStyleId>{5C22544A-7EE6-4342-B048-85BDC9FD1C3A}</a:tableStyleId>
              </a:tblPr>
              <a:tblGrid>
                <a:gridCol w="4297363">
                  <a:extLst>
                    <a:ext uri="{9D8B030D-6E8A-4147-A177-3AD203B41FA5}">
                      <a16:colId xmlns:a16="http://schemas.microsoft.com/office/drawing/2014/main" val="20000"/>
                    </a:ext>
                  </a:extLst>
                </a:gridCol>
              </a:tblGrid>
              <a:tr h="707687">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sz="1800" b="1" kern="1200" dirty="0" smtClean="0">
                          <a:solidFill>
                            <a:schemeClr val="lt1"/>
                          </a:solidFill>
                          <a:latin typeface="+mn-lt"/>
                          <a:ea typeface="+mn-ea"/>
                          <a:cs typeface="+mn-cs"/>
                        </a:rPr>
                        <a:t>Ações dos Atores:</a:t>
                      </a:r>
                      <a:endParaRPr lang="pt-BR" dirty="0" smtClean="0"/>
                    </a:p>
                  </a:txBody>
                  <a:tcPr/>
                </a:tc>
                <a:extLst>
                  <a:ext uri="{0D108BD9-81ED-4DB2-BD59-A6C34878D82A}">
                    <a16:rowId xmlns:a16="http://schemas.microsoft.com/office/drawing/2014/main" val="10000"/>
                  </a:ext>
                </a:extLst>
              </a:tr>
              <a:tr h="630047">
                <a:tc>
                  <a:txBody>
                    <a:bodyPr/>
                    <a:lstStyle/>
                    <a:p>
                      <a:endParaRPr lang="pt-BR"/>
                    </a:p>
                  </a:txBody>
                  <a:tcPr/>
                </a:tc>
                <a:extLst>
                  <a:ext uri="{0D108BD9-81ED-4DB2-BD59-A6C34878D82A}">
                    <a16:rowId xmlns:a16="http://schemas.microsoft.com/office/drawing/2014/main" val="10001"/>
                  </a:ext>
                </a:extLst>
              </a:tr>
              <a:tr h="582332">
                <a:tc>
                  <a:txBody>
                    <a:bodyPr/>
                    <a:lstStyle/>
                    <a:p>
                      <a:r>
                        <a:rPr lang="pt-BR" sz="1800" kern="1200" dirty="0" smtClean="0">
                          <a:solidFill>
                            <a:schemeClr val="dk1"/>
                          </a:solidFill>
                          <a:latin typeface="+mn-lt"/>
                          <a:ea typeface="+mn-ea"/>
                          <a:cs typeface="+mn-cs"/>
                        </a:rPr>
                        <a:t>5. Retornar ao passo 7 do Fluxo Principal.</a:t>
                      </a:r>
                      <a:endParaRPr lang="pt-BR" dirty="0"/>
                    </a:p>
                  </a:txBody>
                  <a:tcPr/>
                </a:tc>
                <a:extLst>
                  <a:ext uri="{0D108BD9-81ED-4DB2-BD59-A6C34878D82A}">
                    <a16:rowId xmlns:a16="http://schemas.microsoft.com/office/drawing/2014/main" val="10002"/>
                  </a:ext>
                </a:extLst>
              </a:tr>
            </a:tbl>
          </a:graphicData>
        </a:graphic>
      </p:graphicFrame>
      <p:graphicFrame>
        <p:nvGraphicFramePr>
          <p:cNvPr id="6" name="Tabela 5"/>
          <p:cNvGraphicFramePr>
            <a:graphicFrameLocks noGrp="1"/>
          </p:cNvGraphicFramePr>
          <p:nvPr/>
        </p:nvGraphicFramePr>
        <p:xfrm>
          <a:off x="5702300" y="1138766"/>
          <a:ext cx="4297363" cy="1902286"/>
        </p:xfrm>
        <a:graphic>
          <a:graphicData uri="http://schemas.openxmlformats.org/drawingml/2006/table">
            <a:tbl>
              <a:tblPr firstRow="1" bandRow="1">
                <a:tableStyleId>{5C22544A-7EE6-4342-B048-85BDC9FD1C3A}</a:tableStyleId>
              </a:tblPr>
              <a:tblGrid>
                <a:gridCol w="4297363">
                  <a:extLst>
                    <a:ext uri="{9D8B030D-6E8A-4147-A177-3AD203B41FA5}">
                      <a16:colId xmlns:a16="http://schemas.microsoft.com/office/drawing/2014/main" val="20000"/>
                    </a:ext>
                  </a:extLst>
                </a:gridCol>
              </a:tblGrid>
              <a:tr h="707687">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sz="1800" b="1" kern="1200" dirty="0" smtClean="0">
                          <a:solidFill>
                            <a:schemeClr val="lt1"/>
                          </a:solidFill>
                          <a:latin typeface="+mn-lt"/>
                          <a:ea typeface="+mn-ea"/>
                          <a:cs typeface="+mn-cs"/>
                        </a:rPr>
                        <a:t>Ações do Sistema:</a:t>
                      </a:r>
                      <a:endParaRPr lang="pt-BR" dirty="0" smtClean="0"/>
                    </a:p>
                  </a:txBody>
                  <a:tcPr/>
                </a:tc>
                <a:extLst>
                  <a:ext uri="{0D108BD9-81ED-4DB2-BD59-A6C34878D82A}">
                    <a16:rowId xmlns:a16="http://schemas.microsoft.com/office/drawing/2014/main" val="10000"/>
                  </a:ext>
                </a:extLst>
              </a:tr>
              <a:tr h="582332">
                <a:tc>
                  <a:txBody>
                    <a:bodyPr/>
                    <a:lstStyle/>
                    <a:p>
                      <a:r>
                        <a:rPr lang="pt-BR" sz="1800" kern="1200" dirty="0" smtClean="0">
                          <a:solidFill>
                            <a:schemeClr val="dk1"/>
                          </a:solidFill>
                          <a:latin typeface="+mn-lt"/>
                          <a:ea typeface="+mn-ea"/>
                          <a:cs typeface="+mn-cs"/>
                        </a:rPr>
                        <a:t>4. Exibe a mensagem “Órgão já existe”.</a:t>
                      </a:r>
                      <a:endParaRPr lang="pt-BR" dirty="0"/>
                    </a:p>
                  </a:txBody>
                  <a:tcPr/>
                </a:tc>
                <a:extLst>
                  <a:ext uri="{0D108BD9-81ED-4DB2-BD59-A6C34878D82A}">
                    <a16:rowId xmlns:a16="http://schemas.microsoft.com/office/drawing/2014/main" val="10001"/>
                  </a:ext>
                </a:extLst>
              </a:tr>
              <a:tr h="612267">
                <a:tc>
                  <a:txBody>
                    <a:bodyPr/>
                    <a:lstStyle/>
                    <a:p>
                      <a:endParaRPr lang="pt-BR" dirty="0"/>
                    </a:p>
                  </a:txBody>
                  <a:tcPr/>
                </a:tc>
                <a:extLst>
                  <a:ext uri="{0D108BD9-81ED-4DB2-BD59-A6C34878D82A}">
                    <a16:rowId xmlns:a16="http://schemas.microsoft.com/office/drawing/2014/main" val="10002"/>
                  </a:ext>
                </a:extLst>
              </a:tr>
            </a:tbl>
          </a:graphicData>
        </a:graphic>
      </p:graphicFrame>
      <p:graphicFrame>
        <p:nvGraphicFramePr>
          <p:cNvPr id="7" name="Tabela 6"/>
          <p:cNvGraphicFramePr>
            <a:graphicFrameLocks noGrp="1"/>
          </p:cNvGraphicFramePr>
          <p:nvPr/>
        </p:nvGraphicFramePr>
        <p:xfrm>
          <a:off x="1422400" y="4275666"/>
          <a:ext cx="4297363" cy="1965114"/>
        </p:xfrm>
        <a:graphic>
          <a:graphicData uri="http://schemas.openxmlformats.org/drawingml/2006/table">
            <a:tbl>
              <a:tblPr firstRow="1" bandRow="1">
                <a:tableStyleId>{5C22544A-7EE6-4342-B048-85BDC9FD1C3A}</a:tableStyleId>
              </a:tblPr>
              <a:tblGrid>
                <a:gridCol w="4297363">
                  <a:extLst>
                    <a:ext uri="{9D8B030D-6E8A-4147-A177-3AD203B41FA5}">
                      <a16:colId xmlns:a16="http://schemas.microsoft.com/office/drawing/2014/main" val="20000"/>
                    </a:ext>
                  </a:extLst>
                </a:gridCol>
              </a:tblGrid>
              <a:tr h="707687">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sz="1800" b="1" kern="1200" dirty="0" smtClean="0">
                          <a:solidFill>
                            <a:schemeClr val="lt1"/>
                          </a:solidFill>
                          <a:latin typeface="+mn-lt"/>
                          <a:ea typeface="+mn-ea"/>
                          <a:cs typeface="+mn-cs"/>
                        </a:rPr>
                        <a:t>Ações dos Atores:</a:t>
                      </a:r>
                      <a:endParaRPr lang="pt-BR" dirty="0" smtClean="0"/>
                    </a:p>
                  </a:txBody>
                  <a:tcPr/>
                </a:tc>
                <a:extLst>
                  <a:ext uri="{0D108BD9-81ED-4DB2-BD59-A6C34878D82A}">
                    <a16:rowId xmlns:a16="http://schemas.microsoft.com/office/drawing/2014/main" val="10000"/>
                  </a:ext>
                </a:extLst>
              </a:tr>
              <a:tr h="617347">
                <a:tc>
                  <a:txBody>
                    <a:bodyPr/>
                    <a:lstStyle/>
                    <a:p>
                      <a:endParaRPr lang="pt-BR" dirty="0"/>
                    </a:p>
                  </a:txBody>
                  <a:tcPr/>
                </a:tc>
                <a:extLst>
                  <a:ext uri="{0D108BD9-81ED-4DB2-BD59-A6C34878D82A}">
                    <a16:rowId xmlns:a16="http://schemas.microsoft.com/office/drawing/2014/main" val="10001"/>
                  </a:ext>
                </a:extLst>
              </a:tr>
              <a:tr h="582332">
                <a:tc>
                  <a:txBody>
                    <a:bodyPr/>
                    <a:lstStyle/>
                    <a:p>
                      <a:r>
                        <a:rPr lang="pt-BR" sz="1800" kern="1200" dirty="0" smtClean="0">
                          <a:solidFill>
                            <a:schemeClr val="dk1"/>
                          </a:solidFill>
                          <a:latin typeface="+mn-lt"/>
                          <a:ea typeface="+mn-ea"/>
                          <a:cs typeface="+mn-cs"/>
                        </a:rPr>
                        <a:t>5. Retornar ao passo 5 do Fluxo Principal.</a:t>
                      </a:r>
                      <a:endParaRPr lang="pt-BR" dirty="0"/>
                    </a:p>
                  </a:txBody>
                  <a:tcPr/>
                </a:tc>
                <a:extLst>
                  <a:ext uri="{0D108BD9-81ED-4DB2-BD59-A6C34878D82A}">
                    <a16:rowId xmlns:a16="http://schemas.microsoft.com/office/drawing/2014/main" val="10002"/>
                  </a:ext>
                </a:extLst>
              </a:tr>
            </a:tbl>
          </a:graphicData>
        </a:graphic>
      </p:graphicFrame>
      <p:graphicFrame>
        <p:nvGraphicFramePr>
          <p:cNvPr id="8" name="Tabela 7"/>
          <p:cNvGraphicFramePr>
            <a:graphicFrameLocks noGrp="1"/>
          </p:cNvGraphicFramePr>
          <p:nvPr/>
        </p:nvGraphicFramePr>
        <p:xfrm>
          <a:off x="5740400" y="4275666"/>
          <a:ext cx="4297363" cy="1960034"/>
        </p:xfrm>
        <a:graphic>
          <a:graphicData uri="http://schemas.openxmlformats.org/drawingml/2006/table">
            <a:tbl>
              <a:tblPr firstRow="1" bandRow="1">
                <a:tableStyleId>{5C22544A-7EE6-4342-B048-85BDC9FD1C3A}</a:tableStyleId>
              </a:tblPr>
              <a:tblGrid>
                <a:gridCol w="4297363">
                  <a:extLst>
                    <a:ext uri="{9D8B030D-6E8A-4147-A177-3AD203B41FA5}">
                      <a16:colId xmlns:a16="http://schemas.microsoft.com/office/drawing/2014/main" val="20000"/>
                    </a:ext>
                  </a:extLst>
                </a:gridCol>
              </a:tblGrid>
              <a:tr h="707687">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sz="1800" b="1" kern="1200" dirty="0" smtClean="0">
                          <a:solidFill>
                            <a:schemeClr val="lt1"/>
                          </a:solidFill>
                          <a:latin typeface="+mn-lt"/>
                          <a:ea typeface="+mn-ea"/>
                          <a:cs typeface="+mn-cs"/>
                        </a:rPr>
                        <a:t>Ações do Sistema:</a:t>
                      </a:r>
                      <a:endParaRPr lang="pt-BR" dirty="0" smtClean="0"/>
                    </a:p>
                  </a:txBody>
                  <a:tcPr/>
                </a:tc>
                <a:extLst>
                  <a:ext uri="{0D108BD9-81ED-4DB2-BD59-A6C34878D82A}">
                    <a16:rowId xmlns:a16="http://schemas.microsoft.com/office/drawing/2014/main" val="10000"/>
                  </a:ext>
                </a:extLst>
              </a:tr>
              <a:tr h="579247">
                <a:tc>
                  <a:txBody>
                    <a:bodyPr/>
                    <a:lstStyle/>
                    <a:p>
                      <a:r>
                        <a:rPr lang="pt-BR" sz="1800" kern="1200" dirty="0" smtClean="0">
                          <a:solidFill>
                            <a:schemeClr val="dk1"/>
                          </a:solidFill>
                          <a:latin typeface="+mn-lt"/>
                          <a:ea typeface="+mn-ea"/>
                          <a:cs typeface="+mn-cs"/>
                        </a:rPr>
                        <a:t>4. Exibe a mensagem “Campos em branco”.</a:t>
                      </a:r>
                      <a:endParaRPr lang="pt-BR" dirty="0"/>
                    </a:p>
                  </a:txBody>
                  <a:tcPr/>
                </a:tc>
                <a:extLst>
                  <a:ext uri="{0D108BD9-81ED-4DB2-BD59-A6C34878D82A}">
                    <a16:rowId xmlns:a16="http://schemas.microsoft.com/office/drawing/2014/main" val="10001"/>
                  </a:ext>
                </a:extLst>
              </a:tr>
              <a:tr h="612267">
                <a:tc>
                  <a:txBody>
                    <a:bodyPr/>
                    <a:lstStyle/>
                    <a:p>
                      <a:endParaRPr lang="pt-BR" dirty="0"/>
                    </a:p>
                  </a:txBody>
                  <a:tcPr/>
                </a:tc>
                <a:extLst>
                  <a:ext uri="{0D108BD9-81ED-4DB2-BD59-A6C34878D82A}">
                    <a16:rowId xmlns:a16="http://schemas.microsoft.com/office/drawing/2014/main" val="10002"/>
                  </a:ext>
                </a:extLst>
              </a:tr>
            </a:tbl>
          </a:graphicData>
        </a:graphic>
      </p:graphicFrame>
      <p:pic>
        <p:nvPicPr>
          <p:cNvPr id="9" name="Imagem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spTree>
    <p:extLst>
      <p:ext uri="{BB962C8B-B14F-4D97-AF65-F5344CB8AC3E}">
        <p14:creationId xmlns:p14="http://schemas.microsoft.com/office/powerpoint/2010/main" val="499840433"/>
      </p:ext>
    </p:extLst>
  </p:cSld>
  <p:clrMapOvr>
    <a:masterClrMapping/>
  </p:clrMapOvr>
  <p:timing>
    <p:tnLst>
      <p:par>
        <p:cTn id="1" dur="indefinite" restart="never" nodeType="tmRoot"/>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015686" y="498231"/>
            <a:ext cx="9692640" cy="1325562"/>
          </a:xfrm>
        </p:spPr>
        <p:txBody>
          <a:bodyPr/>
          <a:lstStyle/>
          <a:p>
            <a:r>
              <a:rPr lang="pt-BR" dirty="0"/>
              <a:t>Protótipo Relativo ao Caso de Uso: Gerenciar </a:t>
            </a:r>
            <a:r>
              <a:rPr lang="pt-BR" dirty="0" smtClean="0"/>
              <a:t>Órgãos </a:t>
            </a:r>
            <a:r>
              <a:rPr lang="pt-BR" dirty="0"/>
              <a:t>e Colaboradores</a:t>
            </a:r>
          </a:p>
        </p:txBody>
      </p:sp>
      <p:pic>
        <p:nvPicPr>
          <p:cNvPr id="4" name="Imagem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pic>
        <p:nvPicPr>
          <p:cNvPr id="5" name="Marcador de Posição de Conteúdo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3983" y="2822925"/>
            <a:ext cx="9856045" cy="3183477"/>
          </a:xfrm>
          <a:prstGeom prst="rect">
            <a:avLst/>
          </a:prstGeom>
        </p:spPr>
      </p:pic>
      <p:sp>
        <p:nvSpPr>
          <p:cNvPr id="6" name="CaixaDeTexto 5"/>
          <p:cNvSpPr txBox="1"/>
          <p:nvPr/>
        </p:nvSpPr>
        <p:spPr>
          <a:xfrm>
            <a:off x="1405120" y="2138693"/>
            <a:ext cx="1560042" cy="369332"/>
          </a:xfrm>
          <a:prstGeom prst="rect">
            <a:avLst/>
          </a:prstGeom>
          <a:noFill/>
        </p:spPr>
        <p:txBody>
          <a:bodyPr wrap="none" rtlCol="0">
            <a:spAutoFit/>
          </a:bodyPr>
          <a:lstStyle/>
          <a:p>
            <a:pPr marL="285750" indent="-285750">
              <a:buClr>
                <a:schemeClr val="bg2">
                  <a:lumMod val="50000"/>
                </a:schemeClr>
              </a:buClr>
              <a:buFont typeface="Arial" panose="020B0604020202020204" pitchFamily="34" charset="0"/>
              <a:buChar char="•"/>
            </a:pPr>
            <a:r>
              <a:rPr lang="pt-BR" dirty="0" smtClean="0"/>
              <a:t>Cadastrar</a:t>
            </a:r>
            <a:endParaRPr lang="pt-BR" dirty="0"/>
          </a:p>
        </p:txBody>
      </p:sp>
    </p:spTree>
    <p:extLst>
      <p:ext uri="{BB962C8B-B14F-4D97-AF65-F5344CB8AC3E}">
        <p14:creationId xmlns:p14="http://schemas.microsoft.com/office/powerpoint/2010/main" val="3897866827"/>
      </p:ext>
    </p:extLst>
  </p:cSld>
  <p:clrMapOvr>
    <a:masterClrMapping/>
  </p:clrMapOvr>
  <p:timing>
    <p:tnLst>
      <p:par>
        <p:cTn id="1" dur="indefinite" restart="never" nodeType="tmRoot"/>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Protótipo Relativo ao Caso de Uso: Gerenciar Ó</a:t>
            </a:r>
            <a:r>
              <a:rPr lang="pt-BR" dirty="0" smtClean="0"/>
              <a:t>rgãos </a:t>
            </a:r>
            <a:r>
              <a:rPr lang="pt-BR" dirty="0"/>
              <a:t>e Colaboradores</a:t>
            </a:r>
          </a:p>
        </p:txBody>
      </p:sp>
      <p:pic>
        <p:nvPicPr>
          <p:cNvPr id="4" name="Imagem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pic>
        <p:nvPicPr>
          <p:cNvPr id="5" name="Marcador de Posição de Conteúdo 6"/>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823877" y="2607322"/>
            <a:ext cx="9900415" cy="3192586"/>
          </a:xfrm>
        </p:spPr>
      </p:pic>
      <p:sp>
        <p:nvSpPr>
          <p:cNvPr id="6" name="CaixaDeTexto 5"/>
          <p:cNvSpPr txBox="1"/>
          <p:nvPr/>
        </p:nvSpPr>
        <p:spPr>
          <a:xfrm>
            <a:off x="1485900" y="1960991"/>
            <a:ext cx="1484702" cy="646331"/>
          </a:xfrm>
          <a:prstGeom prst="rect">
            <a:avLst/>
          </a:prstGeom>
          <a:noFill/>
        </p:spPr>
        <p:txBody>
          <a:bodyPr wrap="none" rtlCol="0">
            <a:spAutoFit/>
          </a:bodyPr>
          <a:lstStyle/>
          <a:p>
            <a:pPr marL="285750" indent="-285750">
              <a:buClr>
                <a:schemeClr val="bg2">
                  <a:lumMod val="50000"/>
                </a:schemeClr>
              </a:buClr>
              <a:buFont typeface="Arial" panose="020B0604020202020204" pitchFamily="34" charset="0"/>
              <a:buChar char="•"/>
            </a:pPr>
            <a:r>
              <a:rPr lang="pt-BR" dirty="0" smtClean="0"/>
              <a:t>Atualizar</a:t>
            </a:r>
          </a:p>
          <a:p>
            <a:pPr>
              <a:buClr>
                <a:schemeClr val="bg2">
                  <a:lumMod val="50000"/>
                </a:schemeClr>
              </a:buClr>
            </a:pPr>
            <a:endParaRPr lang="pt-BR" dirty="0"/>
          </a:p>
        </p:txBody>
      </p:sp>
    </p:spTree>
    <p:extLst>
      <p:ext uri="{BB962C8B-B14F-4D97-AF65-F5344CB8AC3E}">
        <p14:creationId xmlns:p14="http://schemas.microsoft.com/office/powerpoint/2010/main" val="2781772927"/>
      </p:ext>
    </p:extLst>
  </p:cSld>
  <p:clrMapOvr>
    <a:masterClrMapping/>
  </p:clrMapOvr>
  <p:timing>
    <p:tnLst>
      <p:par>
        <p:cTn id="1" dur="indefinite" restart="never" nodeType="tmRoot"/>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Protótipo Relativo ao Caso de Uso: Gerenciar </a:t>
            </a:r>
            <a:r>
              <a:rPr lang="pt-BR" dirty="0" smtClean="0"/>
              <a:t>Órgãos </a:t>
            </a:r>
            <a:r>
              <a:rPr lang="pt-BR" dirty="0"/>
              <a:t>e Colaboradores</a:t>
            </a:r>
          </a:p>
        </p:txBody>
      </p:sp>
      <p:pic>
        <p:nvPicPr>
          <p:cNvPr id="4" name="Imagem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pic>
        <p:nvPicPr>
          <p:cNvPr id="5" name="Marcador de Posição de Conteúdo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61872" y="2863148"/>
            <a:ext cx="9209881" cy="3247489"/>
          </a:xfrm>
          <a:prstGeom prst="rect">
            <a:avLst/>
          </a:prstGeom>
        </p:spPr>
      </p:pic>
      <p:sp>
        <p:nvSpPr>
          <p:cNvPr id="6" name="CaixaDeTexto 5"/>
          <p:cNvSpPr txBox="1"/>
          <p:nvPr/>
        </p:nvSpPr>
        <p:spPr>
          <a:xfrm>
            <a:off x="1661746" y="2092569"/>
            <a:ext cx="1468672" cy="369332"/>
          </a:xfrm>
          <a:prstGeom prst="rect">
            <a:avLst/>
          </a:prstGeom>
          <a:noFill/>
        </p:spPr>
        <p:txBody>
          <a:bodyPr wrap="none" rtlCol="0">
            <a:spAutoFit/>
          </a:bodyPr>
          <a:lstStyle/>
          <a:p>
            <a:pPr marL="285750" indent="-285750">
              <a:buClr>
                <a:schemeClr val="bg2">
                  <a:lumMod val="50000"/>
                </a:schemeClr>
              </a:buClr>
              <a:buFont typeface="Arial" panose="020B0604020202020204" pitchFamily="34" charset="0"/>
              <a:buChar char="•"/>
            </a:pPr>
            <a:r>
              <a:rPr lang="pt-BR" dirty="0" smtClean="0"/>
              <a:t>Listagem</a:t>
            </a:r>
            <a:endParaRPr lang="pt-BR" dirty="0"/>
          </a:p>
        </p:txBody>
      </p:sp>
    </p:spTree>
    <p:extLst>
      <p:ext uri="{BB962C8B-B14F-4D97-AF65-F5344CB8AC3E}">
        <p14:creationId xmlns:p14="http://schemas.microsoft.com/office/powerpoint/2010/main" val="259163931"/>
      </p:ext>
    </p:extLst>
  </p:cSld>
  <p:clrMapOvr>
    <a:masterClrMapping/>
  </p:clrMapOvr>
  <p:timing>
    <p:tnLst>
      <p:par>
        <p:cTn id="1" dur="indefinite" restart="never" nodeType="tmRoot"/>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pt-BR" dirty="0" smtClean="0"/>
              <a:t>	Documentação </a:t>
            </a:r>
            <a:r>
              <a:rPr lang="pt-BR" dirty="0"/>
              <a:t>do Caso de Uso </a:t>
            </a:r>
            <a:br>
              <a:rPr lang="pt-BR" dirty="0"/>
            </a:br>
            <a:r>
              <a:rPr lang="pt-BR" dirty="0" smtClean="0"/>
              <a:t>Definir Parâmetros de alertas por PCD</a:t>
            </a:r>
            <a:endParaRPr lang="pt-BR" dirty="0"/>
          </a:p>
        </p:txBody>
      </p:sp>
      <p:pic>
        <p:nvPicPr>
          <p:cNvPr id="4" name="Imagem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graphicFrame>
        <p:nvGraphicFramePr>
          <p:cNvPr id="12" name="Tabela 11"/>
          <p:cNvGraphicFramePr>
            <a:graphicFrameLocks noGrp="1"/>
          </p:cNvGraphicFramePr>
          <p:nvPr>
            <p:extLst>
              <p:ext uri="{D42A27DB-BD31-4B8C-83A1-F6EECF244321}">
                <p14:modId xmlns:p14="http://schemas.microsoft.com/office/powerpoint/2010/main" val="2892595216"/>
              </p:ext>
            </p:extLst>
          </p:nvPr>
        </p:nvGraphicFramePr>
        <p:xfrm>
          <a:off x="1261870" y="2378649"/>
          <a:ext cx="9423546" cy="3918555"/>
        </p:xfrm>
        <a:graphic>
          <a:graphicData uri="http://schemas.openxmlformats.org/drawingml/2006/table">
            <a:tbl>
              <a:tblPr firstRow="1" bandRow="1">
                <a:tableStyleId>{5C22544A-7EE6-4342-B048-85BDC9FD1C3A}</a:tableStyleId>
              </a:tblPr>
              <a:tblGrid>
                <a:gridCol w="4711773">
                  <a:extLst>
                    <a:ext uri="{9D8B030D-6E8A-4147-A177-3AD203B41FA5}">
                      <a16:colId xmlns:a16="http://schemas.microsoft.com/office/drawing/2014/main" val="1000607194"/>
                    </a:ext>
                  </a:extLst>
                </a:gridCol>
                <a:gridCol w="4711773">
                  <a:extLst>
                    <a:ext uri="{9D8B030D-6E8A-4147-A177-3AD203B41FA5}">
                      <a16:colId xmlns:a16="http://schemas.microsoft.com/office/drawing/2014/main" val="808583933"/>
                    </a:ext>
                  </a:extLst>
                </a:gridCol>
              </a:tblGrid>
              <a:tr h="626715">
                <a:tc>
                  <a:txBody>
                    <a:bodyPr/>
                    <a:lstStyle/>
                    <a:p>
                      <a:pPr algn="just" hangingPunct="0">
                        <a:lnSpc>
                          <a:spcPts val="1200"/>
                        </a:lnSpc>
                        <a:spcAft>
                          <a:spcPts val="0"/>
                        </a:spcAft>
                      </a:pPr>
                      <a:endParaRPr lang="pt-BR" sz="1800" b="1" kern="1200" dirty="0" smtClean="0">
                        <a:solidFill>
                          <a:schemeClr val="lt1"/>
                        </a:solidFill>
                        <a:latin typeface="+mn-lt"/>
                        <a:ea typeface="+mn-ea"/>
                        <a:cs typeface="+mn-cs"/>
                      </a:endParaRPr>
                    </a:p>
                    <a:p>
                      <a:pPr algn="just" hangingPunct="0">
                        <a:lnSpc>
                          <a:spcPts val="1200"/>
                        </a:lnSpc>
                        <a:spcAft>
                          <a:spcPts val="0"/>
                        </a:spcAft>
                      </a:pPr>
                      <a:r>
                        <a:rPr lang="pt-BR" sz="1800" b="1" kern="1200" dirty="0" smtClean="0">
                          <a:solidFill>
                            <a:schemeClr val="lt1"/>
                          </a:solidFill>
                          <a:latin typeface="+mn-lt"/>
                          <a:ea typeface="+mn-ea"/>
                          <a:cs typeface="+mn-cs"/>
                        </a:rPr>
                        <a:t>Nome</a:t>
                      </a:r>
                      <a:r>
                        <a:rPr lang="pt-BR" sz="1800" b="1" kern="1200" baseline="0" dirty="0" smtClean="0">
                          <a:solidFill>
                            <a:schemeClr val="lt1"/>
                          </a:solidFill>
                          <a:latin typeface="+mn-lt"/>
                          <a:ea typeface="+mn-ea"/>
                          <a:cs typeface="+mn-cs"/>
                        </a:rPr>
                        <a:t> do Caso de Uso</a:t>
                      </a:r>
                      <a:endParaRPr lang="pt-BR" sz="1800" b="1" kern="1200" dirty="0" smtClean="0">
                        <a:solidFill>
                          <a:schemeClr val="lt1"/>
                        </a:solidFill>
                        <a:latin typeface="+mn-lt"/>
                        <a:ea typeface="+mn-ea"/>
                        <a:cs typeface="+mn-cs"/>
                      </a:endParaRPr>
                    </a:p>
                  </a:txBody>
                  <a:tcPr marL="68580" marR="68580" marT="0" marB="0"/>
                </a:tc>
                <a:tc>
                  <a:txBody>
                    <a:bodyPr/>
                    <a:lstStyle/>
                    <a:p>
                      <a:r>
                        <a:rPr lang="pt-BR" dirty="0" smtClean="0"/>
                        <a:t>Definir Parâmetros de</a:t>
                      </a:r>
                      <a:r>
                        <a:rPr lang="pt-BR" baseline="0" dirty="0" smtClean="0"/>
                        <a:t> alerta por PCD</a:t>
                      </a:r>
                      <a:endParaRPr lang="pt-BR" dirty="0"/>
                    </a:p>
                  </a:txBody>
                  <a:tcPr/>
                </a:tc>
                <a:extLst>
                  <a:ext uri="{0D108BD9-81ED-4DB2-BD59-A6C34878D82A}">
                    <a16:rowId xmlns:a16="http://schemas.microsoft.com/office/drawing/2014/main" val="818899664"/>
                  </a:ext>
                </a:extLst>
              </a:tr>
              <a:tr h="626715">
                <a:tc>
                  <a:txBody>
                    <a:bodyPr/>
                    <a:lstStyle/>
                    <a:p>
                      <a:endParaRPr lang="pt-BR" dirty="0" smtClean="0"/>
                    </a:p>
                    <a:p>
                      <a:r>
                        <a:rPr lang="pt-BR" dirty="0" smtClean="0"/>
                        <a:t>Breve descrição</a:t>
                      </a:r>
                    </a:p>
                    <a:p>
                      <a:endParaRPr lang="pt-BR" dirty="0"/>
                    </a:p>
                  </a:txBody>
                  <a:tcPr/>
                </a:tc>
                <a:tc>
                  <a:txBody>
                    <a:bodyPr/>
                    <a:lstStyle/>
                    <a:p>
                      <a:r>
                        <a:rPr lang="pt-BR" sz="1800" kern="1200" dirty="0" smtClean="0">
                          <a:solidFill>
                            <a:schemeClr val="dk1"/>
                          </a:solidFill>
                          <a:effectLst/>
                          <a:latin typeface="+mn-lt"/>
                          <a:ea typeface="+mn-ea"/>
                          <a:cs typeface="+mn-cs"/>
                        </a:rPr>
                        <a:t>Este Caso de Uso deve sempre ocorrer após o cadastro de uma PCD de interesse previsto pelo Módulo 01. Após esta condição, o Usuário irá definir o potencial de risco.</a:t>
                      </a:r>
                      <a:endParaRPr lang="pt-BR" dirty="0"/>
                    </a:p>
                  </a:txBody>
                  <a:tcPr/>
                </a:tc>
                <a:extLst>
                  <a:ext uri="{0D108BD9-81ED-4DB2-BD59-A6C34878D82A}">
                    <a16:rowId xmlns:a16="http://schemas.microsoft.com/office/drawing/2014/main" val="2564582648"/>
                  </a:ext>
                </a:extLst>
              </a:tr>
              <a:tr h="626715">
                <a:tc>
                  <a:txBody>
                    <a:bodyPr/>
                    <a:lstStyle/>
                    <a:p>
                      <a:endParaRPr lang="pt-BR" dirty="0" smtClean="0"/>
                    </a:p>
                    <a:p>
                      <a:r>
                        <a:rPr lang="pt-BR" dirty="0" smtClean="0"/>
                        <a:t>Ator Principal</a:t>
                      </a:r>
                    </a:p>
                    <a:p>
                      <a:endParaRPr lang="pt-BR" dirty="0"/>
                    </a:p>
                  </a:txBody>
                  <a:tcPr/>
                </a:tc>
                <a:tc>
                  <a:txBody>
                    <a:bodyPr/>
                    <a:lstStyle/>
                    <a:p>
                      <a:endParaRPr lang="pt-BR" sz="1800" kern="1200" dirty="0" smtClean="0">
                        <a:solidFill>
                          <a:schemeClr val="dk1"/>
                        </a:solidFill>
                        <a:effectLst/>
                        <a:latin typeface="+mn-lt"/>
                        <a:ea typeface="+mn-ea"/>
                        <a:cs typeface="+mn-cs"/>
                      </a:endParaRPr>
                    </a:p>
                    <a:p>
                      <a:r>
                        <a:rPr lang="pt-BR" sz="1800" kern="1200" dirty="0" smtClean="0">
                          <a:solidFill>
                            <a:schemeClr val="dk1"/>
                          </a:solidFill>
                          <a:effectLst/>
                          <a:latin typeface="+mn-lt"/>
                          <a:ea typeface="+mn-ea"/>
                          <a:cs typeface="+mn-cs"/>
                        </a:rPr>
                        <a:t>Usuário.</a:t>
                      </a:r>
                      <a:endParaRPr lang="pt-BR" dirty="0"/>
                    </a:p>
                  </a:txBody>
                  <a:tcPr/>
                </a:tc>
                <a:extLst>
                  <a:ext uri="{0D108BD9-81ED-4DB2-BD59-A6C34878D82A}">
                    <a16:rowId xmlns:a16="http://schemas.microsoft.com/office/drawing/2014/main" val="3642841951"/>
                  </a:ext>
                </a:extLst>
              </a:tr>
              <a:tr h="626715">
                <a:tc>
                  <a:txBody>
                    <a:bodyPr/>
                    <a:lstStyle/>
                    <a:p>
                      <a:endParaRPr lang="pt-BR" dirty="0" smtClean="0"/>
                    </a:p>
                    <a:p>
                      <a:r>
                        <a:rPr lang="pt-BR" dirty="0" smtClean="0"/>
                        <a:t>Pré Condição</a:t>
                      </a:r>
                    </a:p>
                    <a:p>
                      <a:endParaRPr lang="pt-BR" dirty="0"/>
                    </a:p>
                  </a:txBody>
                  <a:tcPr/>
                </a:tc>
                <a:tc>
                  <a:txBody>
                    <a:bodyPr/>
                    <a:lstStyle/>
                    <a:p>
                      <a:r>
                        <a:rPr lang="pt-BR" sz="1800" kern="1200" dirty="0" smtClean="0">
                          <a:solidFill>
                            <a:schemeClr val="dk1"/>
                          </a:solidFill>
                          <a:effectLst/>
                          <a:latin typeface="+mn-lt"/>
                          <a:ea typeface="+mn-ea"/>
                          <a:cs typeface="+mn-cs"/>
                        </a:rPr>
                        <a:t>O Usuário deve estar cadastrado  e logado ao Sistema Indra.</a:t>
                      </a:r>
                    </a:p>
                  </a:txBody>
                  <a:tcPr/>
                </a:tc>
                <a:extLst>
                  <a:ext uri="{0D108BD9-81ED-4DB2-BD59-A6C34878D82A}">
                    <a16:rowId xmlns:a16="http://schemas.microsoft.com/office/drawing/2014/main" val="1202018098"/>
                  </a:ext>
                </a:extLst>
              </a:tr>
            </a:tbl>
          </a:graphicData>
        </a:graphic>
      </p:graphicFrame>
    </p:spTree>
    <p:extLst>
      <p:ext uri="{BB962C8B-B14F-4D97-AF65-F5344CB8AC3E}">
        <p14:creationId xmlns:p14="http://schemas.microsoft.com/office/powerpoint/2010/main" val="199518991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262063" y="415834"/>
            <a:ext cx="9692640" cy="929322"/>
          </a:xfrm>
        </p:spPr>
        <p:txBody>
          <a:bodyPr/>
          <a:lstStyle/>
          <a:p>
            <a:r>
              <a:rPr lang="pt-BR" dirty="0"/>
              <a:t>Grupo </a:t>
            </a:r>
            <a:r>
              <a:rPr lang="pt-BR" dirty="0" smtClean="0"/>
              <a:t>02 </a:t>
            </a:r>
            <a:r>
              <a:rPr lang="pt-BR" dirty="0"/>
              <a:t>- Tarefas</a:t>
            </a:r>
          </a:p>
        </p:txBody>
      </p:sp>
      <p:pic>
        <p:nvPicPr>
          <p:cNvPr id="6" name="Imagem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pic>
        <p:nvPicPr>
          <p:cNvPr id="5" name="Espaço Reservado para Conteúdo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929347" y="3931630"/>
            <a:ext cx="2054065" cy="2360259"/>
          </a:xfrm>
        </p:spPr>
      </p:pic>
      <p:pic>
        <p:nvPicPr>
          <p:cNvPr id="7" name="Imagem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29348" y="1345156"/>
            <a:ext cx="2054065" cy="2258179"/>
          </a:xfrm>
          <a:prstGeom prst="rect">
            <a:avLst/>
          </a:prstGeom>
        </p:spPr>
      </p:pic>
      <p:pic>
        <p:nvPicPr>
          <p:cNvPr id="8" name="Imagem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34046" y="3931630"/>
            <a:ext cx="2124808" cy="2360259"/>
          </a:xfrm>
          <a:prstGeom prst="rect">
            <a:avLst/>
          </a:prstGeom>
        </p:spPr>
      </p:pic>
      <p:pic>
        <p:nvPicPr>
          <p:cNvPr id="9" name="Imagem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45541" y="3931630"/>
            <a:ext cx="2079014" cy="2360259"/>
          </a:xfrm>
          <a:prstGeom prst="rect">
            <a:avLst/>
          </a:prstGeom>
        </p:spPr>
      </p:pic>
      <p:pic>
        <p:nvPicPr>
          <p:cNvPr id="10" name="Imagem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628918" y="1403048"/>
            <a:ext cx="2129936" cy="2258178"/>
          </a:xfrm>
          <a:prstGeom prst="rect">
            <a:avLst/>
          </a:prstGeom>
        </p:spPr>
      </p:pic>
      <p:pic>
        <p:nvPicPr>
          <p:cNvPr id="11" name="Imagem 1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48471" y="1460939"/>
            <a:ext cx="2076084" cy="2142396"/>
          </a:xfrm>
          <a:prstGeom prst="rect">
            <a:avLst/>
          </a:prstGeom>
        </p:spPr>
      </p:pic>
    </p:spTree>
    <p:extLst>
      <p:ext uri="{BB962C8B-B14F-4D97-AF65-F5344CB8AC3E}">
        <p14:creationId xmlns:p14="http://schemas.microsoft.com/office/powerpoint/2010/main" val="2085986484"/>
      </p:ext>
    </p:extLst>
  </p:cSld>
  <p:clrMapOvr>
    <a:masterClrMapping/>
  </p:clrMapOvr>
  <p:timing>
    <p:tnLst>
      <p:par>
        <p:cTn id="1" dur="indefinite" restart="never" nodeType="tmRoot"/>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			Fluxo Principal</a:t>
            </a:r>
            <a:endParaRPr lang="pt-BR" dirty="0"/>
          </a:p>
        </p:txBody>
      </p:sp>
      <p:graphicFrame>
        <p:nvGraphicFramePr>
          <p:cNvPr id="7" name="Tabela 6"/>
          <p:cNvGraphicFramePr>
            <a:graphicFrameLocks noGrp="1"/>
          </p:cNvGraphicFramePr>
          <p:nvPr>
            <p:extLst>
              <p:ext uri="{D42A27DB-BD31-4B8C-83A1-F6EECF244321}">
                <p14:modId xmlns:p14="http://schemas.microsoft.com/office/powerpoint/2010/main" val="1960958466"/>
              </p:ext>
            </p:extLst>
          </p:nvPr>
        </p:nvGraphicFramePr>
        <p:xfrm>
          <a:off x="1809932" y="1691322"/>
          <a:ext cx="8128000" cy="4734046"/>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1118481817"/>
                    </a:ext>
                  </a:extLst>
                </a:gridCol>
                <a:gridCol w="4064000">
                  <a:extLst>
                    <a:ext uri="{9D8B030D-6E8A-4147-A177-3AD203B41FA5}">
                      <a16:colId xmlns:a16="http://schemas.microsoft.com/office/drawing/2014/main" val="2704777916"/>
                    </a:ext>
                  </a:extLst>
                </a:gridCol>
              </a:tblGrid>
              <a:tr h="431543">
                <a:tc>
                  <a:txBody>
                    <a:bodyPr/>
                    <a:lstStyle/>
                    <a:p>
                      <a:r>
                        <a:rPr lang="pt-BR" dirty="0" smtClean="0"/>
                        <a:t>Ações dos Atores</a:t>
                      </a:r>
                      <a:endParaRPr lang="pt-BR" dirty="0"/>
                    </a:p>
                  </a:txBody>
                  <a:tcPr/>
                </a:tc>
                <a:tc>
                  <a:txBody>
                    <a:bodyPr/>
                    <a:lstStyle/>
                    <a:p>
                      <a:r>
                        <a:rPr lang="pt-BR" dirty="0" smtClean="0"/>
                        <a:t>Ações do</a:t>
                      </a:r>
                      <a:r>
                        <a:rPr lang="pt-BR" baseline="0" dirty="0" smtClean="0"/>
                        <a:t> Sistema</a:t>
                      </a:r>
                      <a:endParaRPr lang="pt-BR" dirty="0"/>
                    </a:p>
                  </a:txBody>
                  <a:tcPr/>
                </a:tc>
                <a:extLst>
                  <a:ext uri="{0D108BD9-81ED-4DB2-BD59-A6C34878D82A}">
                    <a16:rowId xmlns:a16="http://schemas.microsoft.com/office/drawing/2014/main" val="2743352645"/>
                  </a:ext>
                </a:extLst>
              </a:tr>
              <a:tr h="1970815">
                <a:tc>
                  <a:txBody>
                    <a:bodyPr/>
                    <a:lstStyle/>
                    <a:p>
                      <a:r>
                        <a:rPr lang="pt-BR" sz="1800" kern="1200" dirty="0" smtClean="0">
                          <a:solidFill>
                            <a:schemeClr val="dk1"/>
                          </a:solidFill>
                          <a:effectLst/>
                          <a:latin typeface="+mn-lt"/>
                          <a:ea typeface="+mn-ea"/>
                          <a:cs typeface="+mn-cs"/>
                        </a:rPr>
                        <a:t>1. Clicar em botão ”Definir potencial de risco”.</a:t>
                      </a:r>
                      <a:endParaRPr lang="pt-BR" dirty="0"/>
                    </a:p>
                  </a:txBody>
                  <a:tcPr/>
                </a:tc>
                <a:tc>
                  <a:txBody>
                    <a:bodyPr/>
                    <a:lstStyle/>
                    <a:p>
                      <a:pPr marL="0" marR="0" indent="0" algn="just" defTabSz="914400" rtl="0" eaLnBrk="1" fontAlgn="auto" latinLnBrk="0" hangingPunct="0">
                        <a:lnSpc>
                          <a:spcPts val="1200"/>
                        </a:lnSpc>
                        <a:spcBef>
                          <a:spcPts val="0"/>
                        </a:spcBef>
                        <a:spcAft>
                          <a:spcPts val="0"/>
                        </a:spcAft>
                        <a:buClrTx/>
                        <a:buSzTx/>
                        <a:buFontTx/>
                        <a:buNone/>
                        <a:tabLst/>
                        <a:defRPr/>
                      </a:pPr>
                      <a:endParaRPr lang="pt-BR" sz="1800" kern="1200" dirty="0" smtClean="0">
                        <a:solidFill>
                          <a:schemeClr val="dk1"/>
                        </a:solidFill>
                        <a:effectLst/>
                        <a:latin typeface="+mn-lt"/>
                        <a:ea typeface="+mn-ea"/>
                        <a:cs typeface="+mn-cs"/>
                      </a:endParaRPr>
                    </a:p>
                    <a:p>
                      <a:pPr marL="0" marR="0" indent="0" algn="just" defTabSz="914400" rtl="0" eaLnBrk="1" fontAlgn="auto" latinLnBrk="0" hangingPunct="0">
                        <a:lnSpc>
                          <a:spcPts val="1200"/>
                        </a:lnSpc>
                        <a:spcBef>
                          <a:spcPts val="0"/>
                        </a:spcBef>
                        <a:spcAft>
                          <a:spcPts val="0"/>
                        </a:spcAft>
                        <a:buClrTx/>
                        <a:buSzTx/>
                        <a:buFontTx/>
                        <a:buNone/>
                        <a:tabLst/>
                        <a:defRPr/>
                      </a:pPr>
                      <a:r>
                        <a:rPr lang="pt-BR" sz="1800" kern="1200" dirty="0" smtClean="0">
                          <a:solidFill>
                            <a:schemeClr val="dk1"/>
                          </a:solidFill>
                          <a:effectLst/>
                          <a:latin typeface="+mn-lt"/>
                          <a:ea typeface="+mn-ea"/>
                          <a:cs typeface="+mn-cs"/>
                        </a:rPr>
                        <a:t>2.</a:t>
                      </a:r>
                      <a:r>
                        <a:rPr lang="pt-BR" sz="1800" kern="1200" baseline="0" dirty="0" smtClean="0">
                          <a:solidFill>
                            <a:schemeClr val="dk1"/>
                          </a:solidFill>
                          <a:effectLst/>
                          <a:latin typeface="+mn-lt"/>
                          <a:ea typeface="+mn-ea"/>
                          <a:cs typeface="+mn-cs"/>
                        </a:rPr>
                        <a:t> O Sistema exibirá um formulário </a:t>
                      </a:r>
                    </a:p>
                    <a:p>
                      <a:pPr marL="0" marR="0" indent="0" algn="just" defTabSz="914400" rtl="0" eaLnBrk="1" fontAlgn="auto" latinLnBrk="0" hangingPunct="0">
                        <a:lnSpc>
                          <a:spcPts val="1200"/>
                        </a:lnSpc>
                        <a:spcBef>
                          <a:spcPts val="0"/>
                        </a:spcBef>
                        <a:spcAft>
                          <a:spcPts val="0"/>
                        </a:spcAft>
                        <a:buClrTx/>
                        <a:buSzTx/>
                        <a:buFontTx/>
                        <a:buNone/>
                        <a:tabLst/>
                        <a:defRPr/>
                      </a:pPr>
                      <a:endParaRPr lang="pt-BR" sz="1800" kern="1200" baseline="0" dirty="0" smtClean="0">
                        <a:solidFill>
                          <a:schemeClr val="dk1"/>
                        </a:solidFill>
                        <a:effectLst/>
                        <a:latin typeface="+mn-lt"/>
                        <a:ea typeface="+mn-ea"/>
                        <a:cs typeface="+mn-cs"/>
                      </a:endParaRPr>
                    </a:p>
                    <a:p>
                      <a:pPr marL="0" marR="0" indent="0" algn="just" defTabSz="914400" rtl="0" eaLnBrk="1" fontAlgn="auto" latinLnBrk="0" hangingPunct="0">
                        <a:lnSpc>
                          <a:spcPts val="1200"/>
                        </a:lnSpc>
                        <a:spcBef>
                          <a:spcPts val="0"/>
                        </a:spcBef>
                        <a:spcAft>
                          <a:spcPts val="0"/>
                        </a:spcAft>
                        <a:buClrTx/>
                        <a:buSzTx/>
                        <a:buFontTx/>
                        <a:buNone/>
                        <a:tabLst/>
                        <a:defRPr/>
                      </a:pPr>
                      <a:r>
                        <a:rPr lang="pt-BR" sz="1800" kern="1200" baseline="0" dirty="0" smtClean="0">
                          <a:solidFill>
                            <a:schemeClr val="dk1"/>
                          </a:solidFill>
                          <a:effectLst/>
                          <a:latin typeface="+mn-lt"/>
                          <a:ea typeface="+mn-ea"/>
                          <a:cs typeface="+mn-cs"/>
                        </a:rPr>
                        <a:t>onde deverá possuir os seguintes </a:t>
                      </a:r>
                    </a:p>
                    <a:p>
                      <a:pPr marL="0" marR="0" indent="0" algn="just" defTabSz="914400" rtl="0" eaLnBrk="1" fontAlgn="auto" latinLnBrk="0" hangingPunct="0">
                        <a:lnSpc>
                          <a:spcPts val="1200"/>
                        </a:lnSpc>
                        <a:spcBef>
                          <a:spcPts val="0"/>
                        </a:spcBef>
                        <a:spcAft>
                          <a:spcPts val="0"/>
                        </a:spcAft>
                        <a:buClrTx/>
                        <a:buSzTx/>
                        <a:buFontTx/>
                        <a:buNone/>
                        <a:tabLst/>
                        <a:defRPr/>
                      </a:pPr>
                      <a:endParaRPr lang="pt-BR" sz="1800" kern="1200" baseline="0" dirty="0" smtClean="0">
                        <a:solidFill>
                          <a:schemeClr val="dk1"/>
                        </a:solidFill>
                        <a:effectLst/>
                        <a:latin typeface="+mn-lt"/>
                        <a:ea typeface="+mn-ea"/>
                        <a:cs typeface="+mn-cs"/>
                      </a:endParaRPr>
                    </a:p>
                    <a:p>
                      <a:pPr marL="0" marR="0" indent="0" algn="just" defTabSz="914400" rtl="0" eaLnBrk="1" fontAlgn="auto" latinLnBrk="0" hangingPunct="0">
                        <a:lnSpc>
                          <a:spcPts val="1200"/>
                        </a:lnSpc>
                        <a:spcBef>
                          <a:spcPts val="0"/>
                        </a:spcBef>
                        <a:spcAft>
                          <a:spcPts val="0"/>
                        </a:spcAft>
                        <a:buClrTx/>
                        <a:buSzTx/>
                        <a:buFontTx/>
                        <a:buNone/>
                        <a:tabLst/>
                        <a:defRPr/>
                      </a:pPr>
                      <a:r>
                        <a:rPr lang="pt-BR" sz="1800" kern="1200" baseline="0" dirty="0" smtClean="0">
                          <a:solidFill>
                            <a:schemeClr val="dk1"/>
                          </a:solidFill>
                          <a:effectLst/>
                          <a:latin typeface="+mn-lt"/>
                          <a:ea typeface="+mn-ea"/>
                          <a:cs typeface="+mn-cs"/>
                        </a:rPr>
                        <a:t>campos  para preenchimento:</a:t>
                      </a:r>
                    </a:p>
                    <a:p>
                      <a:pPr marL="0" marR="0" indent="0" algn="just" defTabSz="914400" rtl="0" eaLnBrk="1" fontAlgn="auto" latinLnBrk="0" hangingPunct="0">
                        <a:lnSpc>
                          <a:spcPts val="1200"/>
                        </a:lnSpc>
                        <a:spcBef>
                          <a:spcPts val="0"/>
                        </a:spcBef>
                        <a:spcAft>
                          <a:spcPts val="0"/>
                        </a:spcAft>
                        <a:buClrTx/>
                        <a:buSzTx/>
                        <a:buFontTx/>
                        <a:buNone/>
                        <a:tabLst/>
                        <a:defRPr/>
                      </a:pPr>
                      <a:endParaRPr lang="pt-BR" sz="1800" kern="1200" baseline="0" dirty="0" smtClean="0">
                        <a:solidFill>
                          <a:schemeClr val="dk1"/>
                        </a:solidFill>
                        <a:effectLst/>
                        <a:latin typeface="+mn-lt"/>
                        <a:ea typeface="+mn-ea"/>
                        <a:cs typeface="+mn-cs"/>
                      </a:endParaRPr>
                    </a:p>
                    <a:p>
                      <a:pPr marL="285750" marR="0" indent="-285750" algn="just" defTabSz="914400" rtl="0" eaLnBrk="1" fontAlgn="auto" latinLnBrk="0" hangingPunct="0">
                        <a:lnSpc>
                          <a:spcPts val="1200"/>
                        </a:lnSpc>
                        <a:spcBef>
                          <a:spcPts val="0"/>
                        </a:spcBef>
                        <a:spcAft>
                          <a:spcPts val="0"/>
                        </a:spcAft>
                        <a:buClrTx/>
                        <a:buSzTx/>
                        <a:buFontTx/>
                        <a:buChar char="-"/>
                        <a:tabLst/>
                        <a:defRPr/>
                      </a:pPr>
                      <a:r>
                        <a:rPr lang="pt-BR" sz="1800" kern="1200" baseline="0" dirty="0" smtClean="0">
                          <a:solidFill>
                            <a:schemeClr val="dk1"/>
                          </a:solidFill>
                          <a:effectLst/>
                          <a:latin typeface="+mn-lt"/>
                          <a:ea typeface="+mn-ea"/>
                          <a:cs typeface="+mn-cs"/>
                        </a:rPr>
                        <a:t>Valor Máximo;</a:t>
                      </a:r>
                    </a:p>
                    <a:p>
                      <a:pPr marL="285750" marR="0" indent="-285750" algn="just" defTabSz="914400" rtl="0" eaLnBrk="1" fontAlgn="auto" latinLnBrk="0" hangingPunct="0">
                        <a:lnSpc>
                          <a:spcPts val="1200"/>
                        </a:lnSpc>
                        <a:spcBef>
                          <a:spcPts val="0"/>
                        </a:spcBef>
                        <a:spcAft>
                          <a:spcPts val="0"/>
                        </a:spcAft>
                        <a:buClrTx/>
                        <a:buSzTx/>
                        <a:buFontTx/>
                        <a:buChar char="-"/>
                        <a:tabLst/>
                        <a:defRPr/>
                      </a:pPr>
                      <a:endParaRPr lang="pt-BR" sz="1800" kern="1200" baseline="0" dirty="0" smtClean="0">
                        <a:solidFill>
                          <a:schemeClr val="dk1"/>
                        </a:solidFill>
                        <a:effectLst/>
                        <a:latin typeface="+mn-lt"/>
                        <a:ea typeface="+mn-ea"/>
                        <a:cs typeface="+mn-cs"/>
                      </a:endParaRPr>
                    </a:p>
                    <a:p>
                      <a:pPr marL="285750" marR="0" indent="-285750" algn="just" defTabSz="914400" rtl="0" eaLnBrk="1" fontAlgn="auto" latinLnBrk="0" hangingPunct="0">
                        <a:lnSpc>
                          <a:spcPts val="1200"/>
                        </a:lnSpc>
                        <a:spcBef>
                          <a:spcPts val="0"/>
                        </a:spcBef>
                        <a:spcAft>
                          <a:spcPts val="0"/>
                        </a:spcAft>
                        <a:buClrTx/>
                        <a:buSzTx/>
                        <a:buFontTx/>
                        <a:buChar char="-"/>
                        <a:tabLst/>
                        <a:defRPr/>
                      </a:pPr>
                      <a:r>
                        <a:rPr lang="pt-BR" sz="1800" kern="1200" baseline="0" dirty="0" smtClean="0">
                          <a:solidFill>
                            <a:schemeClr val="dk1"/>
                          </a:solidFill>
                          <a:effectLst/>
                          <a:latin typeface="+mn-lt"/>
                          <a:ea typeface="+mn-ea"/>
                          <a:cs typeface="+mn-cs"/>
                        </a:rPr>
                        <a:t>Valor Mínimo;</a:t>
                      </a:r>
                    </a:p>
                    <a:p>
                      <a:pPr marL="0" marR="0" indent="0" algn="ctr" defTabSz="914400" rtl="0" eaLnBrk="1" fontAlgn="auto" latinLnBrk="0" hangingPunct="0">
                        <a:lnSpc>
                          <a:spcPts val="1200"/>
                        </a:lnSpc>
                        <a:spcBef>
                          <a:spcPts val="0"/>
                        </a:spcBef>
                        <a:spcAft>
                          <a:spcPts val="0"/>
                        </a:spcAft>
                        <a:buClrTx/>
                        <a:buSzTx/>
                        <a:buFontTx/>
                        <a:buNone/>
                        <a:tabLst/>
                        <a:defRPr/>
                      </a:pPr>
                      <a:endParaRPr lang="pt-BR" sz="1800" kern="1200" baseline="0" dirty="0" smtClean="0">
                        <a:solidFill>
                          <a:schemeClr val="dk1"/>
                        </a:solidFill>
                        <a:effectLst/>
                        <a:latin typeface="+mn-lt"/>
                        <a:ea typeface="+mn-ea"/>
                        <a:cs typeface="+mn-cs"/>
                      </a:endParaRPr>
                    </a:p>
                    <a:p>
                      <a:pPr marL="0" marR="0" indent="0" algn="l" defTabSz="914400" rtl="0" eaLnBrk="1" fontAlgn="auto" latinLnBrk="0" hangingPunct="0">
                        <a:lnSpc>
                          <a:spcPts val="1200"/>
                        </a:lnSpc>
                        <a:spcBef>
                          <a:spcPts val="0"/>
                        </a:spcBef>
                        <a:spcAft>
                          <a:spcPts val="0"/>
                        </a:spcAft>
                        <a:buClrTx/>
                        <a:buSzTx/>
                        <a:buFontTx/>
                        <a:buNone/>
                        <a:tabLst/>
                        <a:defRPr/>
                      </a:pPr>
                      <a:r>
                        <a:rPr lang="pt-BR" sz="1800" kern="1200" baseline="0" dirty="0" smtClean="0">
                          <a:solidFill>
                            <a:schemeClr val="dk1"/>
                          </a:solidFill>
                          <a:effectLst/>
                          <a:latin typeface="+mn-lt"/>
                          <a:ea typeface="+mn-ea"/>
                          <a:cs typeface="+mn-cs"/>
                        </a:rPr>
                        <a:t>E exibir os padrões de cores em </a:t>
                      </a:r>
                    </a:p>
                    <a:p>
                      <a:pPr marL="0" marR="0" indent="0" algn="l" defTabSz="914400" rtl="0" eaLnBrk="1" fontAlgn="auto" latinLnBrk="0" hangingPunct="0">
                        <a:lnSpc>
                          <a:spcPts val="1200"/>
                        </a:lnSpc>
                        <a:spcBef>
                          <a:spcPts val="0"/>
                        </a:spcBef>
                        <a:spcAft>
                          <a:spcPts val="0"/>
                        </a:spcAft>
                        <a:buClrTx/>
                        <a:buSzTx/>
                        <a:buFontTx/>
                        <a:buNone/>
                        <a:tabLst/>
                        <a:defRPr/>
                      </a:pPr>
                      <a:endParaRPr lang="pt-BR" sz="1800" kern="1200" baseline="0" dirty="0" smtClean="0">
                        <a:solidFill>
                          <a:schemeClr val="dk1"/>
                        </a:solidFill>
                        <a:effectLst/>
                        <a:latin typeface="+mn-lt"/>
                        <a:ea typeface="+mn-ea"/>
                        <a:cs typeface="+mn-cs"/>
                      </a:endParaRPr>
                    </a:p>
                    <a:p>
                      <a:pPr marL="0" marR="0" indent="0" algn="l" defTabSz="914400" rtl="0" eaLnBrk="1" fontAlgn="auto" latinLnBrk="0" hangingPunct="0">
                        <a:lnSpc>
                          <a:spcPts val="1200"/>
                        </a:lnSpc>
                        <a:spcBef>
                          <a:spcPts val="0"/>
                        </a:spcBef>
                        <a:spcAft>
                          <a:spcPts val="0"/>
                        </a:spcAft>
                        <a:buClrTx/>
                        <a:buSzTx/>
                        <a:buFontTx/>
                        <a:buNone/>
                        <a:tabLst/>
                        <a:defRPr/>
                      </a:pPr>
                      <a:r>
                        <a:rPr lang="pt-BR" sz="1800" kern="1200" baseline="0" dirty="0" smtClean="0">
                          <a:solidFill>
                            <a:schemeClr val="dk1"/>
                          </a:solidFill>
                          <a:effectLst/>
                          <a:latin typeface="+mn-lt"/>
                          <a:ea typeface="+mn-ea"/>
                          <a:cs typeface="+mn-cs"/>
                        </a:rPr>
                        <a:t>listagem para cada um </a:t>
                      </a:r>
                    </a:p>
                    <a:p>
                      <a:pPr marL="0" marR="0" indent="0" algn="l" defTabSz="914400" rtl="0" eaLnBrk="1" fontAlgn="auto" latinLnBrk="0" hangingPunct="0">
                        <a:lnSpc>
                          <a:spcPts val="1200"/>
                        </a:lnSpc>
                        <a:spcBef>
                          <a:spcPts val="0"/>
                        </a:spcBef>
                        <a:spcAft>
                          <a:spcPts val="0"/>
                        </a:spcAft>
                        <a:buClrTx/>
                        <a:buSzTx/>
                        <a:buFontTx/>
                        <a:buNone/>
                        <a:tabLst/>
                        <a:defRPr/>
                      </a:pPr>
                      <a:endParaRPr lang="pt-BR" sz="1800" kern="1200" baseline="0" dirty="0" smtClean="0">
                        <a:solidFill>
                          <a:schemeClr val="dk1"/>
                        </a:solidFill>
                        <a:effectLst/>
                        <a:latin typeface="+mn-lt"/>
                        <a:ea typeface="+mn-ea"/>
                        <a:cs typeface="+mn-cs"/>
                      </a:endParaRPr>
                    </a:p>
                    <a:p>
                      <a:pPr marL="0" marR="0" indent="0" algn="l" defTabSz="914400" rtl="0" eaLnBrk="1" fontAlgn="auto" latinLnBrk="0" hangingPunct="0">
                        <a:lnSpc>
                          <a:spcPts val="1200"/>
                        </a:lnSpc>
                        <a:spcBef>
                          <a:spcPts val="0"/>
                        </a:spcBef>
                        <a:spcAft>
                          <a:spcPts val="0"/>
                        </a:spcAft>
                        <a:buClrTx/>
                        <a:buSzTx/>
                        <a:buFontTx/>
                        <a:buNone/>
                        <a:tabLst/>
                        <a:defRPr/>
                      </a:pPr>
                      <a:r>
                        <a:rPr lang="pt-BR" sz="1800" kern="1200" baseline="0" dirty="0" smtClean="0">
                          <a:solidFill>
                            <a:schemeClr val="dk1"/>
                          </a:solidFill>
                          <a:effectLst/>
                          <a:latin typeface="+mn-lt"/>
                          <a:ea typeface="+mn-ea"/>
                          <a:cs typeface="+mn-cs"/>
                        </a:rPr>
                        <a:t>Respectivamente.</a:t>
                      </a:r>
                    </a:p>
                    <a:p>
                      <a:pPr marL="0" marR="0" indent="0" algn="just" defTabSz="914400" rtl="0" eaLnBrk="1" fontAlgn="auto" latinLnBrk="0" hangingPunct="0">
                        <a:lnSpc>
                          <a:spcPts val="1200"/>
                        </a:lnSpc>
                        <a:spcBef>
                          <a:spcPts val="0"/>
                        </a:spcBef>
                        <a:spcAft>
                          <a:spcPts val="0"/>
                        </a:spcAft>
                        <a:buClrTx/>
                        <a:buSzTx/>
                        <a:buFontTx/>
                        <a:buNone/>
                        <a:tabLst/>
                        <a:defRPr/>
                      </a:pPr>
                      <a:endParaRPr lang="pt-BR" sz="1800" kern="1200" dirty="0" smtClean="0">
                        <a:solidFill>
                          <a:schemeClr val="dk1"/>
                        </a:solidFill>
                        <a:effectLst/>
                        <a:latin typeface="+mn-lt"/>
                        <a:ea typeface="+mn-ea"/>
                        <a:cs typeface="+mn-cs"/>
                      </a:endParaRPr>
                    </a:p>
                  </a:txBody>
                  <a:tcPr marL="68580" marR="68580" marT="0" marB="0"/>
                </a:tc>
                <a:extLst>
                  <a:ext uri="{0D108BD9-81ED-4DB2-BD59-A6C34878D82A}">
                    <a16:rowId xmlns:a16="http://schemas.microsoft.com/office/drawing/2014/main" val="1244656611"/>
                  </a:ext>
                </a:extLst>
              </a:tr>
              <a:tr h="431543">
                <a:tc>
                  <a:txBody>
                    <a:bodyPr/>
                    <a:lstStyle/>
                    <a:p>
                      <a:r>
                        <a:rPr lang="pt-BR" sz="1800" kern="1200" dirty="0" smtClean="0">
                          <a:solidFill>
                            <a:schemeClr val="dk1"/>
                          </a:solidFill>
                          <a:effectLst/>
                          <a:latin typeface="+mn-lt"/>
                          <a:ea typeface="+mn-ea"/>
                          <a:cs typeface="+mn-cs"/>
                        </a:rPr>
                        <a:t>3. Definir os valores e cores.</a:t>
                      </a:r>
                      <a:endParaRPr lang="pt-BR" dirty="0"/>
                    </a:p>
                  </a:txBody>
                  <a:tcPr/>
                </a:tc>
                <a:tc>
                  <a:txBody>
                    <a:bodyPr/>
                    <a:lstStyle/>
                    <a:p>
                      <a:r>
                        <a:rPr lang="pt-BR" sz="1800" kern="1200" dirty="0" smtClean="0">
                          <a:solidFill>
                            <a:schemeClr val="dk1"/>
                          </a:solidFill>
                          <a:effectLst/>
                          <a:latin typeface="+mn-lt"/>
                          <a:ea typeface="+mn-ea"/>
                          <a:cs typeface="+mn-cs"/>
                        </a:rPr>
                        <a:t>4. Exibir um botão nomeado “Cadastrar”.</a:t>
                      </a:r>
                      <a:endParaRPr lang="pt-BR" dirty="0"/>
                    </a:p>
                  </a:txBody>
                  <a:tcPr/>
                </a:tc>
                <a:extLst>
                  <a:ext uri="{0D108BD9-81ED-4DB2-BD59-A6C34878D82A}">
                    <a16:rowId xmlns:a16="http://schemas.microsoft.com/office/drawing/2014/main" val="3667094414"/>
                  </a:ext>
                </a:extLst>
              </a:tr>
              <a:tr h="431543">
                <a:tc>
                  <a:txBody>
                    <a:bodyPr/>
                    <a:lstStyle/>
                    <a:p>
                      <a:r>
                        <a:rPr lang="pt-BR" sz="1800" kern="1200" dirty="0" smtClean="0">
                          <a:solidFill>
                            <a:schemeClr val="dk1"/>
                          </a:solidFill>
                          <a:effectLst/>
                          <a:latin typeface="+mn-lt"/>
                          <a:ea typeface="+mn-ea"/>
                          <a:cs typeface="+mn-cs"/>
                        </a:rPr>
                        <a:t>5. Clicar no botão Cadastrar.</a:t>
                      </a:r>
                      <a:endParaRPr lang="pt-BR" dirty="0"/>
                    </a:p>
                  </a:txBody>
                  <a:tcPr/>
                </a:tc>
                <a:tc>
                  <a:txBody>
                    <a:bodyPr/>
                    <a:lstStyle/>
                    <a:p>
                      <a:r>
                        <a:rPr lang="pt-BR" sz="1800" kern="1200" dirty="0" smtClean="0">
                          <a:solidFill>
                            <a:schemeClr val="dk1"/>
                          </a:solidFill>
                          <a:effectLst/>
                          <a:latin typeface="+mn-lt"/>
                          <a:ea typeface="+mn-ea"/>
                          <a:cs typeface="+mn-cs"/>
                        </a:rPr>
                        <a:t>6. Salvar as informações no banco de dados.</a:t>
                      </a:r>
                      <a:endParaRPr lang="pt-BR" dirty="0"/>
                    </a:p>
                  </a:txBody>
                  <a:tcPr/>
                </a:tc>
                <a:extLst>
                  <a:ext uri="{0D108BD9-81ED-4DB2-BD59-A6C34878D82A}">
                    <a16:rowId xmlns:a16="http://schemas.microsoft.com/office/drawing/2014/main" val="4175785476"/>
                  </a:ext>
                </a:extLst>
              </a:tr>
              <a:tr h="431543">
                <a:tc>
                  <a:txBody>
                    <a:bodyPr/>
                    <a:lstStyle/>
                    <a:p>
                      <a:r>
                        <a:rPr lang="pt-BR" sz="1800" kern="1200" dirty="0" smtClean="0">
                          <a:solidFill>
                            <a:schemeClr val="dk1"/>
                          </a:solidFill>
                          <a:effectLst/>
                          <a:latin typeface="+mn-lt"/>
                          <a:ea typeface="+mn-ea"/>
                          <a:cs typeface="+mn-cs"/>
                        </a:rPr>
                        <a:t>7. Fim do Caso de Uso.</a:t>
                      </a:r>
                      <a:endParaRPr lang="pt-BR" dirty="0"/>
                    </a:p>
                  </a:txBody>
                  <a:tcPr/>
                </a:tc>
                <a:tc>
                  <a:txBody>
                    <a:bodyPr/>
                    <a:lstStyle/>
                    <a:p>
                      <a:endParaRPr lang="pt-BR" dirty="0"/>
                    </a:p>
                  </a:txBody>
                  <a:tcPr/>
                </a:tc>
                <a:extLst>
                  <a:ext uri="{0D108BD9-81ED-4DB2-BD59-A6C34878D82A}">
                    <a16:rowId xmlns:a16="http://schemas.microsoft.com/office/drawing/2014/main" val="1192776036"/>
                  </a:ext>
                </a:extLst>
              </a:tr>
            </a:tbl>
          </a:graphicData>
        </a:graphic>
      </p:graphicFrame>
    </p:spTree>
    <p:extLst>
      <p:ext uri="{BB962C8B-B14F-4D97-AF65-F5344CB8AC3E}">
        <p14:creationId xmlns:p14="http://schemas.microsoft.com/office/powerpoint/2010/main" val="4101119038"/>
      </p:ext>
    </p:extLst>
  </p:cSld>
  <p:clrMapOvr>
    <a:masterClrMapping/>
  </p:clrMapOvr>
  <p:timing>
    <p:tnLst>
      <p:par>
        <p:cTn id="1" dur="indefinite" restart="never" nodeType="tmRoot"/>
      </p:par>
    </p:tn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		Fluxo Alternativo A                                    	   Editar/ Atualizar Dados</a:t>
            </a:r>
            <a:endParaRPr lang="pt-BR" dirty="0"/>
          </a:p>
        </p:txBody>
      </p:sp>
      <p:graphicFrame>
        <p:nvGraphicFramePr>
          <p:cNvPr id="4" name="Marcador de Posição de Conteúdo 3"/>
          <p:cNvGraphicFramePr>
            <a:graphicFrameLocks noGrp="1"/>
          </p:cNvGraphicFramePr>
          <p:nvPr>
            <p:ph idx="1"/>
            <p:extLst>
              <p:ext uri="{D42A27DB-BD31-4B8C-83A1-F6EECF244321}">
                <p14:modId xmlns:p14="http://schemas.microsoft.com/office/powerpoint/2010/main" val="1415783970"/>
              </p:ext>
            </p:extLst>
          </p:nvPr>
        </p:nvGraphicFramePr>
        <p:xfrm>
          <a:off x="1810733" y="2501152"/>
          <a:ext cx="8594918" cy="2675965"/>
        </p:xfrm>
        <a:graphic>
          <a:graphicData uri="http://schemas.openxmlformats.org/drawingml/2006/table">
            <a:tbl>
              <a:tblPr firstRow="1" bandRow="1">
                <a:tableStyleId>{5C22544A-7EE6-4342-B048-85BDC9FD1C3A}</a:tableStyleId>
              </a:tblPr>
              <a:tblGrid>
                <a:gridCol w="4297459">
                  <a:extLst>
                    <a:ext uri="{9D8B030D-6E8A-4147-A177-3AD203B41FA5}">
                      <a16:colId xmlns:a16="http://schemas.microsoft.com/office/drawing/2014/main" val="2188484875"/>
                    </a:ext>
                  </a:extLst>
                </a:gridCol>
                <a:gridCol w="4297459">
                  <a:extLst>
                    <a:ext uri="{9D8B030D-6E8A-4147-A177-3AD203B41FA5}">
                      <a16:colId xmlns:a16="http://schemas.microsoft.com/office/drawing/2014/main" val="1184346855"/>
                    </a:ext>
                  </a:extLst>
                </a:gridCol>
              </a:tblGrid>
              <a:tr h="455139">
                <a:tc>
                  <a:txBody>
                    <a:bodyPr/>
                    <a:lstStyle/>
                    <a:p>
                      <a:r>
                        <a:rPr lang="pt-BR" dirty="0" smtClean="0"/>
                        <a:t>Ações</a:t>
                      </a:r>
                      <a:r>
                        <a:rPr lang="pt-BR" baseline="0" dirty="0" smtClean="0"/>
                        <a:t> dos Atores</a:t>
                      </a:r>
                      <a:endParaRPr lang="pt-BR" dirty="0"/>
                    </a:p>
                  </a:txBody>
                  <a:tcPr/>
                </a:tc>
                <a:tc>
                  <a:txBody>
                    <a:bodyPr/>
                    <a:lstStyle/>
                    <a:p>
                      <a:r>
                        <a:rPr lang="pt-BR" dirty="0" smtClean="0"/>
                        <a:t>Ações do</a:t>
                      </a:r>
                      <a:r>
                        <a:rPr lang="pt-BR" baseline="0" dirty="0" smtClean="0"/>
                        <a:t> Sistema</a:t>
                      </a:r>
                      <a:endParaRPr lang="pt-BR" dirty="0"/>
                    </a:p>
                  </a:txBody>
                  <a:tcPr/>
                </a:tc>
                <a:extLst>
                  <a:ext uri="{0D108BD9-81ED-4DB2-BD59-A6C34878D82A}">
                    <a16:rowId xmlns:a16="http://schemas.microsoft.com/office/drawing/2014/main" val="1881003862"/>
                  </a:ext>
                </a:extLst>
              </a:tr>
              <a:tr h="1458937">
                <a:tc>
                  <a:txBody>
                    <a:bodyPr/>
                    <a:lstStyle/>
                    <a:p>
                      <a:r>
                        <a:rPr lang="pt-BR" sz="1800" kern="1200" dirty="0" smtClean="0">
                          <a:solidFill>
                            <a:schemeClr val="dk1"/>
                          </a:solidFill>
                          <a:effectLst/>
                          <a:latin typeface="+mn-lt"/>
                          <a:ea typeface="+mn-ea"/>
                          <a:cs typeface="+mn-cs"/>
                        </a:rPr>
                        <a:t>1. Clicar em “Ver lista de PCD’s de interesse”.</a:t>
                      </a:r>
                      <a:endParaRPr lang="pt-BR" dirty="0"/>
                    </a:p>
                  </a:txBody>
                  <a:tcPr/>
                </a:tc>
                <a:tc>
                  <a:txBody>
                    <a:bodyPr/>
                    <a:lstStyle/>
                    <a:p>
                      <a:pPr hangingPunct="0"/>
                      <a:r>
                        <a:rPr lang="pt-BR" sz="1800" kern="1200" dirty="0" smtClean="0">
                          <a:solidFill>
                            <a:schemeClr val="dk1"/>
                          </a:solidFill>
                          <a:effectLst/>
                          <a:latin typeface="+mn-lt"/>
                          <a:ea typeface="+mn-ea"/>
                          <a:cs typeface="+mn-cs"/>
                        </a:rPr>
                        <a:t>2. Exibir listagem de Parâmetros de Alerta por PCD. Exibir Opções:</a:t>
                      </a:r>
                    </a:p>
                    <a:p>
                      <a:pPr hangingPunct="0"/>
                      <a:r>
                        <a:rPr lang="pt-BR" sz="1800" kern="1200" dirty="0" smtClean="0">
                          <a:solidFill>
                            <a:schemeClr val="dk1"/>
                          </a:solidFill>
                          <a:effectLst/>
                          <a:latin typeface="+mn-lt"/>
                          <a:ea typeface="+mn-ea"/>
                          <a:cs typeface="+mn-cs"/>
                        </a:rPr>
                        <a:t>- Editar;</a:t>
                      </a:r>
                    </a:p>
                    <a:p>
                      <a:r>
                        <a:rPr lang="pt-BR" sz="1800" kern="1200" dirty="0" smtClean="0">
                          <a:solidFill>
                            <a:schemeClr val="dk1"/>
                          </a:solidFill>
                          <a:effectLst/>
                          <a:latin typeface="+mn-lt"/>
                          <a:ea typeface="+mn-ea"/>
                          <a:cs typeface="+mn-cs"/>
                        </a:rPr>
                        <a:t>- Excluir.</a:t>
                      </a:r>
                      <a:endParaRPr lang="pt-BR" dirty="0"/>
                    </a:p>
                  </a:txBody>
                  <a:tcPr/>
                </a:tc>
                <a:extLst>
                  <a:ext uri="{0D108BD9-81ED-4DB2-BD59-A6C34878D82A}">
                    <a16:rowId xmlns:a16="http://schemas.microsoft.com/office/drawing/2014/main" val="1431943973"/>
                  </a:ext>
                </a:extLst>
              </a:tr>
              <a:tr h="761889">
                <a:tc>
                  <a:txBody>
                    <a:bodyPr/>
                    <a:lstStyle/>
                    <a:p>
                      <a:r>
                        <a:rPr lang="pt-BR" sz="1800" kern="1200" dirty="0" smtClean="0">
                          <a:solidFill>
                            <a:schemeClr val="dk1"/>
                          </a:solidFill>
                          <a:effectLst/>
                          <a:latin typeface="+mn-lt"/>
                          <a:ea typeface="+mn-ea"/>
                          <a:cs typeface="+mn-cs"/>
                        </a:rPr>
                        <a:t>3. Clicar em “Editar”.</a:t>
                      </a:r>
                      <a:endParaRPr lang="pt-BR" dirty="0"/>
                    </a:p>
                  </a:txBody>
                  <a:tcPr/>
                </a:tc>
                <a:tc>
                  <a:txBody>
                    <a:bodyPr/>
                    <a:lstStyle/>
                    <a:p>
                      <a:pPr algn="just" hangingPunct="0">
                        <a:lnSpc>
                          <a:spcPts val="1200"/>
                        </a:lnSpc>
                        <a:spcAft>
                          <a:spcPts val="0"/>
                        </a:spcAft>
                      </a:pPr>
                      <a:endParaRPr lang="pt-BR" sz="1800" kern="1200" dirty="0">
                        <a:solidFill>
                          <a:schemeClr val="dk1"/>
                        </a:solidFill>
                        <a:effectLst/>
                        <a:latin typeface="+mn-lt"/>
                        <a:ea typeface="+mn-ea"/>
                        <a:cs typeface="+mn-cs"/>
                      </a:endParaRPr>
                    </a:p>
                    <a:p>
                      <a:pPr algn="just" hangingPunct="0">
                        <a:lnSpc>
                          <a:spcPts val="1200"/>
                        </a:lnSpc>
                        <a:spcAft>
                          <a:spcPts val="0"/>
                        </a:spcAft>
                      </a:pPr>
                      <a:r>
                        <a:rPr lang="pt-BR" sz="1800" kern="1200" dirty="0" smtClean="0">
                          <a:solidFill>
                            <a:schemeClr val="dk1"/>
                          </a:solidFill>
                          <a:effectLst/>
                          <a:latin typeface="+mn-lt"/>
                          <a:ea typeface="+mn-ea"/>
                          <a:cs typeface="+mn-cs"/>
                        </a:rPr>
                        <a:t>4. Retornar ao passo 2 do Fluxo </a:t>
                      </a:r>
                    </a:p>
                    <a:p>
                      <a:pPr algn="just" hangingPunct="0">
                        <a:lnSpc>
                          <a:spcPts val="1200"/>
                        </a:lnSpc>
                        <a:spcAft>
                          <a:spcPts val="0"/>
                        </a:spcAft>
                      </a:pPr>
                      <a:endParaRPr lang="pt-BR" sz="1800" kern="1200" dirty="0" smtClean="0">
                        <a:solidFill>
                          <a:schemeClr val="dk1"/>
                        </a:solidFill>
                        <a:effectLst/>
                        <a:latin typeface="+mn-lt"/>
                        <a:ea typeface="+mn-ea"/>
                        <a:cs typeface="+mn-cs"/>
                      </a:endParaRPr>
                    </a:p>
                    <a:p>
                      <a:pPr algn="just" hangingPunct="0">
                        <a:lnSpc>
                          <a:spcPts val="1200"/>
                        </a:lnSpc>
                        <a:spcAft>
                          <a:spcPts val="0"/>
                        </a:spcAft>
                      </a:pPr>
                      <a:r>
                        <a:rPr lang="pt-BR" sz="1800" kern="1200" dirty="0" smtClean="0">
                          <a:solidFill>
                            <a:schemeClr val="dk1"/>
                          </a:solidFill>
                          <a:effectLst/>
                          <a:latin typeface="+mn-lt"/>
                          <a:ea typeface="+mn-ea"/>
                          <a:cs typeface="+mn-cs"/>
                        </a:rPr>
                        <a:t>Principal.</a:t>
                      </a:r>
                    </a:p>
                  </a:txBody>
                  <a:tcPr marL="68580" marR="68580" marT="0" marB="0"/>
                </a:tc>
                <a:extLst>
                  <a:ext uri="{0D108BD9-81ED-4DB2-BD59-A6C34878D82A}">
                    <a16:rowId xmlns:a16="http://schemas.microsoft.com/office/drawing/2014/main" val="483919064"/>
                  </a:ext>
                </a:extLst>
              </a:tr>
            </a:tbl>
          </a:graphicData>
        </a:graphic>
      </p:graphicFrame>
    </p:spTree>
    <p:extLst>
      <p:ext uri="{BB962C8B-B14F-4D97-AF65-F5344CB8AC3E}">
        <p14:creationId xmlns:p14="http://schemas.microsoft.com/office/powerpoint/2010/main" val="3981628613"/>
      </p:ext>
    </p:extLst>
  </p:cSld>
  <p:clrMapOvr>
    <a:masterClrMapping/>
  </p:clrMapOvr>
  <p:timing>
    <p:tnLst>
      <p:par>
        <p:cTn id="1" dur="indefinite" restart="never" nodeType="tmRoot"/>
      </p:par>
    </p:tn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	</a:t>
            </a:r>
            <a:r>
              <a:rPr lang="pt-BR" dirty="0"/>
              <a:t>	</a:t>
            </a:r>
            <a:r>
              <a:rPr lang="pt-BR" dirty="0" smtClean="0"/>
              <a:t>Fluxo Alternativo B</a:t>
            </a:r>
            <a:br>
              <a:rPr lang="pt-BR" dirty="0" smtClean="0"/>
            </a:br>
            <a:r>
              <a:rPr lang="pt-BR" dirty="0"/>
              <a:t>	</a:t>
            </a:r>
            <a:r>
              <a:rPr lang="pt-BR" dirty="0" smtClean="0"/>
              <a:t>		Excluir Dados</a:t>
            </a:r>
            <a:endParaRPr lang="pt-BR" dirty="0"/>
          </a:p>
        </p:txBody>
      </p:sp>
      <p:graphicFrame>
        <p:nvGraphicFramePr>
          <p:cNvPr id="4" name="Marcador de Posição de Conteúdo 3"/>
          <p:cNvGraphicFramePr>
            <a:graphicFrameLocks noGrp="1"/>
          </p:cNvGraphicFramePr>
          <p:nvPr>
            <p:ph idx="1"/>
            <p:extLst>
              <p:ext uri="{D42A27DB-BD31-4B8C-83A1-F6EECF244321}">
                <p14:modId xmlns:p14="http://schemas.microsoft.com/office/powerpoint/2010/main" val="3713252486"/>
              </p:ext>
            </p:extLst>
          </p:nvPr>
        </p:nvGraphicFramePr>
        <p:xfrm>
          <a:off x="1261872" y="2442754"/>
          <a:ext cx="9330373" cy="2795450"/>
        </p:xfrm>
        <a:graphic>
          <a:graphicData uri="http://schemas.openxmlformats.org/drawingml/2006/table">
            <a:tbl>
              <a:tblPr firstRow="1" bandRow="1">
                <a:tableStyleId>{5C22544A-7EE6-4342-B048-85BDC9FD1C3A}</a:tableStyleId>
              </a:tblPr>
              <a:tblGrid>
                <a:gridCol w="5033010">
                  <a:extLst>
                    <a:ext uri="{9D8B030D-6E8A-4147-A177-3AD203B41FA5}">
                      <a16:colId xmlns:a16="http://schemas.microsoft.com/office/drawing/2014/main" val="1094164444"/>
                    </a:ext>
                  </a:extLst>
                </a:gridCol>
                <a:gridCol w="4297363">
                  <a:extLst>
                    <a:ext uri="{9D8B030D-6E8A-4147-A177-3AD203B41FA5}">
                      <a16:colId xmlns:a16="http://schemas.microsoft.com/office/drawing/2014/main" val="3902071768"/>
                    </a:ext>
                  </a:extLst>
                </a:gridCol>
              </a:tblGrid>
              <a:tr h="403296">
                <a:tc>
                  <a:txBody>
                    <a:bodyPr/>
                    <a:lstStyle/>
                    <a:p>
                      <a:r>
                        <a:rPr lang="pt-BR" dirty="0" smtClean="0"/>
                        <a:t>Ações dos</a:t>
                      </a:r>
                      <a:r>
                        <a:rPr lang="pt-BR" baseline="0" dirty="0" smtClean="0"/>
                        <a:t> Atores</a:t>
                      </a:r>
                      <a:endParaRPr lang="pt-BR" dirty="0"/>
                    </a:p>
                  </a:txBody>
                  <a:tcPr/>
                </a:tc>
                <a:tc>
                  <a:txBody>
                    <a:bodyPr/>
                    <a:lstStyle/>
                    <a:p>
                      <a:r>
                        <a:rPr lang="pt-BR" dirty="0" smtClean="0"/>
                        <a:t>Ações do Sistema</a:t>
                      </a:r>
                      <a:endParaRPr lang="pt-BR" dirty="0"/>
                    </a:p>
                  </a:txBody>
                  <a:tcPr/>
                </a:tc>
                <a:extLst>
                  <a:ext uri="{0D108BD9-81ED-4DB2-BD59-A6C34878D82A}">
                    <a16:rowId xmlns:a16="http://schemas.microsoft.com/office/drawing/2014/main" val="478373208"/>
                  </a:ext>
                </a:extLst>
              </a:tr>
              <a:tr h="1292758">
                <a:tc>
                  <a:txBody>
                    <a:bodyPr/>
                    <a:lstStyle/>
                    <a:p>
                      <a:pPr algn="just" hangingPunct="0">
                        <a:lnSpc>
                          <a:spcPts val="1200"/>
                        </a:lnSpc>
                        <a:spcAft>
                          <a:spcPts val="0"/>
                        </a:spcAft>
                      </a:pPr>
                      <a:endParaRPr lang="pt-BR" sz="1000" dirty="0" smtClean="0">
                        <a:effectLst/>
                        <a:latin typeface="Times New Roman" panose="02020603050405020304" pitchFamily="18" charset="0"/>
                        <a:ea typeface="Times New Roman" panose="02020603050405020304" pitchFamily="18" charset="0"/>
                      </a:endParaRPr>
                    </a:p>
                    <a:p>
                      <a:pPr algn="just" hangingPunct="0">
                        <a:lnSpc>
                          <a:spcPts val="1200"/>
                        </a:lnSpc>
                        <a:spcAft>
                          <a:spcPts val="0"/>
                        </a:spcAft>
                      </a:pPr>
                      <a:r>
                        <a:rPr lang="pt-BR" sz="1800" kern="1200" dirty="0" smtClean="0">
                          <a:solidFill>
                            <a:schemeClr val="dk1"/>
                          </a:solidFill>
                          <a:effectLst/>
                          <a:latin typeface="+mn-lt"/>
                          <a:ea typeface="+mn-ea"/>
                          <a:cs typeface="+mn-cs"/>
                        </a:rPr>
                        <a:t>1. Clicar em “Ver lista de PCD’s de interesse”.</a:t>
                      </a:r>
                      <a:endParaRPr lang="pt-BR" sz="10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hangingPunct="0"/>
                      <a:r>
                        <a:rPr lang="pt-BR" sz="1800" kern="1200" dirty="0" smtClean="0">
                          <a:solidFill>
                            <a:schemeClr val="dk1"/>
                          </a:solidFill>
                          <a:effectLst/>
                          <a:latin typeface="+mn-lt"/>
                          <a:ea typeface="+mn-ea"/>
                          <a:cs typeface="+mn-cs"/>
                        </a:rPr>
                        <a:t>2. Exibir listagem de Parâmetros de Alerta por PCD. Exibir Opções:</a:t>
                      </a:r>
                    </a:p>
                    <a:p>
                      <a:pPr hangingPunct="0"/>
                      <a:r>
                        <a:rPr lang="pt-BR" sz="1800" kern="1200" dirty="0" smtClean="0">
                          <a:solidFill>
                            <a:schemeClr val="dk1"/>
                          </a:solidFill>
                          <a:effectLst/>
                          <a:latin typeface="+mn-lt"/>
                          <a:ea typeface="+mn-ea"/>
                          <a:cs typeface="+mn-cs"/>
                        </a:rPr>
                        <a:t>- Editar;</a:t>
                      </a:r>
                    </a:p>
                    <a:p>
                      <a:pPr hangingPunct="0"/>
                      <a:r>
                        <a:rPr lang="pt-BR" sz="1800" kern="1200" dirty="0" smtClean="0">
                          <a:solidFill>
                            <a:schemeClr val="dk1"/>
                          </a:solidFill>
                          <a:effectLst/>
                          <a:latin typeface="+mn-lt"/>
                          <a:ea typeface="+mn-ea"/>
                          <a:cs typeface="+mn-cs"/>
                        </a:rPr>
                        <a:t>- Excluir.</a:t>
                      </a:r>
                    </a:p>
                  </a:txBody>
                  <a:tcPr/>
                </a:tc>
                <a:extLst>
                  <a:ext uri="{0D108BD9-81ED-4DB2-BD59-A6C34878D82A}">
                    <a16:rowId xmlns:a16="http://schemas.microsoft.com/office/drawing/2014/main" val="251144582"/>
                  </a:ext>
                </a:extLst>
              </a:tr>
              <a:tr h="696100">
                <a:tc>
                  <a:txBody>
                    <a:bodyPr/>
                    <a:lstStyle/>
                    <a:p>
                      <a:r>
                        <a:rPr lang="pt-BR" sz="1800" kern="1200" dirty="0" smtClean="0">
                          <a:solidFill>
                            <a:schemeClr val="dk1"/>
                          </a:solidFill>
                          <a:effectLst/>
                          <a:latin typeface="+mn-lt"/>
                          <a:ea typeface="+mn-ea"/>
                          <a:cs typeface="+mn-cs"/>
                        </a:rPr>
                        <a:t>3. Clicar em “Excluir”.</a:t>
                      </a:r>
                      <a:endParaRPr lang="pt-BR" dirty="0"/>
                    </a:p>
                  </a:txBody>
                  <a:tcPr/>
                </a:tc>
                <a:tc>
                  <a:txBody>
                    <a:bodyPr/>
                    <a:lstStyle/>
                    <a:p>
                      <a:r>
                        <a:rPr lang="pt-BR" sz="1800" kern="1200" dirty="0" smtClean="0">
                          <a:solidFill>
                            <a:schemeClr val="dk1"/>
                          </a:solidFill>
                          <a:effectLst/>
                          <a:latin typeface="+mn-lt"/>
                          <a:ea typeface="+mn-ea"/>
                          <a:cs typeface="+mn-cs"/>
                        </a:rPr>
                        <a:t>4. Mostrar mensagem “Exclusão </a:t>
                      </a:r>
                    </a:p>
                    <a:p>
                      <a:r>
                        <a:rPr lang="pt-BR" sz="1800" kern="1200" dirty="0" smtClean="0">
                          <a:solidFill>
                            <a:schemeClr val="dk1"/>
                          </a:solidFill>
                          <a:effectLst/>
                          <a:latin typeface="+mn-lt"/>
                          <a:ea typeface="+mn-ea"/>
                          <a:cs typeface="+mn-cs"/>
                        </a:rPr>
                        <a:t>realizada com sucesso”.</a:t>
                      </a:r>
                      <a:endParaRPr lang="pt-BR" dirty="0"/>
                    </a:p>
                  </a:txBody>
                  <a:tcPr/>
                </a:tc>
                <a:extLst>
                  <a:ext uri="{0D108BD9-81ED-4DB2-BD59-A6C34878D82A}">
                    <a16:rowId xmlns:a16="http://schemas.microsoft.com/office/drawing/2014/main" val="3299922363"/>
                  </a:ext>
                </a:extLst>
              </a:tr>
              <a:tr h="403296">
                <a:tc>
                  <a:txBody>
                    <a:bodyPr/>
                    <a:lstStyle/>
                    <a:p>
                      <a:r>
                        <a:rPr lang="pt-BR" sz="1800" b="0" kern="1200" dirty="0" smtClean="0">
                          <a:solidFill>
                            <a:schemeClr val="dk1"/>
                          </a:solidFill>
                          <a:effectLst/>
                          <a:latin typeface="+mn-lt"/>
                          <a:ea typeface="+mn-ea"/>
                          <a:cs typeface="+mn-cs"/>
                        </a:rPr>
                        <a:t>5.  Fim do Caso de Uso.</a:t>
                      </a:r>
                      <a:endParaRPr lang="pt-BR" b="0" dirty="0"/>
                    </a:p>
                  </a:txBody>
                  <a:tcPr/>
                </a:tc>
                <a:tc>
                  <a:txBody>
                    <a:bodyPr/>
                    <a:lstStyle/>
                    <a:p>
                      <a:endParaRPr lang="pt-BR" dirty="0"/>
                    </a:p>
                  </a:txBody>
                  <a:tcPr/>
                </a:tc>
                <a:extLst>
                  <a:ext uri="{0D108BD9-81ED-4DB2-BD59-A6C34878D82A}">
                    <a16:rowId xmlns:a16="http://schemas.microsoft.com/office/drawing/2014/main" val="2154708052"/>
                  </a:ext>
                </a:extLst>
              </a:tr>
            </a:tbl>
          </a:graphicData>
        </a:graphic>
      </p:graphicFrame>
    </p:spTree>
    <p:extLst>
      <p:ext uri="{BB962C8B-B14F-4D97-AF65-F5344CB8AC3E}">
        <p14:creationId xmlns:p14="http://schemas.microsoft.com/office/powerpoint/2010/main" val="106060217"/>
      </p:ext>
    </p:extLst>
  </p:cSld>
  <p:clrMapOvr>
    <a:masterClrMapping/>
  </p:clrMapOvr>
  <p:timing>
    <p:tnLst>
      <p:par>
        <p:cTn id="1" dur="indefinite" restart="never" nodeType="tmRoot"/>
      </p:par>
    </p:tn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015686" y="498231"/>
            <a:ext cx="9692640" cy="1325562"/>
          </a:xfrm>
        </p:spPr>
        <p:txBody>
          <a:bodyPr/>
          <a:lstStyle/>
          <a:p>
            <a:r>
              <a:rPr lang="pt-BR" dirty="0"/>
              <a:t>Protótipo Relativo ao Caso de Uso</a:t>
            </a:r>
            <a:r>
              <a:rPr lang="pt-BR" dirty="0" smtClean="0"/>
              <a:t>:</a:t>
            </a:r>
            <a:br>
              <a:rPr lang="pt-BR" dirty="0" smtClean="0"/>
            </a:br>
            <a:r>
              <a:rPr lang="pt-BR" dirty="0" smtClean="0"/>
              <a:t>Parâmetros de Alertas por PCD</a:t>
            </a:r>
            <a:endParaRPr lang="pt-BR" dirty="0"/>
          </a:p>
        </p:txBody>
      </p:sp>
      <p:pic>
        <p:nvPicPr>
          <p:cNvPr id="4" name="Imagem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sp>
        <p:nvSpPr>
          <p:cNvPr id="6" name="CaixaDeTexto 5"/>
          <p:cNvSpPr txBox="1"/>
          <p:nvPr/>
        </p:nvSpPr>
        <p:spPr>
          <a:xfrm>
            <a:off x="1405120" y="2138693"/>
            <a:ext cx="1560042" cy="369332"/>
          </a:xfrm>
          <a:prstGeom prst="rect">
            <a:avLst/>
          </a:prstGeom>
          <a:noFill/>
        </p:spPr>
        <p:txBody>
          <a:bodyPr wrap="none" rtlCol="0">
            <a:spAutoFit/>
          </a:bodyPr>
          <a:lstStyle/>
          <a:p>
            <a:pPr marL="285750" indent="-285750">
              <a:buClr>
                <a:schemeClr val="bg2">
                  <a:lumMod val="50000"/>
                </a:schemeClr>
              </a:buClr>
              <a:buFont typeface="Arial" panose="020B0604020202020204" pitchFamily="34" charset="0"/>
              <a:buChar char="•"/>
            </a:pPr>
            <a:r>
              <a:rPr lang="pt-BR" dirty="0" smtClean="0"/>
              <a:t>Cadastrar</a:t>
            </a:r>
            <a:endParaRPr lang="pt-BR" dirty="0"/>
          </a:p>
        </p:txBody>
      </p:sp>
      <p:pic>
        <p:nvPicPr>
          <p:cNvPr id="7" name="Imagem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5766" y="2629363"/>
            <a:ext cx="9259592" cy="3867690"/>
          </a:xfrm>
          <a:prstGeom prst="rect">
            <a:avLst/>
          </a:prstGeom>
        </p:spPr>
      </p:pic>
    </p:spTree>
    <p:extLst>
      <p:ext uri="{BB962C8B-B14F-4D97-AF65-F5344CB8AC3E}">
        <p14:creationId xmlns:p14="http://schemas.microsoft.com/office/powerpoint/2010/main" val="846640243"/>
      </p:ext>
    </p:extLst>
  </p:cSld>
  <p:clrMapOvr>
    <a:masterClrMapping/>
  </p:clrMapOvr>
  <p:timing>
    <p:tnLst>
      <p:par>
        <p:cTn id="1" dur="indefinite" restart="never" nodeType="tmRoot"/>
      </p:par>
    </p:tn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015686" y="498231"/>
            <a:ext cx="9692640" cy="1325562"/>
          </a:xfrm>
        </p:spPr>
        <p:txBody>
          <a:bodyPr/>
          <a:lstStyle/>
          <a:p>
            <a:r>
              <a:rPr lang="pt-BR" dirty="0"/>
              <a:t>Protótipo Relativo ao Caso de Uso</a:t>
            </a:r>
            <a:r>
              <a:rPr lang="pt-BR" dirty="0" smtClean="0"/>
              <a:t>:</a:t>
            </a:r>
            <a:br>
              <a:rPr lang="pt-BR" dirty="0" smtClean="0"/>
            </a:br>
            <a:r>
              <a:rPr lang="pt-BR" dirty="0" smtClean="0"/>
              <a:t>Parâmetros de Alertas por PCD</a:t>
            </a:r>
            <a:endParaRPr lang="pt-BR" dirty="0"/>
          </a:p>
        </p:txBody>
      </p:sp>
      <p:pic>
        <p:nvPicPr>
          <p:cNvPr id="4" name="Imagem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sp>
        <p:nvSpPr>
          <p:cNvPr id="6" name="CaixaDeTexto 5"/>
          <p:cNvSpPr txBox="1"/>
          <p:nvPr/>
        </p:nvSpPr>
        <p:spPr>
          <a:xfrm>
            <a:off x="1405120" y="2138693"/>
            <a:ext cx="1484702" cy="369332"/>
          </a:xfrm>
          <a:prstGeom prst="rect">
            <a:avLst/>
          </a:prstGeom>
          <a:noFill/>
        </p:spPr>
        <p:txBody>
          <a:bodyPr wrap="none" rtlCol="0">
            <a:spAutoFit/>
          </a:bodyPr>
          <a:lstStyle/>
          <a:p>
            <a:pPr marL="285750" indent="-285750">
              <a:buClr>
                <a:schemeClr val="bg2">
                  <a:lumMod val="50000"/>
                </a:schemeClr>
              </a:buClr>
              <a:buFont typeface="Arial" panose="020B0604020202020204" pitchFamily="34" charset="0"/>
              <a:buChar char="•"/>
            </a:pPr>
            <a:r>
              <a:rPr lang="pt-BR" dirty="0" smtClean="0"/>
              <a:t>Atualizar</a:t>
            </a:r>
            <a:endParaRPr lang="pt-BR" dirty="0"/>
          </a:p>
        </p:txBody>
      </p:sp>
      <p:pic>
        <p:nvPicPr>
          <p:cNvPr id="3" name="Imagem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8602" y="2677728"/>
            <a:ext cx="9726382" cy="3753374"/>
          </a:xfrm>
          <a:prstGeom prst="rect">
            <a:avLst/>
          </a:prstGeom>
        </p:spPr>
      </p:pic>
    </p:spTree>
    <p:extLst>
      <p:ext uri="{BB962C8B-B14F-4D97-AF65-F5344CB8AC3E}">
        <p14:creationId xmlns:p14="http://schemas.microsoft.com/office/powerpoint/2010/main" val="1535553623"/>
      </p:ext>
    </p:extLst>
  </p:cSld>
  <p:clrMapOvr>
    <a:masterClrMapping/>
  </p:clrMapOvr>
  <p:timing>
    <p:tnLst>
      <p:par>
        <p:cTn id="1" dur="indefinite" restart="never" nodeType="tmRoot"/>
      </p:par>
    </p:tn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015686" y="498231"/>
            <a:ext cx="9692640" cy="1325562"/>
          </a:xfrm>
        </p:spPr>
        <p:txBody>
          <a:bodyPr/>
          <a:lstStyle/>
          <a:p>
            <a:r>
              <a:rPr lang="pt-BR" dirty="0"/>
              <a:t>Protótipo Relativo ao Caso de Uso</a:t>
            </a:r>
            <a:r>
              <a:rPr lang="pt-BR" dirty="0" smtClean="0"/>
              <a:t>:</a:t>
            </a:r>
            <a:br>
              <a:rPr lang="pt-BR" dirty="0" smtClean="0"/>
            </a:br>
            <a:r>
              <a:rPr lang="pt-BR" dirty="0" smtClean="0"/>
              <a:t>Parâmetros de Alertas por PCD</a:t>
            </a:r>
            <a:endParaRPr lang="pt-BR" dirty="0"/>
          </a:p>
        </p:txBody>
      </p:sp>
      <p:pic>
        <p:nvPicPr>
          <p:cNvPr id="4" name="Imagem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sp>
        <p:nvSpPr>
          <p:cNvPr id="6" name="CaixaDeTexto 5"/>
          <p:cNvSpPr txBox="1"/>
          <p:nvPr/>
        </p:nvSpPr>
        <p:spPr>
          <a:xfrm>
            <a:off x="1405120" y="2138693"/>
            <a:ext cx="1127232" cy="369332"/>
          </a:xfrm>
          <a:prstGeom prst="rect">
            <a:avLst/>
          </a:prstGeom>
          <a:noFill/>
        </p:spPr>
        <p:txBody>
          <a:bodyPr wrap="none" rtlCol="0">
            <a:spAutoFit/>
          </a:bodyPr>
          <a:lstStyle/>
          <a:p>
            <a:pPr marL="285750" indent="-285750">
              <a:buClr>
                <a:schemeClr val="bg2">
                  <a:lumMod val="50000"/>
                </a:schemeClr>
              </a:buClr>
              <a:buFont typeface="Arial" panose="020B0604020202020204" pitchFamily="34" charset="0"/>
              <a:buChar char="•"/>
            </a:pPr>
            <a:r>
              <a:rPr lang="pt-BR" dirty="0" smtClean="0"/>
              <a:t>Listar</a:t>
            </a:r>
            <a:endParaRPr lang="pt-BR" dirty="0"/>
          </a:p>
        </p:txBody>
      </p:sp>
      <p:pic>
        <p:nvPicPr>
          <p:cNvPr id="3" name="Imagem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8841" y="2822925"/>
            <a:ext cx="9583487" cy="2495898"/>
          </a:xfrm>
          <a:prstGeom prst="rect">
            <a:avLst/>
          </a:prstGeom>
        </p:spPr>
      </p:pic>
    </p:spTree>
    <p:extLst>
      <p:ext uri="{BB962C8B-B14F-4D97-AF65-F5344CB8AC3E}">
        <p14:creationId xmlns:p14="http://schemas.microsoft.com/office/powerpoint/2010/main" val="4037951018"/>
      </p:ext>
    </p:extLst>
  </p:cSld>
  <p:clrMapOvr>
    <a:masterClrMapping/>
  </p:clrMapOvr>
  <p:timing>
    <p:tnLst>
      <p:par>
        <p:cTn id="1" dur="indefinite" restart="never" nodeType="tmRoot"/>
      </p:par>
    </p:tn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Previsão de Documentação</a:t>
            </a:r>
          </a:p>
        </p:txBody>
      </p:sp>
      <p:pic>
        <p:nvPicPr>
          <p:cNvPr id="4" name="Imagem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graphicFrame>
        <p:nvGraphicFramePr>
          <p:cNvPr id="7" name="Espaço Reservado para Conteúdo 6"/>
          <p:cNvGraphicFramePr>
            <a:graphicFrameLocks noGrp="1"/>
          </p:cNvGraphicFramePr>
          <p:nvPr>
            <p:ph idx="1"/>
            <p:extLst>
              <p:ext uri="{D42A27DB-BD31-4B8C-83A1-F6EECF244321}">
                <p14:modId xmlns:p14="http://schemas.microsoft.com/office/powerpoint/2010/main" val="2665015190"/>
              </p:ext>
            </p:extLst>
          </p:nvPr>
        </p:nvGraphicFramePr>
        <p:xfrm>
          <a:off x="488340" y="2136529"/>
          <a:ext cx="10248423" cy="3230880"/>
        </p:xfrm>
        <a:graphic>
          <a:graphicData uri="http://schemas.openxmlformats.org/drawingml/2006/table">
            <a:tbl>
              <a:tblPr firstRow="1" bandRow="1">
                <a:tableStyleId>{5C22544A-7EE6-4342-B048-85BDC9FD1C3A}</a:tableStyleId>
              </a:tblPr>
              <a:tblGrid>
                <a:gridCol w="3327522">
                  <a:extLst>
                    <a:ext uri="{9D8B030D-6E8A-4147-A177-3AD203B41FA5}">
                      <a16:colId xmlns:a16="http://schemas.microsoft.com/office/drawing/2014/main" val="20000"/>
                    </a:ext>
                  </a:extLst>
                </a:gridCol>
                <a:gridCol w="2623539">
                  <a:extLst>
                    <a:ext uri="{9D8B030D-6E8A-4147-A177-3AD203B41FA5}">
                      <a16:colId xmlns:a16="http://schemas.microsoft.com/office/drawing/2014/main" val="20001"/>
                    </a:ext>
                  </a:extLst>
                </a:gridCol>
                <a:gridCol w="2148681">
                  <a:extLst>
                    <a:ext uri="{9D8B030D-6E8A-4147-A177-3AD203B41FA5}">
                      <a16:colId xmlns:a16="http://schemas.microsoft.com/office/drawing/2014/main" val="20002"/>
                    </a:ext>
                  </a:extLst>
                </a:gridCol>
                <a:gridCol w="2148681">
                  <a:extLst>
                    <a:ext uri="{9D8B030D-6E8A-4147-A177-3AD203B41FA5}">
                      <a16:colId xmlns:a16="http://schemas.microsoft.com/office/drawing/2014/main" val="20003"/>
                    </a:ext>
                  </a:extLst>
                </a:gridCol>
              </a:tblGrid>
              <a:tr h="344463">
                <a:tc>
                  <a:txBody>
                    <a:bodyPr/>
                    <a:lstStyle/>
                    <a:p>
                      <a:pPr algn="ctr"/>
                      <a:r>
                        <a:rPr lang="pt-BR" dirty="0" smtClean="0"/>
                        <a:t>Casos de Uso</a:t>
                      </a:r>
                      <a:endParaRPr lang="pt-BR" dirty="0"/>
                    </a:p>
                  </a:txBody>
                  <a:tcPr/>
                </a:tc>
                <a:tc>
                  <a:txBody>
                    <a:bodyPr/>
                    <a:lstStyle/>
                    <a:p>
                      <a:pPr algn="ctr"/>
                      <a:r>
                        <a:rPr lang="pt-BR" dirty="0" smtClean="0"/>
                        <a:t>Feito</a:t>
                      </a:r>
                      <a:endParaRPr lang="pt-BR" dirty="0"/>
                    </a:p>
                  </a:txBody>
                  <a:tcPr/>
                </a:tc>
                <a:tc>
                  <a:txBody>
                    <a:bodyPr/>
                    <a:lstStyle/>
                    <a:p>
                      <a:pPr algn="ctr"/>
                      <a:r>
                        <a:rPr lang="pt-BR" dirty="0" smtClean="0"/>
                        <a:t>Não Feito</a:t>
                      </a:r>
                      <a:endParaRPr lang="pt-BR" dirty="0"/>
                    </a:p>
                  </a:txBody>
                  <a:tcPr/>
                </a:tc>
                <a:tc>
                  <a:txBody>
                    <a:bodyPr/>
                    <a:lstStyle/>
                    <a:p>
                      <a:pPr algn="ctr"/>
                      <a:r>
                        <a:rPr lang="pt-BR" dirty="0" smtClean="0"/>
                        <a:t>Data de entrega</a:t>
                      </a:r>
                      <a:endParaRPr lang="pt-BR" dirty="0"/>
                    </a:p>
                  </a:txBody>
                  <a:tcPr/>
                </a:tc>
                <a:extLst>
                  <a:ext uri="{0D108BD9-81ED-4DB2-BD59-A6C34878D82A}">
                    <a16:rowId xmlns:a16="http://schemas.microsoft.com/office/drawing/2014/main" val="10000"/>
                  </a:ext>
                </a:extLst>
              </a:tr>
              <a:tr h="370840">
                <a:tc>
                  <a:txBody>
                    <a:bodyPr/>
                    <a:lstStyle/>
                    <a:p>
                      <a:r>
                        <a:rPr lang="pt-BR" sz="1600" dirty="0" smtClean="0"/>
                        <a:t>Gerenciar</a:t>
                      </a:r>
                      <a:r>
                        <a:rPr lang="pt-BR" sz="1600" baseline="0" dirty="0" smtClean="0"/>
                        <a:t> órgãos e colaboradores </a:t>
                      </a:r>
                      <a:endParaRPr lang="pt-BR" sz="1600" dirty="0"/>
                    </a:p>
                  </a:txBody>
                  <a:tcPr/>
                </a:tc>
                <a:tc>
                  <a:txBody>
                    <a:bodyPr/>
                    <a:lstStyle/>
                    <a:p>
                      <a:pPr algn="ctr"/>
                      <a:r>
                        <a:rPr lang="pt-BR" dirty="0" smtClean="0"/>
                        <a:t>X</a:t>
                      </a:r>
                      <a:endParaRPr lang="pt-BR" dirty="0"/>
                    </a:p>
                  </a:txBody>
                  <a:tcPr/>
                </a:tc>
                <a:tc>
                  <a:txBody>
                    <a:bodyPr/>
                    <a:lstStyle/>
                    <a:p>
                      <a:endParaRPr lang="pt-BR" dirty="0"/>
                    </a:p>
                  </a:txBody>
                  <a:tcPr/>
                </a:tc>
                <a:tc>
                  <a:txBody>
                    <a:bodyPr/>
                    <a:lstStyle/>
                    <a:p>
                      <a:pPr algn="ctr"/>
                      <a:r>
                        <a:rPr lang="pt-BR" dirty="0" smtClean="0"/>
                        <a:t> 29/04/2016</a:t>
                      </a:r>
                      <a:endParaRPr lang="pt-BR" dirty="0"/>
                    </a:p>
                  </a:txBody>
                  <a:tcPr/>
                </a:tc>
                <a:extLst>
                  <a:ext uri="{0D108BD9-81ED-4DB2-BD59-A6C34878D82A}">
                    <a16:rowId xmlns:a16="http://schemas.microsoft.com/office/drawing/2014/main" val="10001"/>
                  </a:ext>
                </a:extLst>
              </a:tr>
              <a:tr h="370840">
                <a:tc>
                  <a:txBody>
                    <a:bodyPr/>
                    <a:lstStyle/>
                    <a:p>
                      <a:r>
                        <a:rPr lang="pt-BR" sz="1600" dirty="0" smtClean="0"/>
                        <a:t>Inserir </a:t>
                      </a:r>
                      <a:r>
                        <a:rPr lang="pt-BR" sz="1600" baseline="0" dirty="0" smtClean="0"/>
                        <a:t>órgão e colaborador</a:t>
                      </a:r>
                      <a:endParaRPr lang="pt-BR" sz="1600" dirty="0"/>
                    </a:p>
                  </a:txBody>
                  <a:tcPr/>
                </a:tc>
                <a:tc>
                  <a:txBody>
                    <a:bodyPr/>
                    <a:lstStyle/>
                    <a:p>
                      <a:pPr algn="ctr"/>
                      <a:r>
                        <a:rPr lang="pt-BR" dirty="0" smtClean="0"/>
                        <a:t>X</a:t>
                      </a:r>
                      <a:endParaRPr lang="pt-BR" dirty="0"/>
                    </a:p>
                  </a:txBody>
                  <a:tcPr/>
                </a:tc>
                <a:tc>
                  <a:txBody>
                    <a:bodyPr/>
                    <a:lstStyle/>
                    <a:p>
                      <a:endParaRPr lang="pt-BR"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dirty="0" smtClean="0"/>
                        <a:t> 29/04/2016</a:t>
                      </a:r>
                      <a:endParaRPr lang="pt-BR" dirty="0"/>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sz="1600" baseline="0" dirty="0" smtClean="0"/>
                        <a:t>Atualizar órgão e colaborador</a:t>
                      </a:r>
                      <a:endParaRPr lang="pt-BR" sz="1600" dirty="0"/>
                    </a:p>
                  </a:txBody>
                  <a:tcPr/>
                </a:tc>
                <a:tc>
                  <a:txBody>
                    <a:bodyPr/>
                    <a:lstStyle/>
                    <a:p>
                      <a:pPr algn="ctr"/>
                      <a:r>
                        <a:rPr lang="pt-BR" dirty="0" smtClean="0"/>
                        <a:t>X</a:t>
                      </a:r>
                      <a:endParaRPr lang="pt-BR" dirty="0"/>
                    </a:p>
                  </a:txBody>
                  <a:tcPr/>
                </a:tc>
                <a:tc>
                  <a:txBody>
                    <a:bodyPr/>
                    <a:lstStyle/>
                    <a:p>
                      <a:endParaRPr lang="pt-BR"/>
                    </a:p>
                  </a:txBody>
                  <a:tcPr/>
                </a:tc>
                <a:tc>
                  <a:txBody>
                    <a:bodyPr/>
                    <a:lstStyle/>
                    <a:p>
                      <a:pPr algn="ctr"/>
                      <a:r>
                        <a:rPr lang="pt-BR" dirty="0" smtClean="0"/>
                        <a:t>29/04/2016</a:t>
                      </a:r>
                      <a:endParaRPr lang="pt-BR" dirty="0"/>
                    </a:p>
                  </a:txBody>
                  <a:tcPr/>
                </a:tc>
                <a:extLst>
                  <a:ext uri="{0D108BD9-81ED-4DB2-BD59-A6C34878D82A}">
                    <a16:rowId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sz="1600" baseline="0" dirty="0" smtClean="0"/>
                        <a:t>Excluir órgão e colaborador</a:t>
                      </a:r>
                      <a:endParaRPr lang="pt-BR" sz="1600" dirty="0"/>
                    </a:p>
                  </a:txBody>
                  <a:tcPr/>
                </a:tc>
                <a:tc>
                  <a:txBody>
                    <a:bodyPr/>
                    <a:lstStyle/>
                    <a:p>
                      <a:pPr algn="ctr"/>
                      <a:r>
                        <a:rPr lang="pt-BR" dirty="0" smtClean="0"/>
                        <a:t>X</a:t>
                      </a:r>
                      <a:endParaRPr lang="pt-BR" dirty="0"/>
                    </a:p>
                  </a:txBody>
                  <a:tcPr/>
                </a:tc>
                <a:tc>
                  <a:txBody>
                    <a:bodyPr/>
                    <a:lstStyle/>
                    <a:p>
                      <a:endParaRPr lang="pt-BR"/>
                    </a:p>
                  </a:txBody>
                  <a:tcPr/>
                </a:tc>
                <a:tc>
                  <a:txBody>
                    <a:bodyPr/>
                    <a:lstStyle/>
                    <a:p>
                      <a:pPr algn="ctr"/>
                      <a:r>
                        <a:rPr lang="pt-BR" dirty="0" smtClean="0"/>
                        <a:t>29/04/2016</a:t>
                      </a:r>
                      <a:endParaRPr lang="pt-BR" dirty="0"/>
                    </a:p>
                  </a:txBody>
                  <a:tcPr/>
                </a:tc>
                <a:extLst>
                  <a:ext uri="{0D108BD9-81ED-4DB2-BD59-A6C34878D82A}">
                    <a16:rowId xmlns:a16="http://schemas.microsoft.com/office/drawing/2014/main" val="10004"/>
                  </a:ext>
                </a:extLst>
              </a:tr>
              <a:tr h="370840">
                <a:tc>
                  <a:txBody>
                    <a:bodyPr/>
                    <a:lstStyle/>
                    <a:p>
                      <a:r>
                        <a:rPr lang="pt-BR" dirty="0" smtClean="0"/>
                        <a:t>Checar alerta enviado</a:t>
                      </a:r>
                      <a:endParaRPr lang="pt-BR" dirty="0"/>
                    </a:p>
                  </a:txBody>
                  <a:tcPr/>
                </a:tc>
                <a:tc>
                  <a:txBody>
                    <a:bodyPr/>
                    <a:lstStyle/>
                    <a:p>
                      <a:endParaRPr lang="pt-BR"/>
                    </a:p>
                  </a:txBody>
                  <a:tcPr/>
                </a:tc>
                <a:tc>
                  <a:txBody>
                    <a:bodyPr/>
                    <a:lstStyle/>
                    <a:p>
                      <a:pPr algn="ctr"/>
                      <a:r>
                        <a:rPr lang="pt-BR" dirty="0" smtClean="0"/>
                        <a:t>X</a:t>
                      </a:r>
                      <a:endParaRPr lang="pt-BR" dirty="0"/>
                    </a:p>
                  </a:txBody>
                  <a:tcPr/>
                </a:tc>
                <a:tc>
                  <a:txBody>
                    <a:bodyPr/>
                    <a:lstStyle/>
                    <a:p>
                      <a:pPr algn="ctr"/>
                      <a:r>
                        <a:rPr lang="pt-BR" dirty="0" smtClean="0"/>
                        <a:t>29/04/2016</a:t>
                      </a:r>
                      <a:endParaRPr lang="pt-BR" dirty="0"/>
                    </a:p>
                  </a:txBody>
                  <a:tcPr/>
                </a:tc>
                <a:extLst>
                  <a:ext uri="{0D108BD9-81ED-4DB2-BD59-A6C34878D82A}">
                    <a16:rowId xmlns:a16="http://schemas.microsoft.com/office/drawing/2014/main" val="10005"/>
                  </a:ext>
                </a:extLst>
              </a:tr>
              <a:tr h="370840">
                <a:tc>
                  <a:txBody>
                    <a:bodyPr/>
                    <a:lstStyle/>
                    <a:p>
                      <a:r>
                        <a:rPr lang="pt-BR" dirty="0" smtClean="0"/>
                        <a:t>Gerenciar alertas</a:t>
                      </a:r>
                      <a:endParaRPr lang="pt-BR" dirty="0"/>
                    </a:p>
                  </a:txBody>
                  <a:tcPr/>
                </a:tc>
                <a:tc>
                  <a:txBody>
                    <a:bodyPr/>
                    <a:lstStyle/>
                    <a:p>
                      <a:endParaRPr lang="pt-BR" dirty="0"/>
                    </a:p>
                  </a:txBody>
                  <a:tcPr/>
                </a:tc>
                <a:tc>
                  <a:txBody>
                    <a:bodyPr/>
                    <a:lstStyle/>
                    <a:p>
                      <a:pPr algn="ctr"/>
                      <a:r>
                        <a:rPr lang="pt-BR" dirty="0" smtClean="0"/>
                        <a:t>X</a:t>
                      </a:r>
                      <a:endParaRPr lang="pt-BR" dirty="0"/>
                    </a:p>
                  </a:txBody>
                  <a:tcPr/>
                </a:tc>
                <a:tc>
                  <a:txBody>
                    <a:bodyPr/>
                    <a:lstStyle/>
                    <a:p>
                      <a:pPr algn="ctr"/>
                      <a:r>
                        <a:rPr lang="pt-BR" dirty="0" smtClean="0"/>
                        <a:t>29/04/2016</a:t>
                      </a:r>
                      <a:endParaRPr lang="pt-BR" dirty="0"/>
                    </a:p>
                  </a:txBody>
                  <a:tcPr/>
                </a:tc>
                <a:extLst>
                  <a:ext uri="{0D108BD9-81ED-4DB2-BD59-A6C34878D82A}">
                    <a16:rowId xmlns:a16="http://schemas.microsoft.com/office/drawing/2014/main" val="10006"/>
                  </a:ext>
                </a:extLst>
              </a:tr>
              <a:tr h="370840">
                <a:tc>
                  <a:txBody>
                    <a:bodyPr/>
                    <a:lstStyle/>
                    <a:p>
                      <a:r>
                        <a:rPr lang="pt-BR" dirty="0" smtClean="0"/>
                        <a:t>Gerar séries</a:t>
                      </a:r>
                      <a:r>
                        <a:rPr lang="pt-BR" baseline="0" dirty="0" smtClean="0"/>
                        <a:t> históricas em formato tabular</a:t>
                      </a:r>
                      <a:endParaRPr lang="pt-BR" dirty="0"/>
                    </a:p>
                  </a:txBody>
                  <a:tcPr/>
                </a:tc>
                <a:tc>
                  <a:txBody>
                    <a:bodyPr/>
                    <a:lstStyle/>
                    <a:p>
                      <a:endParaRPr lang="pt-BR"/>
                    </a:p>
                  </a:txBody>
                  <a:tcPr/>
                </a:tc>
                <a:tc>
                  <a:txBody>
                    <a:bodyPr/>
                    <a:lstStyle/>
                    <a:p>
                      <a:pPr algn="ctr"/>
                      <a:r>
                        <a:rPr lang="pt-BR" dirty="0" smtClean="0"/>
                        <a:t>X</a:t>
                      </a:r>
                      <a:endParaRPr lang="pt-BR" dirty="0"/>
                    </a:p>
                  </a:txBody>
                  <a:tcPr/>
                </a:tc>
                <a:tc>
                  <a:txBody>
                    <a:bodyPr/>
                    <a:lstStyle/>
                    <a:p>
                      <a:pPr algn="ctr"/>
                      <a:r>
                        <a:rPr lang="pt-BR" dirty="0" smtClean="0"/>
                        <a:t>29/04/2016</a:t>
                      </a:r>
                      <a:endParaRPr lang="pt-BR" dirty="0"/>
                    </a:p>
                  </a:txBody>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3036614032"/>
      </p:ext>
    </p:extLst>
  </p:cSld>
  <p:clrMapOvr>
    <a:masterClrMapping/>
  </p:clrMapOvr>
  <p:timing>
    <p:tnLst>
      <p:par>
        <p:cTn id="1" dur="indefinite" restart="never" nodeType="tmRoot"/>
      </p:par>
    </p:tn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Previsão de Documentação</a:t>
            </a:r>
          </a:p>
        </p:txBody>
      </p:sp>
      <p:pic>
        <p:nvPicPr>
          <p:cNvPr id="4" name="Imagem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graphicFrame>
        <p:nvGraphicFramePr>
          <p:cNvPr id="7" name="Espaço Reservado para Conteúdo 6"/>
          <p:cNvGraphicFramePr>
            <a:graphicFrameLocks noGrp="1"/>
          </p:cNvGraphicFramePr>
          <p:nvPr>
            <p:ph idx="1"/>
            <p:extLst>
              <p:ext uri="{D42A27DB-BD31-4B8C-83A1-F6EECF244321}">
                <p14:modId xmlns:p14="http://schemas.microsoft.com/office/powerpoint/2010/main" val="4168605894"/>
              </p:ext>
            </p:extLst>
          </p:nvPr>
        </p:nvGraphicFramePr>
        <p:xfrm>
          <a:off x="488340" y="2136529"/>
          <a:ext cx="10248423" cy="3484880"/>
        </p:xfrm>
        <a:graphic>
          <a:graphicData uri="http://schemas.openxmlformats.org/drawingml/2006/table">
            <a:tbl>
              <a:tblPr firstRow="1" bandRow="1">
                <a:tableStyleId>{5C22544A-7EE6-4342-B048-85BDC9FD1C3A}</a:tableStyleId>
              </a:tblPr>
              <a:tblGrid>
                <a:gridCol w="3327522">
                  <a:extLst>
                    <a:ext uri="{9D8B030D-6E8A-4147-A177-3AD203B41FA5}">
                      <a16:colId xmlns:a16="http://schemas.microsoft.com/office/drawing/2014/main" val="20000"/>
                    </a:ext>
                  </a:extLst>
                </a:gridCol>
                <a:gridCol w="2623539">
                  <a:extLst>
                    <a:ext uri="{9D8B030D-6E8A-4147-A177-3AD203B41FA5}">
                      <a16:colId xmlns:a16="http://schemas.microsoft.com/office/drawing/2014/main" val="20001"/>
                    </a:ext>
                  </a:extLst>
                </a:gridCol>
                <a:gridCol w="2148681">
                  <a:extLst>
                    <a:ext uri="{9D8B030D-6E8A-4147-A177-3AD203B41FA5}">
                      <a16:colId xmlns:a16="http://schemas.microsoft.com/office/drawing/2014/main" val="20002"/>
                    </a:ext>
                  </a:extLst>
                </a:gridCol>
                <a:gridCol w="2148681">
                  <a:extLst>
                    <a:ext uri="{9D8B030D-6E8A-4147-A177-3AD203B41FA5}">
                      <a16:colId xmlns:a16="http://schemas.microsoft.com/office/drawing/2014/main" val="20003"/>
                    </a:ext>
                  </a:extLst>
                </a:gridCol>
              </a:tblGrid>
              <a:tr h="344463">
                <a:tc>
                  <a:txBody>
                    <a:bodyPr/>
                    <a:lstStyle/>
                    <a:p>
                      <a:pPr algn="ctr"/>
                      <a:r>
                        <a:rPr lang="pt-BR" dirty="0" smtClean="0"/>
                        <a:t>Casos de Uso</a:t>
                      </a:r>
                      <a:endParaRPr lang="pt-BR" dirty="0"/>
                    </a:p>
                  </a:txBody>
                  <a:tcPr/>
                </a:tc>
                <a:tc>
                  <a:txBody>
                    <a:bodyPr/>
                    <a:lstStyle/>
                    <a:p>
                      <a:pPr algn="ctr"/>
                      <a:r>
                        <a:rPr lang="pt-BR" dirty="0" smtClean="0"/>
                        <a:t>Feito</a:t>
                      </a:r>
                      <a:endParaRPr lang="pt-BR" dirty="0"/>
                    </a:p>
                  </a:txBody>
                  <a:tcPr/>
                </a:tc>
                <a:tc>
                  <a:txBody>
                    <a:bodyPr/>
                    <a:lstStyle/>
                    <a:p>
                      <a:pPr algn="ctr"/>
                      <a:r>
                        <a:rPr lang="pt-BR" dirty="0" smtClean="0"/>
                        <a:t>Não Feito</a:t>
                      </a:r>
                      <a:endParaRPr lang="pt-BR" dirty="0"/>
                    </a:p>
                  </a:txBody>
                  <a:tcPr/>
                </a:tc>
                <a:tc>
                  <a:txBody>
                    <a:bodyPr/>
                    <a:lstStyle/>
                    <a:p>
                      <a:pPr algn="ctr"/>
                      <a:r>
                        <a:rPr lang="pt-BR" dirty="0" smtClean="0"/>
                        <a:t>Data de entrega</a:t>
                      </a:r>
                      <a:endParaRPr lang="pt-BR" dirty="0"/>
                    </a:p>
                  </a:txBody>
                  <a:tcPr/>
                </a:tc>
                <a:extLst>
                  <a:ext uri="{0D108BD9-81ED-4DB2-BD59-A6C34878D82A}">
                    <a16:rowId xmlns:a16="http://schemas.microsoft.com/office/drawing/2014/main" val="10000"/>
                  </a:ext>
                </a:extLst>
              </a:tr>
              <a:tr h="370840">
                <a:tc>
                  <a:txBody>
                    <a:bodyPr/>
                    <a:lstStyle/>
                    <a:p>
                      <a:r>
                        <a:rPr lang="pt-BR" sz="1600" dirty="0" smtClean="0"/>
                        <a:t>Definir</a:t>
                      </a:r>
                      <a:r>
                        <a:rPr lang="pt-BR" sz="1600" baseline="0" dirty="0" smtClean="0"/>
                        <a:t> parâmetros de alertas por PCD</a:t>
                      </a:r>
                      <a:endParaRPr lang="pt-BR" sz="16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dirty="0" smtClean="0"/>
                        <a:t>X</a:t>
                      </a:r>
                    </a:p>
                  </a:txBody>
                  <a:tcPr/>
                </a:tc>
                <a:tc>
                  <a:txBody>
                    <a:bodyPr/>
                    <a:lstStyle/>
                    <a:p>
                      <a:pPr algn="ctr"/>
                      <a:endParaRPr lang="pt-BR" dirty="0"/>
                    </a:p>
                  </a:txBody>
                  <a:tcPr/>
                </a:tc>
                <a:tc>
                  <a:txBody>
                    <a:bodyPr/>
                    <a:lstStyle/>
                    <a:p>
                      <a:pPr algn="ctr"/>
                      <a:r>
                        <a:rPr lang="pt-BR" dirty="0" smtClean="0"/>
                        <a:t>29/04/2016</a:t>
                      </a:r>
                      <a:endParaRPr lang="pt-BR" dirty="0"/>
                    </a:p>
                  </a:txBody>
                  <a:tcPr/>
                </a:tc>
                <a:extLst>
                  <a:ext uri="{0D108BD9-81ED-4DB2-BD59-A6C34878D82A}">
                    <a16:rowId xmlns:a16="http://schemas.microsoft.com/office/drawing/2014/main" val="10001"/>
                  </a:ext>
                </a:extLst>
              </a:tr>
              <a:tr h="370840">
                <a:tc>
                  <a:txBody>
                    <a:bodyPr/>
                    <a:lstStyle/>
                    <a:p>
                      <a:r>
                        <a:rPr lang="pt-BR" sz="1600" dirty="0" smtClean="0"/>
                        <a:t>Gerar</a:t>
                      </a:r>
                      <a:r>
                        <a:rPr lang="pt-BR" sz="1600" baseline="0" dirty="0" smtClean="0"/>
                        <a:t> gráficos de acordo com os padrões definidos</a:t>
                      </a:r>
                      <a:endParaRPr lang="pt-BR" sz="1600" dirty="0"/>
                    </a:p>
                  </a:txBody>
                  <a:tcPr/>
                </a:tc>
                <a:tc>
                  <a:txBody>
                    <a:bodyPr/>
                    <a:lstStyle/>
                    <a:p>
                      <a:pPr algn="ctr"/>
                      <a:endParaRPr lang="pt-BR" dirty="0"/>
                    </a:p>
                  </a:txBody>
                  <a:tcPr/>
                </a:tc>
                <a:tc>
                  <a:txBody>
                    <a:bodyPr/>
                    <a:lstStyle/>
                    <a:p>
                      <a:pPr algn="ctr"/>
                      <a:r>
                        <a:rPr lang="pt-BR" dirty="0" smtClean="0"/>
                        <a:t>X</a:t>
                      </a:r>
                      <a:endParaRPr lang="pt-BR" dirty="0"/>
                    </a:p>
                  </a:txBody>
                  <a:tcPr/>
                </a:tc>
                <a:tc>
                  <a:txBody>
                    <a:bodyPr/>
                    <a:lstStyle/>
                    <a:p>
                      <a:pPr algn="ctr"/>
                      <a:r>
                        <a:rPr lang="pt-BR" dirty="0" smtClean="0"/>
                        <a:t>29/04/2016</a:t>
                      </a:r>
                      <a:endParaRPr lang="pt-BR" dirty="0"/>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sz="1600" dirty="0" smtClean="0"/>
                        <a:t>Enviar</a:t>
                      </a:r>
                      <a:r>
                        <a:rPr lang="pt-BR" sz="1600" baseline="0" dirty="0" smtClean="0"/>
                        <a:t> alertas</a:t>
                      </a:r>
                      <a:endParaRPr lang="pt-BR" sz="1600" dirty="0"/>
                    </a:p>
                  </a:txBody>
                  <a:tcPr/>
                </a:tc>
                <a:tc>
                  <a:txBody>
                    <a:bodyPr/>
                    <a:lstStyle/>
                    <a:p>
                      <a:pPr algn="ctr"/>
                      <a:endParaRPr lang="pt-BR" dirty="0"/>
                    </a:p>
                  </a:txBody>
                  <a:tcPr/>
                </a:tc>
                <a:tc>
                  <a:txBody>
                    <a:bodyPr/>
                    <a:lstStyle/>
                    <a:p>
                      <a:pPr algn="ctr"/>
                      <a:r>
                        <a:rPr lang="pt-BR" dirty="0" smtClean="0"/>
                        <a:t>X</a:t>
                      </a:r>
                      <a:endParaRPr lang="pt-BR" dirty="0"/>
                    </a:p>
                  </a:txBody>
                  <a:tcPr/>
                </a:tc>
                <a:tc>
                  <a:txBody>
                    <a:bodyPr/>
                    <a:lstStyle/>
                    <a:p>
                      <a:pPr algn="ctr"/>
                      <a:r>
                        <a:rPr lang="pt-BR" dirty="0" smtClean="0"/>
                        <a:t>29/04/2016</a:t>
                      </a:r>
                      <a:endParaRPr lang="pt-BR" dirty="0"/>
                    </a:p>
                  </a:txBody>
                  <a:tcPr/>
                </a:tc>
                <a:extLst>
                  <a:ext uri="{0D108BD9-81ED-4DB2-BD59-A6C34878D82A}">
                    <a16:rowId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sz="1600" dirty="0" smtClean="0"/>
                        <a:t>Gerar</a:t>
                      </a:r>
                      <a:r>
                        <a:rPr lang="pt-BR" sz="1600" baseline="0" dirty="0" smtClean="0"/>
                        <a:t> alertas críticos na página principal</a:t>
                      </a:r>
                      <a:endParaRPr lang="pt-BR" sz="1600" dirty="0"/>
                    </a:p>
                  </a:txBody>
                  <a:tcPr/>
                </a:tc>
                <a:tc>
                  <a:txBody>
                    <a:bodyPr/>
                    <a:lstStyle/>
                    <a:p>
                      <a:pPr algn="ctr"/>
                      <a:endParaRPr lang="pt-BR" dirty="0"/>
                    </a:p>
                  </a:txBody>
                  <a:tcPr/>
                </a:tc>
                <a:tc>
                  <a:txBody>
                    <a:bodyPr/>
                    <a:lstStyle/>
                    <a:p>
                      <a:pPr algn="ctr"/>
                      <a:r>
                        <a:rPr lang="pt-BR" dirty="0" smtClean="0"/>
                        <a:t>X</a:t>
                      </a:r>
                      <a:endParaRPr lang="pt-BR" dirty="0"/>
                    </a:p>
                  </a:txBody>
                  <a:tcPr/>
                </a:tc>
                <a:tc>
                  <a:txBody>
                    <a:bodyPr/>
                    <a:lstStyle/>
                    <a:p>
                      <a:pPr algn="ctr"/>
                      <a:r>
                        <a:rPr lang="pt-BR" dirty="0" smtClean="0"/>
                        <a:t>29/04/2016</a:t>
                      </a:r>
                      <a:endParaRPr lang="pt-BR" dirty="0"/>
                    </a:p>
                  </a:txBody>
                  <a:tcPr/>
                </a:tc>
                <a:extLst>
                  <a:ext uri="{0D108BD9-81ED-4DB2-BD59-A6C34878D82A}">
                    <a16:rowId xmlns:a16="http://schemas.microsoft.com/office/drawing/2014/main" val="10004"/>
                  </a:ext>
                </a:extLst>
              </a:tr>
              <a:tr h="370840">
                <a:tc>
                  <a:txBody>
                    <a:bodyPr/>
                    <a:lstStyle/>
                    <a:p>
                      <a:r>
                        <a:rPr lang="pt-BR" dirty="0" smtClean="0"/>
                        <a:t>Gerar</a:t>
                      </a:r>
                      <a:r>
                        <a:rPr lang="pt-BR" baseline="0" dirty="0" smtClean="0"/>
                        <a:t> alertas críticos</a:t>
                      </a:r>
                      <a:endParaRPr lang="pt-BR" dirty="0"/>
                    </a:p>
                  </a:txBody>
                  <a:tcPr/>
                </a:tc>
                <a:tc>
                  <a:txBody>
                    <a:bodyPr/>
                    <a:lstStyle/>
                    <a:p>
                      <a:endParaRPr lang="pt-BR"/>
                    </a:p>
                  </a:txBody>
                  <a:tcPr/>
                </a:tc>
                <a:tc>
                  <a:txBody>
                    <a:bodyPr/>
                    <a:lstStyle/>
                    <a:p>
                      <a:pPr algn="ctr"/>
                      <a:r>
                        <a:rPr lang="pt-BR" dirty="0" smtClean="0"/>
                        <a:t>X</a:t>
                      </a:r>
                      <a:endParaRPr lang="pt-BR" dirty="0"/>
                    </a:p>
                  </a:txBody>
                  <a:tcPr/>
                </a:tc>
                <a:tc>
                  <a:txBody>
                    <a:bodyPr/>
                    <a:lstStyle/>
                    <a:p>
                      <a:pPr algn="ctr"/>
                      <a:r>
                        <a:rPr lang="pt-BR" dirty="0" smtClean="0"/>
                        <a:t>29/04/2016</a:t>
                      </a:r>
                      <a:endParaRPr lang="pt-BR" dirty="0"/>
                    </a:p>
                  </a:txBody>
                  <a:tcPr/>
                </a:tc>
                <a:extLst>
                  <a:ext uri="{0D108BD9-81ED-4DB2-BD59-A6C34878D82A}">
                    <a16:rowId xmlns:a16="http://schemas.microsoft.com/office/drawing/2014/main" val="10005"/>
                  </a:ext>
                </a:extLst>
              </a:tr>
              <a:tr h="370840">
                <a:tc>
                  <a:txBody>
                    <a:bodyPr/>
                    <a:lstStyle/>
                    <a:p>
                      <a:r>
                        <a:rPr lang="pt-BR" dirty="0" smtClean="0"/>
                        <a:t>Enviar</a:t>
                      </a:r>
                      <a:r>
                        <a:rPr lang="pt-BR" baseline="0" dirty="0" smtClean="0"/>
                        <a:t> notificação de alertas por </a:t>
                      </a:r>
                      <a:r>
                        <a:rPr lang="pt-BR" baseline="0" dirty="0" err="1" smtClean="0"/>
                        <a:t>email</a:t>
                      </a:r>
                      <a:endParaRPr lang="pt-BR" dirty="0"/>
                    </a:p>
                  </a:txBody>
                  <a:tcPr/>
                </a:tc>
                <a:tc>
                  <a:txBody>
                    <a:bodyPr/>
                    <a:lstStyle/>
                    <a:p>
                      <a:endParaRPr lang="pt-BR" dirty="0"/>
                    </a:p>
                  </a:txBody>
                  <a:tcPr/>
                </a:tc>
                <a:tc>
                  <a:txBody>
                    <a:bodyPr/>
                    <a:lstStyle/>
                    <a:p>
                      <a:pPr algn="ctr"/>
                      <a:r>
                        <a:rPr lang="pt-BR" dirty="0" smtClean="0"/>
                        <a:t>X</a:t>
                      </a:r>
                      <a:endParaRPr lang="pt-BR" dirty="0"/>
                    </a:p>
                  </a:txBody>
                  <a:tcPr/>
                </a:tc>
                <a:tc>
                  <a:txBody>
                    <a:bodyPr/>
                    <a:lstStyle/>
                    <a:p>
                      <a:pPr algn="ctr"/>
                      <a:r>
                        <a:rPr lang="pt-BR" dirty="0" smtClean="0"/>
                        <a:t>29/04/2016</a:t>
                      </a:r>
                      <a:endParaRPr lang="pt-BR" dirty="0"/>
                    </a:p>
                  </a:txBody>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2296703582"/>
      </p:ext>
    </p:extLst>
  </p:cSld>
  <p:clrMapOvr>
    <a:masterClrMapping/>
  </p:clrMapOvr>
  <p:timing>
    <p:tnLst>
      <p:par>
        <p:cTn id="1" dur="indefinite" restart="never" nodeType="tmRoot"/>
      </p:par>
    </p:tn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Integrante</a:t>
            </a:r>
            <a:endParaRPr lang="pt-BR" dirty="0"/>
          </a:p>
        </p:txBody>
      </p:sp>
      <p:pic>
        <p:nvPicPr>
          <p:cNvPr id="4" name="Imagem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sp>
        <p:nvSpPr>
          <p:cNvPr id="6" name="Marcador de Posição de Conteúdo 2"/>
          <p:cNvSpPr txBox="1">
            <a:spLocks/>
          </p:cNvSpPr>
          <p:nvPr/>
        </p:nvSpPr>
        <p:spPr>
          <a:xfrm>
            <a:off x="1414272" y="1981200"/>
            <a:ext cx="8595360" cy="4351337"/>
          </a:xfrm>
          <a:prstGeom prst="rect">
            <a:avLst/>
          </a:prstGeom>
        </p:spPr>
        <p:txBody>
          <a:bodyPr vert="horz" lIns="91440" tIns="45720" rIns="91440" bIns="45720" rtlCol="0">
            <a:norm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r>
              <a:rPr lang="pt-BR" smtClean="0"/>
              <a:t>Nome: JULIA FRANCISCATO</a:t>
            </a:r>
          </a:p>
          <a:p>
            <a:r>
              <a:rPr lang="pt-BR" smtClean="0"/>
              <a:t>Função: ANALISTA</a:t>
            </a:r>
          </a:p>
          <a:p>
            <a:r>
              <a:rPr lang="pt-BR" smtClean="0"/>
              <a:t>No que trabalhou:  termo de abertura, levantamento de requistos, confecção da apresentação e documento de casos de uso.</a:t>
            </a:r>
          </a:p>
          <a:p>
            <a:r>
              <a:rPr lang="pt-BR" smtClean="0"/>
              <a:t>Dificuldades: Entender melhor o processamento de uma PCD. Outra dificuldade está no me relacionar com alguns integrantes do grupo. </a:t>
            </a:r>
          </a:p>
          <a:p>
            <a:r>
              <a:rPr lang="pt-BR" smtClean="0"/>
              <a:t>Sugestões: Devemos dialogar e definir com mais clareza o modo de como as coisas devem ser feitas.</a:t>
            </a:r>
            <a:endParaRPr lang="pt-BR" dirty="0"/>
          </a:p>
        </p:txBody>
      </p:sp>
    </p:spTree>
    <p:extLst>
      <p:ext uri="{BB962C8B-B14F-4D97-AF65-F5344CB8AC3E}">
        <p14:creationId xmlns:p14="http://schemas.microsoft.com/office/powerpoint/2010/main" val="2684610898"/>
      </p:ext>
    </p:extLst>
  </p:cSld>
  <p:clrMapOvr>
    <a:masterClrMapping/>
  </p:clrMapOvr>
  <p:timing>
    <p:tnLst>
      <p:par>
        <p:cTn id="1" dur="indefinite" restart="never" nodeType="tmRoot"/>
      </p:par>
    </p:tn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Integrante</a:t>
            </a:r>
          </a:p>
        </p:txBody>
      </p:sp>
      <p:sp>
        <p:nvSpPr>
          <p:cNvPr id="3" name="Marcador de Posição de Conteúdo 2"/>
          <p:cNvSpPr>
            <a:spLocks noGrp="1"/>
          </p:cNvSpPr>
          <p:nvPr>
            <p:ph idx="1"/>
          </p:nvPr>
        </p:nvSpPr>
        <p:spPr/>
        <p:txBody>
          <a:bodyPr/>
          <a:lstStyle/>
          <a:p>
            <a:r>
              <a:rPr lang="pt-BR" dirty="0"/>
              <a:t>Nome</a:t>
            </a:r>
            <a:r>
              <a:rPr lang="pt-BR" dirty="0" smtClean="0"/>
              <a:t>: MARIANE ROBERTA RIBEIRO</a:t>
            </a:r>
            <a:endParaRPr lang="pt-BR" dirty="0"/>
          </a:p>
          <a:p>
            <a:r>
              <a:rPr lang="pt-BR" dirty="0"/>
              <a:t>Função</a:t>
            </a:r>
            <a:r>
              <a:rPr lang="pt-BR" dirty="0" smtClean="0"/>
              <a:t>: ANALISTA</a:t>
            </a:r>
            <a:endParaRPr lang="pt-BR" dirty="0"/>
          </a:p>
          <a:p>
            <a:r>
              <a:rPr lang="pt-BR" dirty="0"/>
              <a:t>No que trabalhou</a:t>
            </a:r>
            <a:r>
              <a:rPr lang="pt-BR" dirty="0" smtClean="0"/>
              <a:t>: documento de visão, levantamento de requisitos, documento de casos de uso.</a:t>
            </a:r>
            <a:endParaRPr lang="pt-BR" dirty="0"/>
          </a:p>
          <a:p>
            <a:r>
              <a:rPr lang="pt-BR" dirty="0" smtClean="0"/>
              <a:t>Dificuldades:  Nenhuma</a:t>
            </a:r>
            <a:endParaRPr lang="pt-BR" dirty="0"/>
          </a:p>
          <a:p>
            <a:r>
              <a:rPr lang="pt-BR" dirty="0"/>
              <a:t>Sugestões</a:t>
            </a:r>
            <a:r>
              <a:rPr lang="pt-BR" dirty="0" smtClean="0"/>
              <a:t>: Preciso conversar mais com os outros módulos para não ter conflitos entre os documentos. </a:t>
            </a:r>
            <a:endParaRPr lang="pt-BR" dirty="0"/>
          </a:p>
        </p:txBody>
      </p:sp>
      <p:pic>
        <p:nvPicPr>
          <p:cNvPr id="4" name="Imagem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spTree>
    <p:extLst>
      <p:ext uri="{BB962C8B-B14F-4D97-AF65-F5344CB8AC3E}">
        <p14:creationId xmlns:p14="http://schemas.microsoft.com/office/powerpoint/2010/main" val="194192610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262063" y="415834"/>
            <a:ext cx="9692640" cy="929322"/>
          </a:xfrm>
        </p:spPr>
        <p:txBody>
          <a:bodyPr/>
          <a:lstStyle/>
          <a:p>
            <a:r>
              <a:rPr lang="pt-BR" dirty="0"/>
              <a:t>Grupo </a:t>
            </a:r>
            <a:r>
              <a:rPr lang="pt-BR" dirty="0" smtClean="0"/>
              <a:t>02 </a:t>
            </a:r>
            <a:r>
              <a:rPr lang="pt-BR" dirty="0"/>
              <a:t>- Protótipo Template</a:t>
            </a:r>
          </a:p>
        </p:txBody>
      </p:sp>
      <p:pic>
        <p:nvPicPr>
          <p:cNvPr id="6" name="Imagem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pic>
        <p:nvPicPr>
          <p:cNvPr id="5" name="Espaço Reservado para Conteúdo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048608" y="1486807"/>
            <a:ext cx="7447083" cy="5340421"/>
          </a:xfrm>
        </p:spPr>
      </p:pic>
    </p:spTree>
    <p:extLst>
      <p:ext uri="{BB962C8B-B14F-4D97-AF65-F5344CB8AC3E}">
        <p14:creationId xmlns:p14="http://schemas.microsoft.com/office/powerpoint/2010/main" val="298034319"/>
      </p:ext>
    </p:extLst>
  </p:cSld>
  <p:clrMapOvr>
    <a:masterClrMapping/>
  </p:clrMapOvr>
  <p:timing>
    <p:tnLst>
      <p:par>
        <p:cTn id="1" dur="indefinite" restart="never" nodeType="tmRoot"/>
      </p:par>
    </p:tn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Integrante</a:t>
            </a:r>
          </a:p>
        </p:txBody>
      </p:sp>
      <p:sp>
        <p:nvSpPr>
          <p:cNvPr id="3" name="Marcador de Posição de Conteúdo 2"/>
          <p:cNvSpPr>
            <a:spLocks noGrp="1"/>
          </p:cNvSpPr>
          <p:nvPr>
            <p:ph idx="1"/>
          </p:nvPr>
        </p:nvSpPr>
        <p:spPr/>
        <p:txBody>
          <a:bodyPr/>
          <a:lstStyle/>
          <a:p>
            <a:r>
              <a:rPr lang="pt-BR" dirty="0"/>
              <a:t>Nome</a:t>
            </a:r>
            <a:r>
              <a:rPr lang="pt-BR" dirty="0" smtClean="0"/>
              <a:t>: EVERTON MAGALHÃES</a:t>
            </a:r>
            <a:endParaRPr lang="pt-BR" dirty="0"/>
          </a:p>
          <a:p>
            <a:r>
              <a:rPr lang="pt-BR" dirty="0"/>
              <a:t>Função</a:t>
            </a:r>
            <a:r>
              <a:rPr lang="pt-BR" dirty="0" smtClean="0"/>
              <a:t>: DBA</a:t>
            </a:r>
            <a:endParaRPr lang="pt-BR" dirty="0"/>
          </a:p>
          <a:p>
            <a:r>
              <a:rPr lang="pt-BR" dirty="0"/>
              <a:t>No que </a:t>
            </a:r>
            <a:r>
              <a:rPr lang="pt-BR" dirty="0" smtClean="0"/>
              <a:t>trabalhou: documento de visão, levantamento de requisitos e documento de casos de uso.</a:t>
            </a:r>
            <a:endParaRPr lang="pt-BR" dirty="0"/>
          </a:p>
          <a:p>
            <a:r>
              <a:rPr lang="pt-BR" dirty="0" smtClean="0"/>
              <a:t>Dificuldades: Confecção de casos de uso.</a:t>
            </a:r>
            <a:endParaRPr lang="pt-BR" dirty="0"/>
          </a:p>
          <a:p>
            <a:r>
              <a:rPr lang="pt-BR" dirty="0"/>
              <a:t>Sugestões</a:t>
            </a:r>
            <a:r>
              <a:rPr lang="pt-BR" dirty="0" smtClean="0"/>
              <a:t>: Estudo de todos os integrantes do grupo, principalmente eu.</a:t>
            </a:r>
            <a:endParaRPr lang="pt-BR" dirty="0"/>
          </a:p>
        </p:txBody>
      </p:sp>
      <p:pic>
        <p:nvPicPr>
          <p:cNvPr id="4" name="Imagem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spTree>
    <p:extLst>
      <p:ext uri="{BB962C8B-B14F-4D97-AF65-F5344CB8AC3E}">
        <p14:creationId xmlns:p14="http://schemas.microsoft.com/office/powerpoint/2010/main" val="1801764384"/>
      </p:ext>
    </p:extLst>
  </p:cSld>
  <p:clrMapOvr>
    <a:masterClrMapping/>
  </p:clrMapOvr>
  <p:timing>
    <p:tnLst>
      <p:par>
        <p:cTn id="1" dur="indefinite" restart="never" nodeType="tmRoot"/>
      </p:par>
    </p:tn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Integrante</a:t>
            </a:r>
          </a:p>
        </p:txBody>
      </p:sp>
      <p:sp>
        <p:nvSpPr>
          <p:cNvPr id="3" name="Marcador de Posição de Conteúdo 2"/>
          <p:cNvSpPr>
            <a:spLocks noGrp="1"/>
          </p:cNvSpPr>
          <p:nvPr>
            <p:ph idx="1"/>
          </p:nvPr>
        </p:nvSpPr>
        <p:spPr/>
        <p:txBody>
          <a:bodyPr/>
          <a:lstStyle/>
          <a:p>
            <a:r>
              <a:rPr lang="pt-BR" dirty="0"/>
              <a:t>Nome</a:t>
            </a:r>
            <a:r>
              <a:rPr lang="pt-BR" dirty="0" smtClean="0"/>
              <a:t>: GRAZIELE TEIXEIRA</a:t>
            </a:r>
            <a:endParaRPr lang="pt-BR" dirty="0"/>
          </a:p>
          <a:p>
            <a:r>
              <a:rPr lang="pt-BR" dirty="0"/>
              <a:t>Função</a:t>
            </a:r>
            <a:r>
              <a:rPr lang="pt-BR" dirty="0" smtClean="0"/>
              <a:t>: DBA</a:t>
            </a:r>
            <a:endParaRPr lang="pt-BR" dirty="0"/>
          </a:p>
          <a:p>
            <a:r>
              <a:rPr lang="pt-BR" dirty="0"/>
              <a:t>No que trabalhou</a:t>
            </a:r>
            <a:r>
              <a:rPr lang="pt-BR" dirty="0" smtClean="0"/>
              <a:t>: documento de visão, levantamento de requisitos, confecção e finalização da apresentação e documento de casos de uso.</a:t>
            </a:r>
          </a:p>
          <a:p>
            <a:r>
              <a:rPr lang="pt-BR" dirty="0" smtClean="0"/>
              <a:t>Dificuldades: Lidar com meu estresse, tentar entender a proposta de uma PCD e quais elementos seriam importantes definir para o levantamento de requisitos.</a:t>
            </a:r>
            <a:endParaRPr lang="pt-BR" dirty="0"/>
          </a:p>
          <a:p>
            <a:r>
              <a:rPr lang="pt-BR" dirty="0"/>
              <a:t>Sugestões</a:t>
            </a:r>
            <a:r>
              <a:rPr lang="pt-BR" dirty="0" smtClean="0"/>
              <a:t>: Comprometimento maior dos integrantes e mais </a:t>
            </a:r>
            <a:r>
              <a:rPr lang="pt-BR" dirty="0" err="1" smtClean="0"/>
              <a:t>proatividade</a:t>
            </a:r>
            <a:r>
              <a:rPr lang="pt-BR" dirty="0"/>
              <a:t>.</a:t>
            </a:r>
          </a:p>
        </p:txBody>
      </p:sp>
      <p:pic>
        <p:nvPicPr>
          <p:cNvPr id="4" name="Imagem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spTree>
    <p:extLst>
      <p:ext uri="{BB962C8B-B14F-4D97-AF65-F5344CB8AC3E}">
        <p14:creationId xmlns:p14="http://schemas.microsoft.com/office/powerpoint/2010/main" val="258299048"/>
      </p:ext>
    </p:extLst>
  </p:cSld>
  <p:clrMapOvr>
    <a:masterClrMapping/>
  </p:clrMapOvr>
  <p:timing>
    <p:tnLst>
      <p:par>
        <p:cTn id="1" dur="indefinite" restart="never" nodeType="tmRoot"/>
      </p:par>
    </p:tn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Integrante</a:t>
            </a:r>
          </a:p>
        </p:txBody>
      </p:sp>
      <p:sp>
        <p:nvSpPr>
          <p:cNvPr id="3" name="Marcador de Posição de Conteúdo 2"/>
          <p:cNvSpPr>
            <a:spLocks noGrp="1"/>
          </p:cNvSpPr>
          <p:nvPr>
            <p:ph idx="1"/>
          </p:nvPr>
        </p:nvSpPr>
        <p:spPr/>
        <p:txBody>
          <a:bodyPr/>
          <a:lstStyle/>
          <a:p>
            <a:r>
              <a:rPr lang="pt-BR" dirty="0"/>
              <a:t>Nome: NICOLAS VILELA</a:t>
            </a:r>
          </a:p>
          <a:p>
            <a:r>
              <a:rPr lang="pt-BR" dirty="0"/>
              <a:t>Função: DESENVOLVEDOR</a:t>
            </a:r>
          </a:p>
          <a:p>
            <a:r>
              <a:rPr lang="pt-BR" dirty="0"/>
              <a:t>No que trabalhou: Desenvolvimento do protótipo do </a:t>
            </a:r>
            <a:r>
              <a:rPr lang="pt-BR" dirty="0" err="1"/>
              <a:t>template</a:t>
            </a:r>
            <a:r>
              <a:rPr lang="pt-BR" dirty="0"/>
              <a:t> do </a:t>
            </a:r>
            <a:r>
              <a:rPr lang="pt-BR" dirty="0" err="1" smtClean="0"/>
              <a:t>Indra</a:t>
            </a:r>
            <a:r>
              <a:rPr lang="pt-BR" dirty="0" smtClean="0"/>
              <a:t> e dos protótipos específicos do módulo, </a:t>
            </a:r>
            <a:r>
              <a:rPr lang="pt-BR" dirty="0"/>
              <a:t>criação do logo escolhido, criação do </a:t>
            </a:r>
            <a:r>
              <a:rPr lang="pt-BR" dirty="0" err="1"/>
              <a:t>template</a:t>
            </a:r>
            <a:r>
              <a:rPr lang="pt-BR" dirty="0"/>
              <a:t> de formulário, ajudei o grupo 1 e grupo 3 em suas respectivas tarefas. </a:t>
            </a:r>
          </a:p>
          <a:p>
            <a:r>
              <a:rPr lang="pt-BR" dirty="0" smtClean="0"/>
              <a:t>Dificuldades</a:t>
            </a:r>
            <a:r>
              <a:rPr lang="pt-BR" dirty="0"/>
              <a:t>: Aprender a usar </a:t>
            </a:r>
            <a:r>
              <a:rPr lang="pt-BR" dirty="0" err="1"/>
              <a:t>javascript</a:t>
            </a:r>
            <a:r>
              <a:rPr lang="pt-BR" dirty="0"/>
              <a:t>/</a:t>
            </a:r>
            <a:r>
              <a:rPr lang="pt-BR" dirty="0" err="1"/>
              <a:t>jquery</a:t>
            </a:r>
            <a:r>
              <a:rPr lang="pt-BR" dirty="0"/>
              <a:t>.</a:t>
            </a:r>
          </a:p>
          <a:p>
            <a:r>
              <a:rPr lang="pt-BR" dirty="0"/>
              <a:t>Sugestões: </a:t>
            </a:r>
            <a:r>
              <a:rPr lang="pt-BR" dirty="0" smtClean="0"/>
              <a:t>Comunicação e envolvimento maior por parte de alguns membros.</a:t>
            </a:r>
            <a:endParaRPr lang="pt-BR" dirty="0"/>
          </a:p>
        </p:txBody>
      </p:sp>
      <p:pic>
        <p:nvPicPr>
          <p:cNvPr id="4" name="Imagem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spTree>
    <p:extLst>
      <p:ext uri="{BB962C8B-B14F-4D97-AF65-F5344CB8AC3E}">
        <p14:creationId xmlns:p14="http://schemas.microsoft.com/office/powerpoint/2010/main" val="2444579613"/>
      </p:ext>
    </p:extLst>
  </p:cSld>
  <p:clrMapOvr>
    <a:masterClrMapping/>
  </p:clrMapOvr>
  <p:timing>
    <p:tnLst>
      <p:par>
        <p:cTn id="1" dur="indefinite" restart="never" nodeType="tmRoot"/>
      </p:par>
    </p:tnLst>
  </p:timing>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Integrante</a:t>
            </a:r>
          </a:p>
        </p:txBody>
      </p:sp>
      <p:sp>
        <p:nvSpPr>
          <p:cNvPr id="3" name="Marcador de Posição de Conteúdo 2"/>
          <p:cNvSpPr>
            <a:spLocks noGrp="1"/>
          </p:cNvSpPr>
          <p:nvPr>
            <p:ph idx="1"/>
          </p:nvPr>
        </p:nvSpPr>
        <p:spPr/>
        <p:txBody>
          <a:bodyPr/>
          <a:lstStyle/>
          <a:p>
            <a:r>
              <a:rPr lang="pt-BR" dirty="0" smtClean="0"/>
              <a:t>Nome: VITOR ALBERTO </a:t>
            </a:r>
          </a:p>
          <a:p>
            <a:r>
              <a:rPr lang="pt-BR" dirty="0" smtClean="0"/>
              <a:t>Função: DESENVOLVEDOR </a:t>
            </a:r>
          </a:p>
          <a:p>
            <a:r>
              <a:rPr lang="pt-BR" dirty="0" smtClean="0"/>
              <a:t>No que </a:t>
            </a:r>
            <a:r>
              <a:rPr lang="pt-BR" dirty="0"/>
              <a:t>trabalhou</a:t>
            </a:r>
            <a:r>
              <a:rPr lang="pt-BR" dirty="0" smtClean="0"/>
              <a:t>:  desenvolvimento </a:t>
            </a:r>
            <a:r>
              <a:rPr lang="pt-BR" dirty="0"/>
              <a:t>do </a:t>
            </a:r>
            <a:r>
              <a:rPr lang="pt-BR" dirty="0" err="1"/>
              <a:t>Template</a:t>
            </a:r>
            <a:r>
              <a:rPr lang="pt-BR" dirty="0"/>
              <a:t> do </a:t>
            </a:r>
            <a:r>
              <a:rPr lang="pt-BR" dirty="0" smtClean="0"/>
              <a:t>Projeto; Desenvolvimento </a:t>
            </a:r>
            <a:r>
              <a:rPr lang="pt-BR" dirty="0"/>
              <a:t>de um Padrão de </a:t>
            </a:r>
            <a:r>
              <a:rPr lang="pt-BR" dirty="0" smtClean="0"/>
              <a:t>Formulário; Revisão </a:t>
            </a:r>
            <a:r>
              <a:rPr lang="pt-BR" dirty="0"/>
              <a:t>e sugestões para os requisitos </a:t>
            </a:r>
            <a:r>
              <a:rPr lang="pt-BR" dirty="0" smtClean="0"/>
              <a:t>funcionais; Desenvolvimento </a:t>
            </a:r>
            <a:r>
              <a:rPr lang="pt-BR" dirty="0"/>
              <a:t>dos Casos de </a:t>
            </a:r>
            <a:r>
              <a:rPr lang="pt-BR" dirty="0" smtClean="0"/>
              <a:t>Uso; Desenvolvimento </a:t>
            </a:r>
            <a:r>
              <a:rPr lang="pt-BR" dirty="0"/>
              <a:t>do Protótipo, referente ao Caso de Uso: "</a:t>
            </a:r>
            <a:r>
              <a:rPr lang="pt-BR" dirty="0" err="1"/>
              <a:t>Parâmetos</a:t>
            </a:r>
            <a:r>
              <a:rPr lang="pt-BR" dirty="0"/>
              <a:t> de Medição de Alertas por PCD";</a:t>
            </a:r>
            <a:endParaRPr lang="pt-BR" dirty="0" smtClean="0"/>
          </a:p>
          <a:p>
            <a:r>
              <a:rPr lang="pt-BR" dirty="0"/>
              <a:t>Dificuldades: d</a:t>
            </a:r>
            <a:r>
              <a:rPr lang="pt-BR" dirty="0" smtClean="0"/>
              <a:t>ificuldade </a:t>
            </a:r>
            <a:r>
              <a:rPr lang="pt-BR" dirty="0"/>
              <a:t>com o framework </a:t>
            </a:r>
            <a:r>
              <a:rPr lang="pt-BR" dirty="0" err="1"/>
              <a:t>bootstrap</a:t>
            </a:r>
            <a:r>
              <a:rPr lang="pt-BR" dirty="0"/>
              <a:t> e a linguagem </a:t>
            </a:r>
            <a:r>
              <a:rPr lang="pt-BR" dirty="0" err="1"/>
              <a:t>javascript</a:t>
            </a:r>
            <a:r>
              <a:rPr lang="pt-BR" dirty="0"/>
              <a:t>;</a:t>
            </a:r>
            <a:endParaRPr lang="pt-BR" dirty="0" smtClean="0"/>
          </a:p>
          <a:p>
            <a:r>
              <a:rPr lang="pt-BR" dirty="0"/>
              <a:t>Sugestões: </a:t>
            </a:r>
            <a:r>
              <a:rPr lang="pt-BR" dirty="0" smtClean="0"/>
              <a:t>aumentar </a:t>
            </a:r>
            <a:r>
              <a:rPr lang="pt-BR" dirty="0"/>
              <a:t>meu conhecimento sobre as linguagens WEB, em especial o entendimento do framework </a:t>
            </a:r>
            <a:r>
              <a:rPr lang="pt-BR" dirty="0" err="1" smtClean="0"/>
              <a:t>bootstrap</a:t>
            </a:r>
            <a:r>
              <a:rPr lang="pt-BR" dirty="0" smtClean="0"/>
              <a:t>.</a:t>
            </a:r>
            <a:endParaRPr lang="pt-BR" dirty="0"/>
          </a:p>
        </p:txBody>
      </p:sp>
      <p:pic>
        <p:nvPicPr>
          <p:cNvPr id="4" name="Imagem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spTree>
    <p:extLst>
      <p:ext uri="{BB962C8B-B14F-4D97-AF65-F5344CB8AC3E}">
        <p14:creationId xmlns:p14="http://schemas.microsoft.com/office/powerpoint/2010/main" val="3612086005"/>
      </p:ext>
    </p:extLst>
  </p:cSld>
  <p:clrMapOvr>
    <a:masterClrMapping/>
  </p:clrMapOvr>
  <p:timing>
    <p:tnLst>
      <p:par>
        <p:cTn id="1" dur="indefinite" restart="never" nodeType="tmRoot"/>
      </p:par>
    </p:tnLst>
  </p:timing>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Notas dos Integrantes</a:t>
            </a:r>
            <a:endParaRPr lang="pt-BR" dirty="0"/>
          </a:p>
        </p:txBody>
      </p:sp>
      <p:graphicFrame>
        <p:nvGraphicFramePr>
          <p:cNvPr id="5" name="Marcador de Posição de Conteúdo 4"/>
          <p:cNvGraphicFramePr>
            <a:graphicFrameLocks noGrp="1"/>
          </p:cNvGraphicFramePr>
          <p:nvPr>
            <p:ph idx="1"/>
            <p:extLst>
              <p:ext uri="{D42A27DB-BD31-4B8C-83A1-F6EECF244321}">
                <p14:modId xmlns:p14="http://schemas.microsoft.com/office/powerpoint/2010/main" val="329269408"/>
              </p:ext>
            </p:extLst>
          </p:nvPr>
        </p:nvGraphicFramePr>
        <p:xfrm>
          <a:off x="1478716" y="2664823"/>
          <a:ext cx="8594726" cy="1854200"/>
        </p:xfrm>
        <a:graphic>
          <a:graphicData uri="http://schemas.openxmlformats.org/drawingml/2006/table">
            <a:tbl>
              <a:tblPr firstRow="1" bandRow="1">
                <a:tableStyleId>{5C22544A-7EE6-4342-B048-85BDC9FD1C3A}</a:tableStyleId>
              </a:tblPr>
              <a:tblGrid>
                <a:gridCol w="4297363">
                  <a:extLst>
                    <a:ext uri="{9D8B030D-6E8A-4147-A177-3AD203B41FA5}">
                      <a16:colId xmlns:a16="http://schemas.microsoft.com/office/drawing/2014/main" val="2242110674"/>
                    </a:ext>
                  </a:extLst>
                </a:gridCol>
                <a:gridCol w="4297363">
                  <a:extLst>
                    <a:ext uri="{9D8B030D-6E8A-4147-A177-3AD203B41FA5}">
                      <a16:colId xmlns:a16="http://schemas.microsoft.com/office/drawing/2014/main" val="1203870939"/>
                    </a:ext>
                  </a:extLst>
                </a:gridCol>
              </a:tblGrid>
              <a:tr h="370840">
                <a:tc>
                  <a:txBody>
                    <a:bodyPr/>
                    <a:lstStyle/>
                    <a:p>
                      <a:pPr algn="ctr"/>
                      <a:r>
                        <a:rPr lang="pt-BR" b="0" dirty="0" smtClean="0"/>
                        <a:t>Nomes</a:t>
                      </a:r>
                      <a:endParaRPr lang="pt-BR" b="0" dirty="0"/>
                    </a:p>
                  </a:txBody>
                  <a:tcPr>
                    <a:solidFill>
                      <a:srgbClr val="1D2843"/>
                    </a:solidFill>
                  </a:tcPr>
                </a:tc>
                <a:tc>
                  <a:txBody>
                    <a:bodyPr/>
                    <a:lstStyle/>
                    <a:p>
                      <a:pPr algn="ctr"/>
                      <a:r>
                        <a:rPr lang="pt-BR" b="0" dirty="0" smtClean="0"/>
                        <a:t>Notas</a:t>
                      </a:r>
                      <a:endParaRPr lang="pt-BR" b="0" dirty="0"/>
                    </a:p>
                  </a:txBody>
                  <a:tcPr>
                    <a:solidFill>
                      <a:srgbClr val="1D2843"/>
                    </a:solidFill>
                  </a:tcPr>
                </a:tc>
                <a:extLst>
                  <a:ext uri="{0D108BD9-81ED-4DB2-BD59-A6C34878D82A}">
                    <a16:rowId xmlns:a16="http://schemas.microsoft.com/office/drawing/2014/main" val="1768088586"/>
                  </a:ext>
                </a:extLst>
              </a:tr>
              <a:tr h="370840">
                <a:tc>
                  <a:txBody>
                    <a:bodyPr/>
                    <a:lstStyle/>
                    <a:p>
                      <a:pPr algn="ctr"/>
                      <a:r>
                        <a:rPr lang="pt-BR" dirty="0" smtClean="0"/>
                        <a:t>Julia</a:t>
                      </a:r>
                      <a:r>
                        <a:rPr lang="pt-BR" baseline="0" dirty="0" smtClean="0"/>
                        <a:t> Franciscato</a:t>
                      </a:r>
                      <a:endParaRPr lang="pt-BR" dirty="0"/>
                    </a:p>
                  </a:txBody>
                  <a:tcPr/>
                </a:tc>
                <a:tc>
                  <a:txBody>
                    <a:bodyPr/>
                    <a:lstStyle/>
                    <a:p>
                      <a:pPr algn="ctr"/>
                      <a:r>
                        <a:rPr lang="pt-BR" dirty="0" smtClean="0"/>
                        <a:t>8,5</a:t>
                      </a:r>
                      <a:endParaRPr lang="pt-BR" dirty="0"/>
                    </a:p>
                  </a:txBody>
                  <a:tcPr/>
                </a:tc>
                <a:extLst>
                  <a:ext uri="{0D108BD9-81ED-4DB2-BD59-A6C34878D82A}">
                    <a16:rowId xmlns:a16="http://schemas.microsoft.com/office/drawing/2014/main" val="1358788830"/>
                  </a:ext>
                </a:extLst>
              </a:tr>
              <a:tr h="370840">
                <a:tc>
                  <a:txBody>
                    <a:bodyPr/>
                    <a:lstStyle/>
                    <a:p>
                      <a:pPr algn="ctr"/>
                      <a:r>
                        <a:rPr lang="pt-BR" dirty="0" smtClean="0"/>
                        <a:t>Mariane Roberta</a:t>
                      </a:r>
                    </a:p>
                  </a:txBody>
                  <a:tcPr/>
                </a:tc>
                <a:tc>
                  <a:txBody>
                    <a:bodyPr/>
                    <a:lstStyle/>
                    <a:p>
                      <a:pPr algn="ctr"/>
                      <a:r>
                        <a:rPr lang="pt-BR" dirty="0" smtClean="0"/>
                        <a:t>5</a:t>
                      </a:r>
                      <a:endParaRPr lang="pt-BR" dirty="0"/>
                    </a:p>
                  </a:txBody>
                  <a:tcPr/>
                </a:tc>
                <a:extLst>
                  <a:ext uri="{0D108BD9-81ED-4DB2-BD59-A6C34878D82A}">
                    <a16:rowId xmlns:a16="http://schemas.microsoft.com/office/drawing/2014/main" val="3048312809"/>
                  </a:ext>
                </a:extLst>
              </a:tr>
              <a:tr h="370840">
                <a:tc>
                  <a:txBody>
                    <a:bodyPr/>
                    <a:lstStyle/>
                    <a:p>
                      <a:pPr algn="ctr"/>
                      <a:r>
                        <a:rPr lang="pt-BR" dirty="0" smtClean="0"/>
                        <a:t>Graziele Teixeira</a:t>
                      </a:r>
                      <a:endParaRPr lang="pt-BR" dirty="0"/>
                    </a:p>
                  </a:txBody>
                  <a:tcPr/>
                </a:tc>
                <a:tc>
                  <a:txBody>
                    <a:bodyPr/>
                    <a:lstStyle/>
                    <a:p>
                      <a:pPr algn="ctr"/>
                      <a:r>
                        <a:rPr lang="pt-BR" dirty="0" smtClean="0"/>
                        <a:t>9</a:t>
                      </a:r>
                      <a:r>
                        <a:rPr lang="pt-BR" baseline="0" dirty="0" smtClean="0"/>
                        <a:t>,5</a:t>
                      </a:r>
                      <a:endParaRPr lang="pt-BR" dirty="0"/>
                    </a:p>
                  </a:txBody>
                  <a:tcPr/>
                </a:tc>
                <a:extLst>
                  <a:ext uri="{0D108BD9-81ED-4DB2-BD59-A6C34878D82A}">
                    <a16:rowId xmlns:a16="http://schemas.microsoft.com/office/drawing/2014/main" val="4228328298"/>
                  </a:ext>
                </a:extLst>
              </a:tr>
              <a:tr h="370840">
                <a:tc>
                  <a:txBody>
                    <a:bodyPr/>
                    <a:lstStyle/>
                    <a:p>
                      <a:pPr algn="ctr"/>
                      <a:r>
                        <a:rPr lang="pt-BR" dirty="0" smtClean="0"/>
                        <a:t>Everton Magalhães</a:t>
                      </a:r>
                      <a:endParaRPr lang="pt-BR" dirty="0"/>
                    </a:p>
                  </a:txBody>
                  <a:tcPr/>
                </a:tc>
                <a:tc>
                  <a:txBody>
                    <a:bodyPr/>
                    <a:lstStyle/>
                    <a:p>
                      <a:pPr algn="ctr"/>
                      <a:r>
                        <a:rPr lang="pt-BR" dirty="0" smtClean="0"/>
                        <a:t>6,5</a:t>
                      </a:r>
                      <a:endParaRPr lang="pt-BR" dirty="0"/>
                    </a:p>
                  </a:txBody>
                  <a:tcPr/>
                </a:tc>
                <a:extLst>
                  <a:ext uri="{0D108BD9-81ED-4DB2-BD59-A6C34878D82A}">
                    <a16:rowId xmlns:a16="http://schemas.microsoft.com/office/drawing/2014/main" val="481687927"/>
                  </a:ext>
                </a:extLst>
              </a:tr>
            </a:tbl>
          </a:graphicData>
        </a:graphic>
      </p:graphicFrame>
      <p:pic>
        <p:nvPicPr>
          <p:cNvPr id="6" name="Imagem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spTree>
    <p:extLst>
      <p:ext uri="{BB962C8B-B14F-4D97-AF65-F5344CB8AC3E}">
        <p14:creationId xmlns:p14="http://schemas.microsoft.com/office/powerpoint/2010/main" val="80084079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262063" y="415834"/>
            <a:ext cx="9692640" cy="929322"/>
          </a:xfrm>
        </p:spPr>
        <p:txBody>
          <a:bodyPr/>
          <a:lstStyle/>
          <a:p>
            <a:r>
              <a:rPr lang="pt-BR" dirty="0"/>
              <a:t>Grupo </a:t>
            </a:r>
            <a:r>
              <a:rPr lang="pt-BR" dirty="0" smtClean="0"/>
              <a:t>02 </a:t>
            </a:r>
            <a:r>
              <a:rPr lang="pt-BR" dirty="0"/>
              <a:t>- Protótipo Template</a:t>
            </a:r>
          </a:p>
        </p:txBody>
      </p:sp>
      <p:pic>
        <p:nvPicPr>
          <p:cNvPr id="6" name="Imagem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pic>
        <p:nvPicPr>
          <p:cNvPr id="3" name="Espaço Reservado para Conteúdo 2"/>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380393" y="1458456"/>
            <a:ext cx="8559760" cy="5214906"/>
          </a:xfrm>
        </p:spPr>
      </p:pic>
    </p:spTree>
    <p:extLst>
      <p:ext uri="{BB962C8B-B14F-4D97-AF65-F5344CB8AC3E}">
        <p14:creationId xmlns:p14="http://schemas.microsoft.com/office/powerpoint/2010/main" val="386108634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262063" y="415834"/>
            <a:ext cx="9692640" cy="929322"/>
          </a:xfrm>
        </p:spPr>
        <p:txBody>
          <a:bodyPr/>
          <a:lstStyle/>
          <a:p>
            <a:r>
              <a:rPr lang="pt-BR" dirty="0"/>
              <a:t>Grupo </a:t>
            </a:r>
            <a:r>
              <a:rPr lang="pt-BR" dirty="0" smtClean="0"/>
              <a:t>02 </a:t>
            </a:r>
            <a:r>
              <a:rPr lang="pt-BR" dirty="0"/>
              <a:t>- Protótipo Template</a:t>
            </a:r>
          </a:p>
        </p:txBody>
      </p:sp>
      <p:pic>
        <p:nvPicPr>
          <p:cNvPr id="6" name="Imagem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pic>
        <p:nvPicPr>
          <p:cNvPr id="3" name="Espaço Reservado para Conteúdo 2"/>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450731" y="1503525"/>
            <a:ext cx="8414237" cy="5121710"/>
          </a:xfrm>
        </p:spPr>
      </p:pic>
    </p:spTree>
    <p:extLst>
      <p:ext uri="{BB962C8B-B14F-4D97-AF65-F5344CB8AC3E}">
        <p14:creationId xmlns:p14="http://schemas.microsoft.com/office/powerpoint/2010/main" val="246208075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262063" y="415834"/>
            <a:ext cx="9692640" cy="929322"/>
          </a:xfrm>
        </p:spPr>
        <p:txBody>
          <a:bodyPr/>
          <a:lstStyle/>
          <a:p>
            <a:r>
              <a:rPr lang="pt-BR" dirty="0"/>
              <a:t>Grupo </a:t>
            </a:r>
            <a:r>
              <a:rPr lang="pt-BR" dirty="0" smtClean="0"/>
              <a:t>02 </a:t>
            </a:r>
            <a:r>
              <a:rPr lang="pt-BR" dirty="0"/>
              <a:t>- Tarefas</a:t>
            </a:r>
          </a:p>
        </p:txBody>
      </p:sp>
      <p:pic>
        <p:nvPicPr>
          <p:cNvPr id="6" name="Imagem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sp>
        <p:nvSpPr>
          <p:cNvPr id="11" name="Marcador de Posição de Conteúdo 10"/>
          <p:cNvSpPr>
            <a:spLocks noGrp="1"/>
          </p:cNvSpPr>
          <p:nvPr>
            <p:ph idx="1"/>
          </p:nvPr>
        </p:nvSpPr>
        <p:spPr/>
        <p:txBody>
          <a:bodyPr/>
          <a:lstStyle/>
          <a:p>
            <a:r>
              <a:rPr lang="pt-BR" dirty="0" smtClean="0"/>
              <a:t>Feito o template do formulário que será usado no layout no projeto.</a:t>
            </a:r>
            <a:endParaRPr lang="pt-BR" dirty="0"/>
          </a:p>
        </p:txBody>
      </p:sp>
      <p:pic>
        <p:nvPicPr>
          <p:cNvPr id="3" name="Imagem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2025" y="2683254"/>
            <a:ext cx="9543694" cy="3653637"/>
          </a:xfrm>
          <a:prstGeom prst="rect">
            <a:avLst/>
          </a:prstGeom>
        </p:spPr>
      </p:pic>
    </p:spTree>
    <p:extLst>
      <p:ext uri="{BB962C8B-B14F-4D97-AF65-F5344CB8AC3E}">
        <p14:creationId xmlns:p14="http://schemas.microsoft.com/office/powerpoint/2010/main" val="331431690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262063" y="415834"/>
            <a:ext cx="9692640" cy="929322"/>
          </a:xfrm>
        </p:spPr>
        <p:txBody>
          <a:bodyPr/>
          <a:lstStyle/>
          <a:p>
            <a:r>
              <a:rPr lang="pt-BR" dirty="0"/>
              <a:t>Grupo </a:t>
            </a:r>
            <a:r>
              <a:rPr lang="pt-BR" dirty="0" smtClean="0"/>
              <a:t>02 </a:t>
            </a:r>
            <a:r>
              <a:rPr lang="pt-BR" dirty="0"/>
              <a:t>- Tarefas</a:t>
            </a:r>
          </a:p>
        </p:txBody>
      </p:sp>
      <p:pic>
        <p:nvPicPr>
          <p:cNvPr id="6" name="Imagem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pic>
        <p:nvPicPr>
          <p:cNvPr id="4" name="Marcador de Posição de Conteúdo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62063" y="1763485"/>
            <a:ext cx="9217127" cy="4824651"/>
          </a:xfrm>
        </p:spPr>
      </p:pic>
    </p:spTree>
    <p:extLst>
      <p:ext uri="{BB962C8B-B14F-4D97-AF65-F5344CB8AC3E}">
        <p14:creationId xmlns:p14="http://schemas.microsoft.com/office/powerpoint/2010/main" val="52139834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ítulo 1"/>
          <p:cNvSpPr>
            <a:spLocks noGrp="1" noChangeArrowheads="1"/>
          </p:cNvSpPr>
          <p:nvPr>
            <p:ph type="title" idx="4294967295"/>
          </p:nvPr>
        </p:nvSpPr>
        <p:spPr/>
        <p:txBody>
          <a:bodyPr/>
          <a:lstStyle/>
          <a:p>
            <a:pPr eaLnBrk="1" hangingPunct="1"/>
            <a:r>
              <a:rPr lang="pt-BR" altLang="zh-CN" dirty="0" smtClean="0"/>
              <a:t>Termo de Abertura</a:t>
            </a:r>
          </a:p>
        </p:txBody>
      </p:sp>
      <p:pic>
        <p:nvPicPr>
          <p:cNvPr id="15363" name="Marcador de Posição de Conteúdo 4"/>
          <p:cNvPicPr>
            <a:picLocks noGrp="1" noChangeAspect="1" noChangeArrowheads="1"/>
          </p:cNvPicPr>
          <p:nvPr>
            <p:ph idx="4294967295"/>
          </p:nvPr>
        </p:nvPicPr>
        <p:blipFill>
          <a:blip r:embed="rId2">
            <a:extLst>
              <a:ext uri="{28A0092B-C50C-407E-A947-70E740481C1C}">
                <a14:useLocalDpi xmlns:a14="http://schemas.microsoft.com/office/drawing/2010/main" val="0"/>
              </a:ext>
            </a:extLst>
          </a:blip>
          <a:srcRect/>
          <a:stretch>
            <a:fillRect/>
          </a:stretch>
        </p:blipFill>
        <p:spPr>
          <a:xfrm>
            <a:off x="1162050" y="1690688"/>
            <a:ext cx="8843963" cy="5106987"/>
          </a:xfrm>
        </p:spPr>
      </p:pic>
      <p:pic>
        <p:nvPicPr>
          <p:cNvPr id="15364" name="Imagem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47450" y="69850"/>
            <a:ext cx="800100"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5712152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262063" y="415834"/>
            <a:ext cx="9692640" cy="929322"/>
          </a:xfrm>
        </p:spPr>
        <p:txBody>
          <a:bodyPr/>
          <a:lstStyle/>
          <a:p>
            <a:r>
              <a:rPr lang="pt-BR" dirty="0"/>
              <a:t>Grupo </a:t>
            </a:r>
            <a:r>
              <a:rPr lang="pt-BR" dirty="0" smtClean="0"/>
              <a:t>02 </a:t>
            </a:r>
            <a:r>
              <a:rPr lang="pt-BR" dirty="0"/>
              <a:t>- Tarefas</a:t>
            </a:r>
          </a:p>
        </p:txBody>
      </p:sp>
      <p:pic>
        <p:nvPicPr>
          <p:cNvPr id="6" name="Imagem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sp>
        <p:nvSpPr>
          <p:cNvPr id="11" name="Marcador de Posição de Conteúdo 10"/>
          <p:cNvSpPr>
            <a:spLocks noGrp="1"/>
          </p:cNvSpPr>
          <p:nvPr>
            <p:ph idx="1"/>
          </p:nvPr>
        </p:nvSpPr>
        <p:spPr/>
        <p:txBody>
          <a:bodyPr/>
          <a:lstStyle/>
          <a:p>
            <a:r>
              <a:rPr lang="pt-BR" dirty="0" smtClean="0"/>
              <a:t>Feito opção de </a:t>
            </a:r>
            <a:r>
              <a:rPr lang="pt-BR" dirty="0" err="1" smtClean="0"/>
              <a:t>template</a:t>
            </a:r>
            <a:r>
              <a:rPr lang="pt-BR" dirty="0" smtClean="0"/>
              <a:t> do formulário para o site.</a:t>
            </a:r>
            <a:endParaRPr lang="pt-BR" dirty="0"/>
          </a:p>
        </p:txBody>
      </p:sp>
      <p:pic>
        <p:nvPicPr>
          <p:cNvPr id="7" name="Imagem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7632" y="2274342"/>
            <a:ext cx="11016182" cy="3905795"/>
          </a:xfrm>
          <a:prstGeom prst="rect">
            <a:avLst/>
          </a:prstGeom>
        </p:spPr>
      </p:pic>
    </p:spTree>
    <p:extLst>
      <p:ext uri="{BB962C8B-B14F-4D97-AF65-F5344CB8AC3E}">
        <p14:creationId xmlns:p14="http://schemas.microsoft.com/office/powerpoint/2010/main" val="300754652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262063" y="415834"/>
            <a:ext cx="9692640" cy="929322"/>
          </a:xfrm>
        </p:spPr>
        <p:txBody>
          <a:bodyPr/>
          <a:lstStyle/>
          <a:p>
            <a:r>
              <a:rPr lang="pt-BR" dirty="0"/>
              <a:t>Notas dos Desenvolvedores</a:t>
            </a:r>
          </a:p>
        </p:txBody>
      </p:sp>
      <p:pic>
        <p:nvPicPr>
          <p:cNvPr id="6" name="Imagem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sp>
        <p:nvSpPr>
          <p:cNvPr id="7" name="Espaço Reservado para Conteúdo 2"/>
          <p:cNvSpPr txBox="1">
            <a:spLocks/>
          </p:cNvSpPr>
          <p:nvPr/>
        </p:nvSpPr>
        <p:spPr>
          <a:xfrm>
            <a:off x="1234479" y="1967402"/>
            <a:ext cx="8595360" cy="2380343"/>
          </a:xfrm>
          <a:prstGeom prst="rect">
            <a:avLst/>
          </a:prstGeom>
        </p:spPr>
        <p:txBody>
          <a:bodyPr vert="horz" lIns="91440" tIns="45720" rIns="91440" bIns="45720" rtlCol="0">
            <a:norm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pPr>
              <a:buFont typeface="Arial" pitchFamily="34" charset="0"/>
              <a:buNone/>
            </a:pPr>
            <a:endParaRPr lang="en-US" dirty="0" smtClean="0"/>
          </a:p>
        </p:txBody>
      </p:sp>
      <p:graphicFrame>
        <p:nvGraphicFramePr>
          <p:cNvPr id="5" name="Marcador de Posição de Conteúdo 3"/>
          <p:cNvGraphicFramePr>
            <a:graphicFrameLocks noGrp="1"/>
          </p:cNvGraphicFramePr>
          <p:nvPr>
            <p:ph idx="1"/>
            <p:extLst>
              <p:ext uri="{D42A27DB-BD31-4B8C-83A1-F6EECF244321}">
                <p14:modId xmlns:p14="http://schemas.microsoft.com/office/powerpoint/2010/main" val="282283648"/>
              </p:ext>
            </p:extLst>
          </p:nvPr>
        </p:nvGraphicFramePr>
        <p:xfrm>
          <a:off x="1262063" y="2955223"/>
          <a:ext cx="8594726" cy="1834975"/>
        </p:xfrm>
        <a:graphic>
          <a:graphicData uri="http://schemas.openxmlformats.org/drawingml/2006/table">
            <a:tbl>
              <a:tblPr firstRow="1" bandRow="1">
                <a:tableStyleId>{5C22544A-7EE6-4342-B048-85BDC9FD1C3A}</a:tableStyleId>
              </a:tblPr>
              <a:tblGrid>
                <a:gridCol w="4297363">
                  <a:extLst>
                    <a:ext uri="{9D8B030D-6E8A-4147-A177-3AD203B41FA5}">
                      <a16:colId xmlns:a16="http://schemas.microsoft.com/office/drawing/2014/main" val="2657439897"/>
                    </a:ext>
                  </a:extLst>
                </a:gridCol>
                <a:gridCol w="4297363">
                  <a:extLst>
                    <a:ext uri="{9D8B030D-6E8A-4147-A177-3AD203B41FA5}">
                      <a16:colId xmlns:a16="http://schemas.microsoft.com/office/drawing/2014/main" val="1465474314"/>
                    </a:ext>
                  </a:extLst>
                </a:gridCol>
              </a:tblGrid>
              <a:tr h="366995">
                <a:tc>
                  <a:txBody>
                    <a:bodyPr/>
                    <a:lstStyle/>
                    <a:p>
                      <a:pPr algn="ctr"/>
                      <a:r>
                        <a:rPr lang="pt-BR" dirty="0" smtClean="0"/>
                        <a:t>Desenvolvedor</a:t>
                      </a:r>
                      <a:endParaRPr lang="pt-BR" dirty="0"/>
                    </a:p>
                  </a:txBody>
                  <a:tcPr>
                    <a:solidFill>
                      <a:schemeClr val="tx2">
                        <a:lumMod val="75000"/>
                      </a:schemeClr>
                    </a:solidFill>
                  </a:tcPr>
                </a:tc>
                <a:tc>
                  <a:txBody>
                    <a:bodyPr/>
                    <a:lstStyle/>
                    <a:p>
                      <a:pPr algn="ctr"/>
                      <a:r>
                        <a:rPr lang="pt-BR" baseline="0" dirty="0" smtClean="0"/>
                        <a:t>Nota</a:t>
                      </a:r>
                      <a:endParaRPr lang="pt-BR" dirty="0"/>
                    </a:p>
                  </a:txBody>
                  <a:tcPr>
                    <a:solidFill>
                      <a:schemeClr val="tx2">
                        <a:lumMod val="75000"/>
                      </a:schemeClr>
                    </a:solidFill>
                  </a:tcPr>
                </a:tc>
                <a:extLst>
                  <a:ext uri="{0D108BD9-81ED-4DB2-BD59-A6C34878D82A}">
                    <a16:rowId xmlns:a16="http://schemas.microsoft.com/office/drawing/2014/main" val="4119343361"/>
                  </a:ext>
                </a:extLst>
              </a:tr>
              <a:tr h="366995">
                <a:tc>
                  <a:txBody>
                    <a:bodyPr/>
                    <a:lstStyle/>
                    <a:p>
                      <a:pPr algn="ctr"/>
                      <a:r>
                        <a:rPr lang="en-US" dirty="0" smtClean="0"/>
                        <a:t>Anderson Miranda </a:t>
                      </a:r>
                      <a:endParaRPr lang="pt-BR" dirty="0"/>
                    </a:p>
                  </a:txBody>
                  <a:tcPr/>
                </a:tc>
                <a:tc>
                  <a:txBody>
                    <a:bodyPr/>
                    <a:lstStyle/>
                    <a:p>
                      <a:pPr algn="ctr"/>
                      <a:r>
                        <a:rPr lang="pt-BR" dirty="0" smtClean="0"/>
                        <a:t>8,0</a:t>
                      </a:r>
                      <a:endParaRPr lang="pt-BR" dirty="0"/>
                    </a:p>
                  </a:txBody>
                  <a:tcPr/>
                </a:tc>
                <a:extLst>
                  <a:ext uri="{0D108BD9-81ED-4DB2-BD59-A6C34878D82A}">
                    <a16:rowId xmlns:a16="http://schemas.microsoft.com/office/drawing/2014/main" val="1636805432"/>
                  </a:ext>
                </a:extLst>
              </a:tr>
              <a:tr h="366995">
                <a:tc>
                  <a:txBody>
                    <a:bodyPr/>
                    <a:lstStyle/>
                    <a:p>
                      <a:pPr algn="ctr"/>
                      <a:r>
                        <a:rPr lang="en-US" dirty="0" smtClean="0"/>
                        <a:t>Bruno Gomes </a:t>
                      </a:r>
                      <a:endParaRPr lang="pt-BR" dirty="0"/>
                    </a:p>
                  </a:txBody>
                  <a:tcPr/>
                </a:tc>
                <a:tc>
                  <a:txBody>
                    <a:bodyPr/>
                    <a:lstStyle/>
                    <a:p>
                      <a:pPr algn="ctr"/>
                      <a:r>
                        <a:rPr lang="pt-BR" dirty="0" smtClean="0"/>
                        <a:t>9,0</a:t>
                      </a:r>
                      <a:endParaRPr lang="pt-BR" dirty="0"/>
                    </a:p>
                  </a:txBody>
                  <a:tcPr/>
                </a:tc>
                <a:extLst>
                  <a:ext uri="{0D108BD9-81ED-4DB2-BD59-A6C34878D82A}">
                    <a16:rowId xmlns:a16="http://schemas.microsoft.com/office/drawing/2014/main" val="2233754424"/>
                  </a:ext>
                </a:extLst>
              </a:tr>
              <a:tr h="366995">
                <a:tc>
                  <a:txBody>
                    <a:bodyPr/>
                    <a:lstStyle/>
                    <a:p>
                      <a:pPr algn="ctr"/>
                      <a:r>
                        <a:rPr lang="en-US" dirty="0" smtClean="0"/>
                        <a:t>Nícolas Vilela</a:t>
                      </a:r>
                      <a:endParaRPr lang="pt-BR" dirty="0"/>
                    </a:p>
                  </a:txBody>
                  <a:tcPr/>
                </a:tc>
                <a:tc>
                  <a:txBody>
                    <a:bodyPr/>
                    <a:lstStyle/>
                    <a:p>
                      <a:pPr algn="ctr"/>
                      <a:r>
                        <a:rPr lang="pt-BR" dirty="0" smtClean="0"/>
                        <a:t>9,0</a:t>
                      </a:r>
                      <a:endParaRPr lang="pt-BR" dirty="0"/>
                    </a:p>
                  </a:txBody>
                  <a:tcPr/>
                </a:tc>
                <a:extLst>
                  <a:ext uri="{0D108BD9-81ED-4DB2-BD59-A6C34878D82A}">
                    <a16:rowId xmlns:a16="http://schemas.microsoft.com/office/drawing/2014/main" val="841980706"/>
                  </a:ext>
                </a:extLst>
              </a:tr>
              <a:tr h="366995">
                <a:tc>
                  <a:txBody>
                    <a:bodyPr/>
                    <a:lstStyle/>
                    <a:p>
                      <a:pPr algn="ctr"/>
                      <a:r>
                        <a:rPr lang="en-US" dirty="0" smtClean="0"/>
                        <a:t>Vitor Alberto</a:t>
                      </a:r>
                      <a:endParaRPr lang="pt-BR" dirty="0"/>
                    </a:p>
                  </a:txBody>
                  <a:tcPr/>
                </a:tc>
                <a:tc>
                  <a:txBody>
                    <a:bodyPr/>
                    <a:lstStyle/>
                    <a:p>
                      <a:pPr algn="ctr"/>
                      <a:r>
                        <a:rPr lang="pt-BR" dirty="0" smtClean="0"/>
                        <a:t>8,0</a:t>
                      </a:r>
                      <a:endParaRPr lang="pt-BR" dirty="0"/>
                    </a:p>
                  </a:txBody>
                  <a:tcPr/>
                </a:tc>
                <a:extLst>
                  <a:ext uri="{0D108BD9-81ED-4DB2-BD59-A6C34878D82A}">
                    <a16:rowId xmlns:a16="http://schemas.microsoft.com/office/drawing/2014/main" val="1602292209"/>
                  </a:ext>
                </a:extLst>
              </a:tr>
            </a:tbl>
          </a:graphicData>
        </a:graphic>
      </p:graphicFrame>
    </p:spTree>
    <p:extLst>
      <p:ext uri="{BB962C8B-B14F-4D97-AF65-F5344CB8AC3E}">
        <p14:creationId xmlns:p14="http://schemas.microsoft.com/office/powerpoint/2010/main" val="47898827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972312" y="925357"/>
            <a:ext cx="9418320" cy="1066800"/>
          </a:xfrm>
        </p:spPr>
        <p:txBody>
          <a:bodyPr>
            <a:normAutofit/>
          </a:bodyPr>
          <a:lstStyle/>
          <a:p>
            <a:r>
              <a:rPr lang="pt-BR" sz="6000" dirty="0" smtClean="0"/>
              <a:t>Grupo 03 (Pré-Mudança)</a:t>
            </a:r>
            <a:endParaRPr lang="pt-BR" sz="6000" dirty="0"/>
          </a:p>
        </p:txBody>
      </p:sp>
      <p:sp>
        <p:nvSpPr>
          <p:cNvPr id="5" name="Subtítulo 4"/>
          <p:cNvSpPr>
            <a:spLocks noGrp="1"/>
          </p:cNvSpPr>
          <p:nvPr>
            <p:ph type="subTitle" idx="1"/>
          </p:nvPr>
        </p:nvSpPr>
        <p:spPr>
          <a:xfrm>
            <a:off x="1261872" y="3291840"/>
            <a:ext cx="9418320" cy="3200400"/>
          </a:xfrm>
        </p:spPr>
        <p:txBody>
          <a:bodyPr>
            <a:noAutofit/>
          </a:bodyPr>
          <a:lstStyle/>
          <a:p>
            <a:r>
              <a:rPr lang="pt-BR" dirty="0" smtClean="0">
                <a:latin typeface="Calibri" panose="020F0502020204030204" pitchFamily="34" charset="0"/>
              </a:rPr>
              <a:t>Lucas Souza Teixeira</a:t>
            </a:r>
            <a:br>
              <a:rPr lang="pt-BR" dirty="0" smtClean="0">
                <a:latin typeface="Calibri" panose="020F0502020204030204" pitchFamily="34" charset="0"/>
              </a:rPr>
            </a:br>
            <a:r>
              <a:rPr lang="pt-BR" dirty="0" smtClean="0">
                <a:latin typeface="Calibri" panose="020F0502020204030204" pitchFamily="34" charset="0"/>
              </a:rPr>
              <a:t>João Pedro </a:t>
            </a:r>
            <a:r>
              <a:rPr lang="pt-BR" dirty="0" err="1" smtClean="0">
                <a:latin typeface="Calibri" panose="020F0502020204030204" pitchFamily="34" charset="0"/>
              </a:rPr>
              <a:t>Buchivieser</a:t>
            </a:r>
            <a:r>
              <a:rPr lang="pt-BR" dirty="0" smtClean="0">
                <a:latin typeface="Calibri" panose="020F0502020204030204" pitchFamily="34" charset="0"/>
              </a:rPr>
              <a:t/>
            </a:r>
            <a:br>
              <a:rPr lang="pt-BR" dirty="0" smtClean="0">
                <a:latin typeface="Calibri" panose="020F0502020204030204" pitchFamily="34" charset="0"/>
              </a:rPr>
            </a:br>
            <a:r>
              <a:rPr lang="pt-BR" dirty="0" smtClean="0">
                <a:latin typeface="Calibri" panose="020F0502020204030204" pitchFamily="34" charset="0"/>
              </a:rPr>
              <a:t>Guilherme Mendes</a:t>
            </a:r>
            <a:br>
              <a:rPr lang="pt-BR" dirty="0" smtClean="0">
                <a:latin typeface="Calibri" panose="020F0502020204030204" pitchFamily="34" charset="0"/>
              </a:rPr>
            </a:br>
            <a:r>
              <a:rPr lang="pt-BR" dirty="0" err="1" smtClean="0">
                <a:latin typeface="Calibri" panose="020F0502020204030204" pitchFamily="34" charset="0"/>
              </a:rPr>
              <a:t>Aleccheevina</a:t>
            </a:r>
            <a:r>
              <a:rPr lang="pt-BR" dirty="0" smtClean="0">
                <a:latin typeface="Calibri" panose="020F0502020204030204" pitchFamily="34" charset="0"/>
              </a:rPr>
              <a:t> De </a:t>
            </a:r>
            <a:r>
              <a:rPr lang="pt-BR" dirty="0" err="1" smtClean="0">
                <a:latin typeface="Calibri" panose="020F0502020204030204" pitchFamily="34" charset="0"/>
              </a:rPr>
              <a:t>Oliweira</a:t>
            </a:r>
            <a:endParaRPr lang="pt-BR" dirty="0" smtClean="0">
              <a:latin typeface="Calibri" panose="020F0502020204030204" pitchFamily="34" charset="0"/>
            </a:endParaRPr>
          </a:p>
          <a:p>
            <a:endParaRPr lang="pt-BR" dirty="0">
              <a:latin typeface="Calibri" panose="020F0502020204030204" pitchFamily="34" charset="0"/>
            </a:endParaRPr>
          </a:p>
        </p:txBody>
      </p:sp>
      <p:pic>
        <p:nvPicPr>
          <p:cNvPr id="6" name="Imagem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616440" y="202692"/>
            <a:ext cx="2383141" cy="1445330"/>
          </a:xfrm>
          <a:prstGeom prst="rect">
            <a:avLst/>
          </a:prstGeom>
        </p:spPr>
      </p:pic>
    </p:spTree>
    <p:extLst>
      <p:ext uri="{BB962C8B-B14F-4D97-AF65-F5344CB8AC3E}">
        <p14:creationId xmlns:p14="http://schemas.microsoft.com/office/powerpoint/2010/main" val="370375215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262063" y="415834"/>
            <a:ext cx="9692640" cy="929322"/>
          </a:xfrm>
        </p:spPr>
        <p:txBody>
          <a:bodyPr/>
          <a:lstStyle/>
          <a:p>
            <a:r>
              <a:rPr lang="pt-BR" dirty="0"/>
              <a:t>Grupo </a:t>
            </a:r>
            <a:r>
              <a:rPr lang="pt-BR" dirty="0" smtClean="0"/>
              <a:t>03 </a:t>
            </a:r>
            <a:r>
              <a:rPr lang="pt-BR" dirty="0"/>
              <a:t>– Protótipo </a:t>
            </a:r>
            <a:r>
              <a:rPr lang="pt-BR" dirty="0" err="1"/>
              <a:t>Template</a:t>
            </a:r>
            <a:endParaRPr lang="pt-BR" dirty="0"/>
          </a:p>
        </p:txBody>
      </p:sp>
      <p:pic>
        <p:nvPicPr>
          <p:cNvPr id="6" name="Imagem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pic>
        <p:nvPicPr>
          <p:cNvPr id="1027" name="Picture 3" descr="C:\Users\Note\Desktop\asdasdasdsa.jpg"/>
          <p:cNvPicPr>
            <a:picLocks noChangeAspect="1" noChangeArrowheads="1"/>
          </p:cNvPicPr>
          <p:nvPr/>
        </p:nvPicPr>
        <p:blipFill>
          <a:blip r:embed="rId3"/>
          <a:srcRect/>
          <a:stretch>
            <a:fillRect/>
          </a:stretch>
        </p:blipFill>
        <p:spPr bwMode="auto">
          <a:xfrm>
            <a:off x="1673186" y="1553028"/>
            <a:ext cx="8617439" cy="4398736"/>
          </a:xfrm>
          <a:prstGeom prst="rect">
            <a:avLst/>
          </a:prstGeom>
          <a:noFill/>
        </p:spPr>
      </p:pic>
    </p:spTree>
    <p:extLst>
      <p:ext uri="{BB962C8B-B14F-4D97-AF65-F5344CB8AC3E}">
        <p14:creationId xmlns:p14="http://schemas.microsoft.com/office/powerpoint/2010/main" val="283162955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262063" y="415834"/>
            <a:ext cx="9692640" cy="929322"/>
          </a:xfrm>
        </p:spPr>
        <p:txBody>
          <a:bodyPr/>
          <a:lstStyle/>
          <a:p>
            <a:r>
              <a:rPr lang="pt-BR" dirty="0"/>
              <a:t>Grupo </a:t>
            </a:r>
            <a:r>
              <a:rPr lang="pt-BR" dirty="0" smtClean="0"/>
              <a:t>03 </a:t>
            </a:r>
            <a:r>
              <a:rPr lang="pt-BR" dirty="0"/>
              <a:t>- Tarefas</a:t>
            </a:r>
          </a:p>
        </p:txBody>
      </p:sp>
      <p:pic>
        <p:nvPicPr>
          <p:cNvPr id="6" name="Imagem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sp>
        <p:nvSpPr>
          <p:cNvPr id="11" name="Marcador de Posição de Conteúdo 10"/>
          <p:cNvSpPr>
            <a:spLocks noGrp="1"/>
          </p:cNvSpPr>
          <p:nvPr>
            <p:ph idx="1"/>
          </p:nvPr>
        </p:nvSpPr>
        <p:spPr>
          <a:xfrm>
            <a:off x="1183494" y="2952207"/>
            <a:ext cx="8595360" cy="2389050"/>
          </a:xfrm>
        </p:spPr>
        <p:txBody>
          <a:bodyPr>
            <a:normAutofit fontScale="92500" lnSpcReduction="10000"/>
          </a:bodyPr>
          <a:lstStyle/>
          <a:p>
            <a:r>
              <a:rPr lang="en-US" dirty="0" err="1" smtClean="0"/>
              <a:t>Criação</a:t>
            </a:r>
            <a:r>
              <a:rPr lang="en-US" dirty="0" smtClean="0"/>
              <a:t> </a:t>
            </a:r>
            <a:r>
              <a:rPr lang="en-US" dirty="0" err="1" smtClean="0"/>
              <a:t>inicial</a:t>
            </a:r>
            <a:r>
              <a:rPr lang="en-US" dirty="0" smtClean="0"/>
              <a:t> do </a:t>
            </a:r>
            <a:r>
              <a:rPr lang="en-US" dirty="0" err="1" smtClean="0"/>
              <a:t>modelo</a:t>
            </a:r>
            <a:r>
              <a:rPr lang="en-US" dirty="0" smtClean="0"/>
              <a:t> de template, </a:t>
            </a:r>
            <a:r>
              <a:rPr lang="en-US" dirty="0" err="1" smtClean="0"/>
              <a:t>definição</a:t>
            </a:r>
            <a:r>
              <a:rPr lang="en-US" dirty="0" smtClean="0"/>
              <a:t> de </a:t>
            </a:r>
            <a:r>
              <a:rPr lang="en-US" dirty="0" err="1" smtClean="0"/>
              <a:t>posicionamento</a:t>
            </a:r>
            <a:r>
              <a:rPr lang="en-US" dirty="0" smtClean="0"/>
              <a:t> de menus e </a:t>
            </a:r>
            <a:r>
              <a:rPr lang="en-US" dirty="0" err="1" smtClean="0"/>
              <a:t>afins</a:t>
            </a:r>
            <a:r>
              <a:rPr lang="en-US" dirty="0" smtClean="0"/>
              <a:t>.</a:t>
            </a:r>
          </a:p>
          <a:p>
            <a:r>
              <a:rPr lang="en-US" dirty="0" err="1" smtClean="0"/>
              <a:t>Definição</a:t>
            </a:r>
            <a:r>
              <a:rPr lang="en-US" dirty="0" smtClean="0"/>
              <a:t> de cores </a:t>
            </a:r>
            <a:r>
              <a:rPr lang="en-US" dirty="0" err="1" smtClean="0"/>
              <a:t>padrão</a:t>
            </a:r>
            <a:r>
              <a:rPr lang="en-US" dirty="0" smtClean="0"/>
              <a:t> do site.</a:t>
            </a:r>
          </a:p>
          <a:p>
            <a:r>
              <a:rPr lang="en-US" dirty="0" err="1" smtClean="0"/>
              <a:t>Desenvolvimento</a:t>
            </a:r>
            <a:r>
              <a:rPr lang="en-US" dirty="0" smtClean="0"/>
              <a:t> do layout com base </a:t>
            </a:r>
            <a:r>
              <a:rPr lang="en-US" dirty="0" err="1" smtClean="0"/>
              <a:t>nos</a:t>
            </a:r>
            <a:r>
              <a:rPr lang="en-US" dirty="0" smtClean="0"/>
              <a:t> dados </a:t>
            </a:r>
            <a:r>
              <a:rPr lang="en-US" dirty="0" err="1" smtClean="0"/>
              <a:t>definidos</a:t>
            </a:r>
            <a:r>
              <a:rPr lang="en-US" dirty="0" smtClean="0"/>
              <a:t> </a:t>
            </a:r>
            <a:r>
              <a:rPr lang="en-US" dirty="0" err="1" smtClean="0"/>
              <a:t>nas</a:t>
            </a:r>
            <a:r>
              <a:rPr lang="en-US" dirty="0" smtClean="0"/>
              <a:t> </a:t>
            </a:r>
            <a:r>
              <a:rPr lang="en-US" dirty="0" err="1" smtClean="0"/>
              <a:t>tarefas</a:t>
            </a:r>
            <a:r>
              <a:rPr lang="en-US" dirty="0" smtClean="0"/>
              <a:t> </a:t>
            </a:r>
            <a:r>
              <a:rPr lang="en-US" dirty="0" err="1" smtClean="0"/>
              <a:t>anteriores</a:t>
            </a:r>
            <a:r>
              <a:rPr lang="en-US" dirty="0" smtClean="0"/>
              <a:t>.</a:t>
            </a:r>
          </a:p>
          <a:p>
            <a:r>
              <a:rPr lang="en-US" dirty="0" err="1" smtClean="0"/>
              <a:t>Realização</a:t>
            </a:r>
            <a:r>
              <a:rPr lang="en-US" dirty="0" smtClean="0"/>
              <a:t> de </a:t>
            </a:r>
            <a:r>
              <a:rPr lang="en-US" dirty="0" err="1" smtClean="0"/>
              <a:t>ajustes</a:t>
            </a:r>
            <a:r>
              <a:rPr lang="en-US" dirty="0" smtClean="0"/>
              <a:t> </a:t>
            </a:r>
            <a:r>
              <a:rPr lang="en-US" dirty="0" err="1" smtClean="0"/>
              <a:t>sugeridos</a:t>
            </a:r>
            <a:r>
              <a:rPr lang="en-US" dirty="0" smtClean="0"/>
              <a:t> </a:t>
            </a:r>
            <a:r>
              <a:rPr lang="en-US" dirty="0" err="1" smtClean="0"/>
              <a:t>na</a:t>
            </a:r>
            <a:r>
              <a:rPr lang="en-US" dirty="0" smtClean="0"/>
              <a:t> </a:t>
            </a:r>
            <a:r>
              <a:rPr lang="en-US" dirty="0" err="1" smtClean="0"/>
              <a:t>apresentação</a:t>
            </a:r>
            <a:r>
              <a:rPr lang="en-US" dirty="0" smtClean="0"/>
              <a:t>.</a:t>
            </a:r>
          </a:p>
          <a:p>
            <a:r>
              <a:rPr lang="en-US" dirty="0" err="1" smtClean="0"/>
              <a:t>Elaboração</a:t>
            </a:r>
            <a:r>
              <a:rPr lang="en-US" dirty="0" smtClean="0"/>
              <a:t> do logo e </a:t>
            </a:r>
            <a:r>
              <a:rPr lang="en-US" dirty="0" err="1" smtClean="0"/>
              <a:t>aplicação</a:t>
            </a:r>
            <a:r>
              <a:rPr lang="en-US" dirty="0" smtClean="0"/>
              <a:t> do </a:t>
            </a:r>
            <a:r>
              <a:rPr lang="en-US" dirty="0" err="1" smtClean="0"/>
              <a:t>mesmo</a:t>
            </a:r>
            <a:r>
              <a:rPr lang="en-US" dirty="0" smtClean="0"/>
              <a:t> no template;</a:t>
            </a:r>
          </a:p>
          <a:p>
            <a:endParaRPr lang="en-US" dirty="0" smtClean="0"/>
          </a:p>
        </p:txBody>
      </p:sp>
    </p:spTree>
    <p:extLst>
      <p:ext uri="{BB962C8B-B14F-4D97-AF65-F5344CB8AC3E}">
        <p14:creationId xmlns:p14="http://schemas.microsoft.com/office/powerpoint/2010/main" val="35199903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262063" y="415834"/>
            <a:ext cx="9692640" cy="929322"/>
          </a:xfrm>
        </p:spPr>
        <p:txBody>
          <a:bodyPr/>
          <a:lstStyle/>
          <a:p>
            <a:r>
              <a:rPr lang="pt-BR" dirty="0"/>
              <a:t>Notas dos Desenvolvedores</a:t>
            </a:r>
          </a:p>
        </p:txBody>
      </p:sp>
      <p:pic>
        <p:nvPicPr>
          <p:cNvPr id="6" name="Imagem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sp>
        <p:nvSpPr>
          <p:cNvPr id="11" name="Marcador de Posição de Conteúdo 10"/>
          <p:cNvSpPr>
            <a:spLocks noGrp="1"/>
          </p:cNvSpPr>
          <p:nvPr>
            <p:ph idx="1"/>
          </p:nvPr>
        </p:nvSpPr>
        <p:spPr>
          <a:xfrm>
            <a:off x="1232844" y="3033487"/>
            <a:ext cx="8595360" cy="2351314"/>
          </a:xfrm>
        </p:spPr>
        <p:txBody>
          <a:bodyPr/>
          <a:lstStyle/>
          <a:p>
            <a:pPr>
              <a:buNone/>
            </a:pPr>
            <a:r>
              <a:rPr lang="pt-BR" dirty="0" smtClean="0"/>
              <a:t>	</a:t>
            </a:r>
          </a:p>
        </p:txBody>
      </p:sp>
      <p:graphicFrame>
        <p:nvGraphicFramePr>
          <p:cNvPr id="7" name="Marcador de Posição de Conteúdo 3"/>
          <p:cNvGraphicFramePr>
            <a:graphicFrameLocks/>
          </p:cNvGraphicFramePr>
          <p:nvPr>
            <p:extLst>
              <p:ext uri="{D42A27DB-BD31-4B8C-83A1-F6EECF244321}">
                <p14:modId xmlns:p14="http://schemas.microsoft.com/office/powerpoint/2010/main" val="2131939055"/>
              </p:ext>
            </p:extLst>
          </p:nvPr>
        </p:nvGraphicFramePr>
        <p:xfrm>
          <a:off x="1079182" y="3033487"/>
          <a:ext cx="8594726" cy="1834975"/>
        </p:xfrm>
        <a:graphic>
          <a:graphicData uri="http://schemas.openxmlformats.org/drawingml/2006/table">
            <a:tbl>
              <a:tblPr firstRow="1" bandRow="1">
                <a:tableStyleId>{5C22544A-7EE6-4342-B048-85BDC9FD1C3A}</a:tableStyleId>
              </a:tblPr>
              <a:tblGrid>
                <a:gridCol w="4297363">
                  <a:extLst>
                    <a:ext uri="{9D8B030D-6E8A-4147-A177-3AD203B41FA5}">
                      <a16:colId xmlns:a16="http://schemas.microsoft.com/office/drawing/2014/main" val="2657439897"/>
                    </a:ext>
                  </a:extLst>
                </a:gridCol>
                <a:gridCol w="4297363">
                  <a:extLst>
                    <a:ext uri="{9D8B030D-6E8A-4147-A177-3AD203B41FA5}">
                      <a16:colId xmlns:a16="http://schemas.microsoft.com/office/drawing/2014/main" val="1465474314"/>
                    </a:ext>
                  </a:extLst>
                </a:gridCol>
              </a:tblGrid>
              <a:tr h="366995">
                <a:tc>
                  <a:txBody>
                    <a:bodyPr/>
                    <a:lstStyle/>
                    <a:p>
                      <a:pPr algn="ctr"/>
                      <a:r>
                        <a:rPr lang="pt-BR" dirty="0" smtClean="0"/>
                        <a:t>Desenvolvedor</a:t>
                      </a:r>
                      <a:endParaRPr lang="pt-BR" dirty="0"/>
                    </a:p>
                  </a:txBody>
                  <a:tcPr>
                    <a:solidFill>
                      <a:schemeClr val="tx2">
                        <a:lumMod val="75000"/>
                      </a:schemeClr>
                    </a:solidFill>
                  </a:tcPr>
                </a:tc>
                <a:tc>
                  <a:txBody>
                    <a:bodyPr/>
                    <a:lstStyle/>
                    <a:p>
                      <a:pPr algn="ctr"/>
                      <a:r>
                        <a:rPr lang="pt-BR" baseline="0" dirty="0" smtClean="0"/>
                        <a:t>Nota</a:t>
                      </a:r>
                      <a:endParaRPr lang="pt-BR" dirty="0"/>
                    </a:p>
                  </a:txBody>
                  <a:tcPr>
                    <a:solidFill>
                      <a:schemeClr val="tx2">
                        <a:lumMod val="75000"/>
                      </a:schemeClr>
                    </a:solidFill>
                  </a:tcPr>
                </a:tc>
                <a:extLst>
                  <a:ext uri="{0D108BD9-81ED-4DB2-BD59-A6C34878D82A}">
                    <a16:rowId xmlns:a16="http://schemas.microsoft.com/office/drawing/2014/main" val="4119343361"/>
                  </a:ext>
                </a:extLst>
              </a:tr>
              <a:tr h="366995">
                <a:tc>
                  <a:txBody>
                    <a:bodyPr/>
                    <a:lstStyle/>
                    <a:p>
                      <a:pPr algn="ctr"/>
                      <a:r>
                        <a:rPr lang="pt-BR" dirty="0" smtClean="0"/>
                        <a:t>Lucas Souza Teixeira </a:t>
                      </a:r>
                      <a:endParaRPr lang="pt-BR" dirty="0"/>
                    </a:p>
                  </a:txBody>
                  <a:tcPr/>
                </a:tc>
                <a:tc>
                  <a:txBody>
                    <a:bodyPr/>
                    <a:lstStyle/>
                    <a:p>
                      <a:pPr algn="ctr"/>
                      <a:r>
                        <a:rPr lang="pt-BR" dirty="0" smtClean="0"/>
                        <a:t>8,5</a:t>
                      </a:r>
                      <a:endParaRPr lang="pt-BR" dirty="0"/>
                    </a:p>
                  </a:txBody>
                  <a:tcPr/>
                </a:tc>
                <a:extLst>
                  <a:ext uri="{0D108BD9-81ED-4DB2-BD59-A6C34878D82A}">
                    <a16:rowId xmlns:a16="http://schemas.microsoft.com/office/drawing/2014/main" val="1636805432"/>
                  </a:ext>
                </a:extLst>
              </a:tr>
              <a:tr h="366995">
                <a:tc>
                  <a:txBody>
                    <a:bodyPr/>
                    <a:lstStyle/>
                    <a:p>
                      <a:pPr algn="ctr"/>
                      <a:r>
                        <a:rPr lang="pt-BR" dirty="0" smtClean="0"/>
                        <a:t>João Pedro Buchivieser </a:t>
                      </a:r>
                      <a:endParaRPr lang="pt-BR" dirty="0"/>
                    </a:p>
                  </a:txBody>
                  <a:tcPr/>
                </a:tc>
                <a:tc>
                  <a:txBody>
                    <a:bodyPr/>
                    <a:lstStyle/>
                    <a:p>
                      <a:pPr algn="ctr"/>
                      <a:r>
                        <a:rPr lang="pt-BR" dirty="0" smtClean="0"/>
                        <a:t>7,0</a:t>
                      </a:r>
                      <a:endParaRPr lang="pt-BR" dirty="0"/>
                    </a:p>
                  </a:txBody>
                  <a:tcPr/>
                </a:tc>
                <a:extLst>
                  <a:ext uri="{0D108BD9-81ED-4DB2-BD59-A6C34878D82A}">
                    <a16:rowId xmlns:a16="http://schemas.microsoft.com/office/drawing/2014/main" val="2233754424"/>
                  </a:ext>
                </a:extLst>
              </a:tr>
              <a:tr h="366995">
                <a:tc>
                  <a:txBody>
                    <a:bodyPr/>
                    <a:lstStyle/>
                    <a:p>
                      <a:pPr algn="ctr"/>
                      <a:r>
                        <a:rPr lang="pt-BR" dirty="0" smtClean="0"/>
                        <a:t>Guilherme Mendes </a:t>
                      </a:r>
                      <a:endParaRPr lang="pt-BR" dirty="0"/>
                    </a:p>
                  </a:txBody>
                  <a:tcPr/>
                </a:tc>
                <a:tc>
                  <a:txBody>
                    <a:bodyPr/>
                    <a:lstStyle/>
                    <a:p>
                      <a:pPr algn="ctr"/>
                      <a:r>
                        <a:rPr lang="pt-BR" dirty="0" smtClean="0"/>
                        <a:t>5,0</a:t>
                      </a:r>
                      <a:endParaRPr lang="pt-BR" dirty="0"/>
                    </a:p>
                  </a:txBody>
                  <a:tcPr/>
                </a:tc>
                <a:extLst>
                  <a:ext uri="{0D108BD9-81ED-4DB2-BD59-A6C34878D82A}">
                    <a16:rowId xmlns:a16="http://schemas.microsoft.com/office/drawing/2014/main" val="841980706"/>
                  </a:ext>
                </a:extLst>
              </a:tr>
              <a:tr h="366995">
                <a:tc>
                  <a:txBody>
                    <a:bodyPr/>
                    <a:lstStyle/>
                    <a:p>
                      <a:pPr algn="ctr"/>
                      <a:r>
                        <a:rPr lang="pt-BR" dirty="0" smtClean="0"/>
                        <a:t>Aleccheevina De Oliveira </a:t>
                      </a:r>
                      <a:endParaRPr lang="pt-BR" dirty="0"/>
                    </a:p>
                  </a:txBody>
                  <a:tcPr/>
                </a:tc>
                <a:tc>
                  <a:txBody>
                    <a:bodyPr/>
                    <a:lstStyle/>
                    <a:p>
                      <a:pPr algn="ctr"/>
                      <a:r>
                        <a:rPr lang="pt-BR" dirty="0" smtClean="0"/>
                        <a:t>6,0</a:t>
                      </a:r>
                      <a:endParaRPr lang="pt-BR" dirty="0"/>
                    </a:p>
                  </a:txBody>
                  <a:tcPr/>
                </a:tc>
                <a:extLst>
                  <a:ext uri="{0D108BD9-81ED-4DB2-BD59-A6C34878D82A}">
                    <a16:rowId xmlns:a16="http://schemas.microsoft.com/office/drawing/2014/main" val="1602292209"/>
                  </a:ext>
                </a:extLst>
              </a:tr>
            </a:tbl>
          </a:graphicData>
        </a:graphic>
      </p:graphicFrame>
    </p:spTree>
    <p:extLst>
      <p:ext uri="{BB962C8B-B14F-4D97-AF65-F5344CB8AC3E}">
        <p14:creationId xmlns:p14="http://schemas.microsoft.com/office/powerpoint/2010/main" val="193096189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972312" y="925357"/>
            <a:ext cx="9418320" cy="1066800"/>
          </a:xfrm>
        </p:spPr>
        <p:txBody>
          <a:bodyPr>
            <a:normAutofit/>
          </a:bodyPr>
          <a:lstStyle/>
          <a:p>
            <a:r>
              <a:rPr lang="pt-BR" sz="6000" dirty="0" smtClean="0"/>
              <a:t>Grupo 03 (Pós-Mudança)</a:t>
            </a:r>
            <a:endParaRPr lang="pt-BR" sz="6000" dirty="0"/>
          </a:p>
        </p:txBody>
      </p:sp>
      <p:sp>
        <p:nvSpPr>
          <p:cNvPr id="5" name="Subtítulo 4"/>
          <p:cNvSpPr>
            <a:spLocks noGrp="1"/>
          </p:cNvSpPr>
          <p:nvPr>
            <p:ph type="subTitle" idx="1"/>
          </p:nvPr>
        </p:nvSpPr>
        <p:spPr>
          <a:xfrm>
            <a:off x="1261872" y="3291840"/>
            <a:ext cx="9418320" cy="3200400"/>
          </a:xfrm>
        </p:spPr>
        <p:txBody>
          <a:bodyPr>
            <a:noAutofit/>
          </a:bodyPr>
          <a:lstStyle/>
          <a:p>
            <a:r>
              <a:rPr lang="pt-BR" dirty="0" smtClean="0">
                <a:latin typeface="Calibri" panose="020F0502020204030204" pitchFamily="34" charset="0"/>
              </a:rPr>
              <a:t>Lucas Souza Teixeira</a:t>
            </a:r>
            <a:br>
              <a:rPr lang="pt-BR" dirty="0" smtClean="0">
                <a:latin typeface="Calibri" panose="020F0502020204030204" pitchFamily="34" charset="0"/>
              </a:rPr>
            </a:br>
            <a:r>
              <a:rPr lang="pt-BR" dirty="0" smtClean="0">
                <a:latin typeface="Calibri" panose="020F0502020204030204" pitchFamily="34" charset="0"/>
              </a:rPr>
              <a:t>Mariana Fernandes</a:t>
            </a:r>
            <a:br>
              <a:rPr lang="pt-BR" dirty="0" smtClean="0">
                <a:latin typeface="Calibri" panose="020F0502020204030204" pitchFamily="34" charset="0"/>
              </a:rPr>
            </a:br>
            <a:r>
              <a:rPr lang="pt-BR" dirty="0" smtClean="0">
                <a:latin typeface="Calibri" panose="020F0502020204030204" pitchFamily="34" charset="0"/>
              </a:rPr>
              <a:t>Victor </a:t>
            </a:r>
            <a:r>
              <a:rPr lang="pt-BR" dirty="0" err="1" smtClean="0">
                <a:latin typeface="Calibri" panose="020F0502020204030204" pitchFamily="34" charset="0"/>
              </a:rPr>
              <a:t>Zanelo</a:t>
            </a:r>
            <a:r>
              <a:rPr lang="pt-BR" dirty="0" smtClean="0">
                <a:latin typeface="Calibri" panose="020F0502020204030204" pitchFamily="34" charset="0"/>
              </a:rPr>
              <a:t/>
            </a:r>
            <a:br>
              <a:rPr lang="pt-BR" dirty="0" smtClean="0">
                <a:latin typeface="Calibri" panose="020F0502020204030204" pitchFamily="34" charset="0"/>
              </a:rPr>
            </a:br>
            <a:r>
              <a:rPr lang="pt-BR" dirty="0" err="1" smtClean="0">
                <a:latin typeface="Calibri" panose="020F0502020204030204" pitchFamily="34" charset="0"/>
              </a:rPr>
              <a:t>Aleccheevina</a:t>
            </a:r>
            <a:r>
              <a:rPr lang="pt-BR" dirty="0" smtClean="0">
                <a:latin typeface="Calibri" panose="020F0502020204030204" pitchFamily="34" charset="0"/>
              </a:rPr>
              <a:t> De </a:t>
            </a:r>
            <a:r>
              <a:rPr lang="pt-BR" dirty="0" err="1" smtClean="0">
                <a:latin typeface="Calibri" panose="020F0502020204030204" pitchFamily="34" charset="0"/>
              </a:rPr>
              <a:t>Oliweira</a:t>
            </a:r>
            <a:endParaRPr lang="pt-BR" dirty="0" smtClean="0">
              <a:latin typeface="Calibri" panose="020F0502020204030204" pitchFamily="34" charset="0"/>
            </a:endParaRPr>
          </a:p>
          <a:p>
            <a:endParaRPr lang="pt-BR" dirty="0">
              <a:latin typeface="Calibri" panose="020F0502020204030204" pitchFamily="34" charset="0"/>
            </a:endParaRPr>
          </a:p>
        </p:txBody>
      </p:sp>
      <p:pic>
        <p:nvPicPr>
          <p:cNvPr id="6" name="Imagem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616440" y="202692"/>
            <a:ext cx="2383141" cy="1445330"/>
          </a:xfrm>
          <a:prstGeom prst="rect">
            <a:avLst/>
          </a:prstGeom>
        </p:spPr>
      </p:pic>
    </p:spTree>
    <p:extLst>
      <p:ext uri="{BB962C8B-B14F-4D97-AF65-F5344CB8AC3E}">
        <p14:creationId xmlns:p14="http://schemas.microsoft.com/office/powerpoint/2010/main" val="404254387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262063" y="415834"/>
            <a:ext cx="9692640" cy="929322"/>
          </a:xfrm>
        </p:spPr>
        <p:txBody>
          <a:bodyPr/>
          <a:lstStyle/>
          <a:p>
            <a:r>
              <a:rPr lang="pt-BR" dirty="0"/>
              <a:t>Grupo </a:t>
            </a:r>
            <a:r>
              <a:rPr lang="pt-BR" dirty="0" smtClean="0"/>
              <a:t>03 </a:t>
            </a:r>
            <a:r>
              <a:rPr lang="pt-BR" dirty="0"/>
              <a:t>- Tarefas</a:t>
            </a:r>
          </a:p>
        </p:txBody>
      </p:sp>
      <p:pic>
        <p:nvPicPr>
          <p:cNvPr id="6" name="Imagem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sp>
        <p:nvSpPr>
          <p:cNvPr id="11" name="Marcador de Posição de Conteúdo 10"/>
          <p:cNvSpPr>
            <a:spLocks noGrp="1"/>
          </p:cNvSpPr>
          <p:nvPr>
            <p:ph idx="1"/>
          </p:nvPr>
        </p:nvSpPr>
        <p:spPr>
          <a:xfrm>
            <a:off x="1198008" y="2473235"/>
            <a:ext cx="8595360" cy="2722879"/>
          </a:xfrm>
        </p:spPr>
        <p:txBody>
          <a:bodyPr>
            <a:normAutofit/>
          </a:bodyPr>
          <a:lstStyle/>
          <a:p>
            <a:r>
              <a:rPr lang="en-US" dirty="0" err="1" smtClean="0"/>
              <a:t>Implementação</a:t>
            </a:r>
            <a:r>
              <a:rPr lang="en-US" dirty="0" smtClean="0"/>
              <a:t> da </a:t>
            </a:r>
            <a:r>
              <a:rPr lang="en-US" dirty="0" err="1" smtClean="0"/>
              <a:t>páginas</a:t>
            </a:r>
            <a:r>
              <a:rPr lang="en-US" dirty="0" smtClean="0"/>
              <a:t> </a:t>
            </a:r>
            <a:r>
              <a:rPr lang="en-US" dirty="0" err="1" smtClean="0"/>
              <a:t>padrões</a:t>
            </a:r>
            <a:r>
              <a:rPr lang="en-US" dirty="0" smtClean="0"/>
              <a:t> de </a:t>
            </a:r>
            <a:r>
              <a:rPr lang="en-US" dirty="0" err="1" smtClean="0"/>
              <a:t>listagem</a:t>
            </a:r>
            <a:r>
              <a:rPr lang="en-US" dirty="0" smtClean="0"/>
              <a:t> de </a:t>
            </a:r>
            <a:r>
              <a:rPr lang="en-US" dirty="0" err="1" smtClean="0"/>
              <a:t>informações</a:t>
            </a:r>
            <a:r>
              <a:rPr lang="en-US" dirty="0" smtClean="0"/>
              <a:t> do template.</a:t>
            </a:r>
          </a:p>
          <a:p>
            <a:endParaRPr lang="pt-BR" dirty="0"/>
          </a:p>
        </p:txBody>
      </p:sp>
    </p:spTree>
    <p:extLst>
      <p:ext uri="{BB962C8B-B14F-4D97-AF65-F5344CB8AC3E}">
        <p14:creationId xmlns:p14="http://schemas.microsoft.com/office/powerpoint/2010/main" val="128412508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262063" y="415834"/>
            <a:ext cx="9692640" cy="929322"/>
          </a:xfrm>
        </p:spPr>
        <p:txBody>
          <a:bodyPr/>
          <a:lstStyle/>
          <a:p>
            <a:r>
              <a:rPr lang="pt-BR" dirty="0"/>
              <a:t>Grupo </a:t>
            </a:r>
            <a:r>
              <a:rPr lang="pt-BR" dirty="0" smtClean="0"/>
              <a:t>03 </a:t>
            </a:r>
            <a:r>
              <a:rPr lang="pt-BR" dirty="0"/>
              <a:t>- Tarefas</a:t>
            </a:r>
          </a:p>
        </p:txBody>
      </p:sp>
      <p:pic>
        <p:nvPicPr>
          <p:cNvPr id="6" name="Imagem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pic>
        <p:nvPicPr>
          <p:cNvPr id="5" name="Imagem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8084" y="1785918"/>
            <a:ext cx="8502868" cy="4172709"/>
          </a:xfrm>
          <a:prstGeom prst="rect">
            <a:avLst/>
          </a:prstGeom>
        </p:spPr>
      </p:pic>
    </p:spTree>
    <p:extLst>
      <p:ext uri="{BB962C8B-B14F-4D97-AF65-F5344CB8AC3E}">
        <p14:creationId xmlns:p14="http://schemas.microsoft.com/office/powerpoint/2010/main" val="318236026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262063" y="415834"/>
            <a:ext cx="9692640" cy="929322"/>
          </a:xfrm>
        </p:spPr>
        <p:txBody>
          <a:bodyPr/>
          <a:lstStyle/>
          <a:p>
            <a:r>
              <a:rPr lang="pt-BR" dirty="0"/>
              <a:t>Grupo </a:t>
            </a:r>
            <a:r>
              <a:rPr lang="pt-BR" dirty="0" smtClean="0"/>
              <a:t>03 </a:t>
            </a:r>
            <a:r>
              <a:rPr lang="pt-BR" dirty="0"/>
              <a:t>- Tarefas</a:t>
            </a:r>
          </a:p>
        </p:txBody>
      </p:sp>
      <p:pic>
        <p:nvPicPr>
          <p:cNvPr id="6" name="Imagem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pic>
        <p:nvPicPr>
          <p:cNvPr id="7" name="Imagem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8181" y="1779922"/>
            <a:ext cx="8399198" cy="4347609"/>
          </a:xfrm>
          <a:prstGeom prst="rect">
            <a:avLst/>
          </a:prstGeom>
        </p:spPr>
      </p:pic>
    </p:spTree>
    <p:extLst>
      <p:ext uri="{BB962C8B-B14F-4D97-AF65-F5344CB8AC3E}">
        <p14:creationId xmlns:p14="http://schemas.microsoft.com/office/powerpoint/2010/main" val="136260342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ítulo 1"/>
          <p:cNvSpPr>
            <a:spLocks noGrp="1" noChangeArrowheads="1"/>
          </p:cNvSpPr>
          <p:nvPr>
            <p:ph type="title" idx="4294967295"/>
          </p:nvPr>
        </p:nvSpPr>
        <p:spPr/>
        <p:txBody>
          <a:bodyPr/>
          <a:lstStyle/>
          <a:p>
            <a:pPr eaLnBrk="1" hangingPunct="1"/>
            <a:r>
              <a:rPr lang="pt-BR" altLang="zh-CN" dirty="0" smtClean="0"/>
              <a:t>Termo de Abertura</a:t>
            </a:r>
          </a:p>
        </p:txBody>
      </p:sp>
      <p:pic>
        <p:nvPicPr>
          <p:cNvPr id="16387" name="Marcador de Posição de Conteúdo 4"/>
          <p:cNvPicPr>
            <a:picLocks noGrp="1" noChangeAspect="1" noChangeArrowheads="1"/>
          </p:cNvPicPr>
          <p:nvPr>
            <p:ph idx="4294967295"/>
          </p:nvPr>
        </p:nvPicPr>
        <p:blipFill>
          <a:blip r:embed="rId2">
            <a:extLst>
              <a:ext uri="{28A0092B-C50C-407E-A947-70E740481C1C}">
                <a14:useLocalDpi xmlns:a14="http://schemas.microsoft.com/office/drawing/2010/main" val="0"/>
              </a:ext>
            </a:extLst>
          </a:blip>
          <a:srcRect/>
          <a:stretch>
            <a:fillRect/>
          </a:stretch>
        </p:blipFill>
        <p:spPr>
          <a:xfrm>
            <a:off x="1262063" y="1690688"/>
            <a:ext cx="8666162" cy="4970462"/>
          </a:xfrm>
        </p:spPr>
      </p:pic>
      <p:pic>
        <p:nvPicPr>
          <p:cNvPr id="16388" name="Imagem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47450" y="69850"/>
            <a:ext cx="800100"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2245186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Notas dos Desenvolvedores (Pós-Mudança)</a:t>
            </a:r>
            <a:endParaRPr lang="pt-BR" dirty="0"/>
          </a:p>
        </p:txBody>
      </p:sp>
      <p:sp>
        <p:nvSpPr>
          <p:cNvPr id="3" name="Espaço Reservado para Conteúdo 2"/>
          <p:cNvSpPr>
            <a:spLocks noGrp="1"/>
          </p:cNvSpPr>
          <p:nvPr>
            <p:ph idx="1"/>
          </p:nvPr>
        </p:nvSpPr>
        <p:spPr>
          <a:xfrm>
            <a:off x="1247358" y="2830286"/>
            <a:ext cx="8595360" cy="2380343"/>
          </a:xfrm>
        </p:spPr>
        <p:txBody>
          <a:bodyPr/>
          <a:lstStyle/>
          <a:p>
            <a:pPr>
              <a:buNone/>
            </a:pPr>
            <a:endParaRPr lang="en-US" dirty="0" smtClean="0"/>
          </a:p>
        </p:txBody>
      </p:sp>
      <p:graphicFrame>
        <p:nvGraphicFramePr>
          <p:cNvPr id="5" name="Marcador de Posição de Conteúdo 3"/>
          <p:cNvGraphicFramePr>
            <a:graphicFrameLocks/>
          </p:cNvGraphicFramePr>
          <p:nvPr>
            <p:extLst>
              <p:ext uri="{D42A27DB-BD31-4B8C-83A1-F6EECF244321}">
                <p14:modId xmlns:p14="http://schemas.microsoft.com/office/powerpoint/2010/main" val="1769068110"/>
              </p:ext>
            </p:extLst>
          </p:nvPr>
        </p:nvGraphicFramePr>
        <p:xfrm>
          <a:off x="1261872" y="3102969"/>
          <a:ext cx="8594726" cy="1834975"/>
        </p:xfrm>
        <a:graphic>
          <a:graphicData uri="http://schemas.openxmlformats.org/drawingml/2006/table">
            <a:tbl>
              <a:tblPr firstRow="1" bandRow="1">
                <a:tableStyleId>{5C22544A-7EE6-4342-B048-85BDC9FD1C3A}</a:tableStyleId>
              </a:tblPr>
              <a:tblGrid>
                <a:gridCol w="4297363">
                  <a:extLst>
                    <a:ext uri="{9D8B030D-6E8A-4147-A177-3AD203B41FA5}">
                      <a16:colId xmlns:a16="http://schemas.microsoft.com/office/drawing/2014/main" val="2657439897"/>
                    </a:ext>
                  </a:extLst>
                </a:gridCol>
                <a:gridCol w="4297363">
                  <a:extLst>
                    <a:ext uri="{9D8B030D-6E8A-4147-A177-3AD203B41FA5}">
                      <a16:colId xmlns:a16="http://schemas.microsoft.com/office/drawing/2014/main" val="1465474314"/>
                    </a:ext>
                  </a:extLst>
                </a:gridCol>
              </a:tblGrid>
              <a:tr h="366995">
                <a:tc>
                  <a:txBody>
                    <a:bodyPr/>
                    <a:lstStyle/>
                    <a:p>
                      <a:pPr algn="ctr"/>
                      <a:r>
                        <a:rPr lang="pt-BR" dirty="0" smtClean="0"/>
                        <a:t>Desenvolvedor</a:t>
                      </a:r>
                      <a:endParaRPr lang="pt-BR" dirty="0"/>
                    </a:p>
                  </a:txBody>
                  <a:tcPr>
                    <a:solidFill>
                      <a:schemeClr val="tx2">
                        <a:lumMod val="75000"/>
                      </a:schemeClr>
                    </a:solidFill>
                  </a:tcPr>
                </a:tc>
                <a:tc>
                  <a:txBody>
                    <a:bodyPr/>
                    <a:lstStyle/>
                    <a:p>
                      <a:pPr algn="ctr"/>
                      <a:r>
                        <a:rPr lang="pt-BR" baseline="0" dirty="0" smtClean="0"/>
                        <a:t>Nota</a:t>
                      </a:r>
                      <a:endParaRPr lang="pt-BR" dirty="0"/>
                    </a:p>
                  </a:txBody>
                  <a:tcPr>
                    <a:solidFill>
                      <a:schemeClr val="tx2">
                        <a:lumMod val="75000"/>
                      </a:schemeClr>
                    </a:solidFill>
                  </a:tcPr>
                </a:tc>
                <a:extLst>
                  <a:ext uri="{0D108BD9-81ED-4DB2-BD59-A6C34878D82A}">
                    <a16:rowId xmlns:a16="http://schemas.microsoft.com/office/drawing/2014/main" val="4119343361"/>
                  </a:ext>
                </a:extLst>
              </a:tr>
              <a:tr h="366995">
                <a:tc>
                  <a:txBody>
                    <a:bodyPr/>
                    <a:lstStyle/>
                    <a:p>
                      <a:pPr algn="ctr"/>
                      <a:r>
                        <a:rPr lang="pt-BR" dirty="0" smtClean="0"/>
                        <a:t>Lucas Souza Teixeira </a:t>
                      </a:r>
                      <a:endParaRPr lang="pt-BR" dirty="0"/>
                    </a:p>
                  </a:txBody>
                  <a:tcPr/>
                </a:tc>
                <a:tc>
                  <a:txBody>
                    <a:bodyPr/>
                    <a:lstStyle/>
                    <a:p>
                      <a:pPr algn="ctr"/>
                      <a:r>
                        <a:rPr lang="pt-BR" dirty="0" smtClean="0"/>
                        <a:t>6,0</a:t>
                      </a:r>
                      <a:endParaRPr lang="pt-BR" dirty="0"/>
                    </a:p>
                  </a:txBody>
                  <a:tcPr/>
                </a:tc>
                <a:extLst>
                  <a:ext uri="{0D108BD9-81ED-4DB2-BD59-A6C34878D82A}">
                    <a16:rowId xmlns:a16="http://schemas.microsoft.com/office/drawing/2014/main" val="1636805432"/>
                  </a:ext>
                </a:extLst>
              </a:tr>
              <a:tr h="366995">
                <a:tc>
                  <a:txBody>
                    <a:bodyPr/>
                    <a:lstStyle/>
                    <a:p>
                      <a:pPr algn="ctr"/>
                      <a:r>
                        <a:rPr lang="pt-BR" dirty="0" smtClean="0"/>
                        <a:t>Mariana Fernandes </a:t>
                      </a:r>
                      <a:endParaRPr lang="pt-BR" dirty="0"/>
                    </a:p>
                  </a:txBody>
                  <a:tcPr/>
                </a:tc>
                <a:tc>
                  <a:txBody>
                    <a:bodyPr/>
                    <a:lstStyle/>
                    <a:p>
                      <a:pPr algn="ctr"/>
                      <a:r>
                        <a:rPr lang="pt-BR" dirty="0" smtClean="0"/>
                        <a:t>9,0</a:t>
                      </a:r>
                      <a:endParaRPr lang="pt-BR" dirty="0"/>
                    </a:p>
                  </a:txBody>
                  <a:tcPr/>
                </a:tc>
                <a:extLst>
                  <a:ext uri="{0D108BD9-81ED-4DB2-BD59-A6C34878D82A}">
                    <a16:rowId xmlns:a16="http://schemas.microsoft.com/office/drawing/2014/main" val="2233754424"/>
                  </a:ext>
                </a:extLst>
              </a:tr>
              <a:tr h="366995">
                <a:tc>
                  <a:txBody>
                    <a:bodyPr/>
                    <a:lstStyle/>
                    <a:p>
                      <a:pPr algn="ctr"/>
                      <a:r>
                        <a:rPr lang="pt-BR" dirty="0" smtClean="0"/>
                        <a:t>Victor Zanelo </a:t>
                      </a:r>
                      <a:endParaRPr lang="pt-BR" dirty="0"/>
                    </a:p>
                  </a:txBody>
                  <a:tcPr/>
                </a:tc>
                <a:tc>
                  <a:txBody>
                    <a:bodyPr/>
                    <a:lstStyle/>
                    <a:p>
                      <a:pPr algn="ctr"/>
                      <a:r>
                        <a:rPr lang="pt-BR" dirty="0" smtClean="0"/>
                        <a:t>6,0</a:t>
                      </a:r>
                      <a:endParaRPr lang="pt-BR" dirty="0"/>
                    </a:p>
                  </a:txBody>
                  <a:tcPr/>
                </a:tc>
                <a:extLst>
                  <a:ext uri="{0D108BD9-81ED-4DB2-BD59-A6C34878D82A}">
                    <a16:rowId xmlns:a16="http://schemas.microsoft.com/office/drawing/2014/main" val="841980706"/>
                  </a:ext>
                </a:extLst>
              </a:tr>
              <a:tr h="366995">
                <a:tc>
                  <a:txBody>
                    <a:bodyPr/>
                    <a:lstStyle/>
                    <a:p>
                      <a:pPr algn="ctr"/>
                      <a:r>
                        <a:rPr lang="pt-BR" dirty="0" smtClean="0"/>
                        <a:t>Aleccheevina De Oliveira </a:t>
                      </a:r>
                      <a:endParaRPr lang="pt-BR" dirty="0"/>
                    </a:p>
                  </a:txBody>
                  <a:tcPr/>
                </a:tc>
                <a:tc>
                  <a:txBody>
                    <a:bodyPr/>
                    <a:lstStyle/>
                    <a:p>
                      <a:pPr algn="ctr"/>
                      <a:r>
                        <a:rPr lang="pt-BR" dirty="0" smtClean="0"/>
                        <a:t>6,0</a:t>
                      </a:r>
                      <a:endParaRPr lang="pt-BR" dirty="0"/>
                    </a:p>
                  </a:txBody>
                  <a:tcPr/>
                </a:tc>
                <a:extLst>
                  <a:ext uri="{0D108BD9-81ED-4DB2-BD59-A6C34878D82A}">
                    <a16:rowId xmlns:a16="http://schemas.microsoft.com/office/drawing/2014/main" val="1602292209"/>
                  </a:ext>
                </a:extLst>
              </a:tr>
            </a:tbl>
          </a:graphicData>
        </a:graphic>
      </p:graphicFrame>
    </p:spTree>
    <p:extLst>
      <p:ext uri="{BB962C8B-B14F-4D97-AF65-F5344CB8AC3E}">
        <p14:creationId xmlns:p14="http://schemas.microsoft.com/office/powerpoint/2010/main" val="254216390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972312" y="925357"/>
            <a:ext cx="9418320" cy="1066800"/>
          </a:xfrm>
        </p:spPr>
        <p:txBody>
          <a:bodyPr>
            <a:normAutofit/>
          </a:bodyPr>
          <a:lstStyle/>
          <a:p>
            <a:r>
              <a:rPr lang="pt-BR" sz="6000" dirty="0" smtClean="0"/>
              <a:t>Template Finalizado</a:t>
            </a:r>
            <a:endParaRPr lang="pt-BR" sz="6000" dirty="0"/>
          </a:p>
        </p:txBody>
      </p:sp>
      <p:sp>
        <p:nvSpPr>
          <p:cNvPr id="5" name="Subtítulo 4"/>
          <p:cNvSpPr>
            <a:spLocks noGrp="1"/>
          </p:cNvSpPr>
          <p:nvPr>
            <p:ph type="subTitle" idx="1"/>
          </p:nvPr>
        </p:nvSpPr>
        <p:spPr>
          <a:xfrm>
            <a:off x="1261872" y="3291840"/>
            <a:ext cx="9418320" cy="3200400"/>
          </a:xfrm>
        </p:spPr>
        <p:txBody>
          <a:bodyPr>
            <a:noAutofit/>
          </a:bodyPr>
          <a:lstStyle/>
          <a:p>
            <a:endParaRPr lang="pt-BR" dirty="0">
              <a:latin typeface="Calibri" panose="020F0502020204030204" pitchFamily="34" charset="0"/>
            </a:endParaRPr>
          </a:p>
        </p:txBody>
      </p:sp>
      <p:pic>
        <p:nvPicPr>
          <p:cNvPr id="6" name="Imagem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616440" y="202692"/>
            <a:ext cx="2383141" cy="1445330"/>
          </a:xfrm>
          <a:prstGeom prst="rect">
            <a:avLst/>
          </a:prstGeom>
        </p:spPr>
      </p:pic>
    </p:spTree>
    <p:extLst>
      <p:ext uri="{BB962C8B-B14F-4D97-AF65-F5344CB8AC3E}">
        <p14:creationId xmlns:p14="http://schemas.microsoft.com/office/powerpoint/2010/main" val="216754173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262063" y="415834"/>
            <a:ext cx="9692640" cy="929322"/>
          </a:xfrm>
        </p:spPr>
        <p:txBody>
          <a:bodyPr/>
          <a:lstStyle/>
          <a:p>
            <a:r>
              <a:rPr lang="pt-BR" dirty="0" smtClean="0"/>
              <a:t>Template Finalizado</a:t>
            </a:r>
            <a:endParaRPr lang="pt-BR" dirty="0"/>
          </a:p>
        </p:txBody>
      </p:sp>
      <p:pic>
        <p:nvPicPr>
          <p:cNvPr id="6" name="Imagem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5465" y="1552735"/>
            <a:ext cx="8830061" cy="49644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1681663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262063" y="415834"/>
            <a:ext cx="9692640" cy="929322"/>
          </a:xfrm>
        </p:spPr>
        <p:txBody>
          <a:bodyPr/>
          <a:lstStyle/>
          <a:p>
            <a:r>
              <a:rPr lang="pt-BR" dirty="0" smtClean="0"/>
              <a:t>Template Finalizado</a:t>
            </a:r>
            <a:endParaRPr lang="pt-BR" dirty="0"/>
          </a:p>
        </p:txBody>
      </p:sp>
      <p:pic>
        <p:nvPicPr>
          <p:cNvPr id="6" name="Imagem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pic>
        <p:nvPicPr>
          <p:cNvPr id="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5464" y="1545707"/>
            <a:ext cx="8830061" cy="49644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1102765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262063" y="415834"/>
            <a:ext cx="9692640" cy="929322"/>
          </a:xfrm>
        </p:spPr>
        <p:txBody>
          <a:bodyPr/>
          <a:lstStyle/>
          <a:p>
            <a:r>
              <a:rPr lang="pt-BR" dirty="0" smtClean="0"/>
              <a:t>Template Finalizado</a:t>
            </a:r>
            <a:endParaRPr lang="pt-BR" dirty="0"/>
          </a:p>
        </p:txBody>
      </p:sp>
      <p:pic>
        <p:nvPicPr>
          <p:cNvPr id="6" name="Imagem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5464" y="1500912"/>
            <a:ext cx="8909734" cy="50092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2265548"/>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972312" y="925357"/>
            <a:ext cx="9418320" cy="1066800"/>
          </a:xfrm>
        </p:spPr>
        <p:txBody>
          <a:bodyPr>
            <a:normAutofit/>
          </a:bodyPr>
          <a:lstStyle/>
          <a:p>
            <a:r>
              <a:rPr lang="pt-BR" sz="6000" dirty="0" smtClean="0"/>
              <a:t>MOD01 Usuários</a:t>
            </a:r>
            <a:endParaRPr lang="pt-BR" sz="6000" dirty="0"/>
          </a:p>
        </p:txBody>
      </p:sp>
      <p:sp>
        <p:nvSpPr>
          <p:cNvPr id="5" name="Subtítulo 4"/>
          <p:cNvSpPr>
            <a:spLocks noGrp="1"/>
          </p:cNvSpPr>
          <p:nvPr>
            <p:ph type="subTitle" idx="1"/>
          </p:nvPr>
        </p:nvSpPr>
        <p:spPr>
          <a:xfrm>
            <a:off x="1261872" y="3291840"/>
            <a:ext cx="9418320" cy="3200400"/>
          </a:xfrm>
        </p:spPr>
        <p:txBody>
          <a:bodyPr>
            <a:noAutofit/>
          </a:bodyPr>
          <a:lstStyle/>
          <a:p>
            <a:r>
              <a:rPr lang="pt-BR" dirty="0" smtClean="0"/>
              <a:t>Giovanna </a:t>
            </a:r>
            <a:r>
              <a:rPr lang="pt-BR" dirty="0" err="1" smtClean="0"/>
              <a:t>Bonini</a:t>
            </a:r>
            <a:r>
              <a:rPr lang="pt-BR" dirty="0" smtClean="0"/>
              <a:t> -  Analista</a:t>
            </a:r>
            <a:endParaRPr lang="pt-BR" dirty="0"/>
          </a:p>
          <a:p>
            <a:r>
              <a:rPr lang="pt-BR" dirty="0" smtClean="0"/>
              <a:t>Leonardo Mafra -  Analista</a:t>
            </a:r>
            <a:endParaRPr lang="pt-BR" dirty="0"/>
          </a:p>
          <a:p>
            <a:r>
              <a:rPr lang="pt-BR" dirty="0" smtClean="0"/>
              <a:t>Amanda </a:t>
            </a:r>
            <a:r>
              <a:rPr lang="pt-BR" dirty="0" err="1" smtClean="0"/>
              <a:t>Leonardi</a:t>
            </a:r>
            <a:r>
              <a:rPr lang="pt-BR" dirty="0" smtClean="0"/>
              <a:t> -  DBA</a:t>
            </a:r>
            <a:endParaRPr lang="pt-BR" dirty="0"/>
          </a:p>
          <a:p>
            <a:r>
              <a:rPr lang="pt-BR" dirty="0" smtClean="0"/>
              <a:t>Igor </a:t>
            </a:r>
            <a:r>
              <a:rPr lang="pt-BR" dirty="0" err="1" smtClean="0"/>
              <a:t>Toratti</a:t>
            </a:r>
            <a:r>
              <a:rPr lang="pt-BR" dirty="0" smtClean="0"/>
              <a:t> -  DBA</a:t>
            </a:r>
            <a:endParaRPr lang="pt-BR" dirty="0"/>
          </a:p>
          <a:p>
            <a:r>
              <a:rPr lang="pt-BR" dirty="0" smtClean="0"/>
              <a:t>Anderson Silva - </a:t>
            </a:r>
            <a:r>
              <a:rPr lang="pt-BR" dirty="0"/>
              <a:t>Desenvolvedor </a:t>
            </a:r>
          </a:p>
          <a:p>
            <a:r>
              <a:rPr lang="pt-BR" dirty="0" err="1" smtClean="0"/>
              <a:t>Aleccheévina</a:t>
            </a:r>
            <a:r>
              <a:rPr lang="pt-BR" dirty="0" smtClean="0"/>
              <a:t> de Oliveira -  Desenvolvedor </a:t>
            </a:r>
            <a:endParaRPr lang="pt-BR" dirty="0"/>
          </a:p>
          <a:p>
            <a:endParaRPr lang="pt-BR" dirty="0">
              <a:latin typeface="Calibri" panose="020F0502020204030204" pitchFamily="34" charset="0"/>
            </a:endParaRPr>
          </a:p>
          <a:p>
            <a:endParaRPr lang="pt-BR" dirty="0">
              <a:latin typeface="Calibri" panose="020F0502020204030204" pitchFamily="34" charset="0"/>
            </a:endParaRPr>
          </a:p>
        </p:txBody>
      </p:sp>
      <p:pic>
        <p:nvPicPr>
          <p:cNvPr id="6" name="Imagem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616440" y="202692"/>
            <a:ext cx="2383141" cy="1445330"/>
          </a:xfrm>
          <a:prstGeom prst="rect">
            <a:avLst/>
          </a:prstGeom>
        </p:spPr>
      </p:pic>
    </p:spTree>
    <p:extLst>
      <p:ext uri="{BB962C8B-B14F-4D97-AF65-F5344CB8AC3E}">
        <p14:creationId xmlns:p14="http://schemas.microsoft.com/office/powerpoint/2010/main" val="268339017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Documento de </a:t>
            </a:r>
            <a:r>
              <a:rPr lang="pt-BR" dirty="0" smtClean="0"/>
              <a:t>Visão - Introdução</a:t>
            </a:r>
            <a:endParaRPr lang="pt-BR" dirty="0"/>
          </a:p>
        </p:txBody>
      </p:sp>
      <p:pic>
        <p:nvPicPr>
          <p:cNvPr id="4" name="Imagem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sp>
        <p:nvSpPr>
          <p:cNvPr id="5" name="Marcador de Posição de Conteúdo 4"/>
          <p:cNvSpPr>
            <a:spLocks noGrp="1"/>
          </p:cNvSpPr>
          <p:nvPr>
            <p:ph idx="1"/>
          </p:nvPr>
        </p:nvSpPr>
        <p:spPr>
          <a:xfrm>
            <a:off x="1261872" y="2168436"/>
            <a:ext cx="8595360" cy="2625634"/>
          </a:xfrm>
        </p:spPr>
        <p:txBody>
          <a:bodyPr>
            <a:normAutofit lnSpcReduction="10000"/>
          </a:bodyPr>
          <a:lstStyle/>
          <a:p>
            <a:r>
              <a:rPr lang="pt-BR" sz="2000" dirty="0" smtClean="0"/>
              <a:t>Obejtivo do documento:</a:t>
            </a:r>
          </a:p>
          <a:p>
            <a:pPr marL="0" indent="0">
              <a:buNone/>
            </a:pPr>
            <a:endParaRPr lang="pt-BR" sz="2000" dirty="0" smtClean="0"/>
          </a:p>
          <a:p>
            <a:pPr lvl="1"/>
            <a:r>
              <a:rPr lang="pt-BR" sz="2000" dirty="0" smtClean="0"/>
              <a:t>Esse </a:t>
            </a:r>
            <a:r>
              <a:rPr lang="pt-BR" sz="2000" dirty="0"/>
              <a:t>documento de Visão tem como objetivo coletar, </a:t>
            </a:r>
            <a:r>
              <a:rPr lang="pt-BR" sz="2000" dirty="0" smtClean="0"/>
              <a:t>analisar </a:t>
            </a:r>
            <a:r>
              <a:rPr lang="pt-BR" sz="2000" dirty="0"/>
              <a:t>e definir todas as necessidades e características apresentadas durante o desenvolvimento do módulo 01 do projeto INDRA</a:t>
            </a:r>
            <a:r>
              <a:rPr lang="pt-BR" sz="2000" dirty="0" smtClean="0"/>
              <a:t>.</a:t>
            </a:r>
          </a:p>
          <a:p>
            <a:pPr marL="274320" lvl="1" indent="0">
              <a:buNone/>
            </a:pPr>
            <a:endParaRPr lang="pt-BR" sz="2000" dirty="0" smtClean="0"/>
          </a:p>
          <a:p>
            <a:pPr lvl="1"/>
            <a:r>
              <a:rPr lang="pt-BR" sz="2000" dirty="0"/>
              <a:t>Esse módulo tem como principal função criar cadastro de usuários, </a:t>
            </a:r>
            <a:r>
              <a:rPr lang="pt-BR" sz="2000" dirty="0" err="1" smtClean="0"/>
              <a:t>login</a:t>
            </a:r>
            <a:r>
              <a:rPr lang="pt-BR" sz="2000" dirty="0"/>
              <a:t> </a:t>
            </a:r>
            <a:r>
              <a:rPr lang="pt-BR" sz="2000" dirty="0" smtClean="0"/>
              <a:t>e gerenciar o controle deles.</a:t>
            </a:r>
            <a:endParaRPr lang="pt-BR" sz="2000" dirty="0"/>
          </a:p>
        </p:txBody>
      </p:sp>
    </p:spTree>
    <p:extLst>
      <p:ext uri="{BB962C8B-B14F-4D97-AF65-F5344CB8AC3E}">
        <p14:creationId xmlns:p14="http://schemas.microsoft.com/office/powerpoint/2010/main" val="392385134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748501" y="396831"/>
            <a:ext cx="9692640" cy="1325562"/>
          </a:xfrm>
        </p:spPr>
        <p:txBody>
          <a:bodyPr>
            <a:normAutofit/>
          </a:bodyPr>
          <a:lstStyle/>
          <a:p>
            <a:r>
              <a:rPr lang="pt-BR" sz="4000" dirty="0"/>
              <a:t>Documento de </a:t>
            </a:r>
            <a:r>
              <a:rPr lang="pt-BR" sz="4000" dirty="0" smtClean="0"/>
              <a:t>Visão - Posicionamento</a:t>
            </a:r>
            <a:endParaRPr lang="pt-BR" sz="4000" dirty="0"/>
          </a:p>
        </p:txBody>
      </p:sp>
      <p:pic>
        <p:nvPicPr>
          <p:cNvPr id="4" name="Imagem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graphicFrame>
        <p:nvGraphicFramePr>
          <p:cNvPr id="3" name="Marcador de Posição de Conteúdo 2"/>
          <p:cNvGraphicFramePr>
            <a:graphicFrameLocks noGrp="1"/>
          </p:cNvGraphicFramePr>
          <p:nvPr>
            <p:ph idx="1"/>
            <p:extLst>
              <p:ext uri="{D42A27DB-BD31-4B8C-83A1-F6EECF244321}">
                <p14:modId xmlns:p14="http://schemas.microsoft.com/office/powerpoint/2010/main" val="2626341095"/>
              </p:ext>
            </p:extLst>
          </p:nvPr>
        </p:nvGraphicFramePr>
        <p:xfrm>
          <a:off x="1157369" y="2285682"/>
          <a:ext cx="8874904" cy="3226261"/>
        </p:xfrm>
        <a:graphic>
          <a:graphicData uri="http://schemas.openxmlformats.org/drawingml/2006/table">
            <a:tbl>
              <a:tblPr>
                <a:tableStyleId>{5C22544A-7EE6-4342-B048-85BDC9FD1C3A}</a:tableStyleId>
              </a:tblPr>
              <a:tblGrid>
                <a:gridCol w="2244241">
                  <a:extLst>
                    <a:ext uri="{9D8B030D-6E8A-4147-A177-3AD203B41FA5}">
                      <a16:colId xmlns:a16="http://schemas.microsoft.com/office/drawing/2014/main" val="3155770525"/>
                    </a:ext>
                  </a:extLst>
                </a:gridCol>
                <a:gridCol w="6630663">
                  <a:extLst>
                    <a:ext uri="{9D8B030D-6E8A-4147-A177-3AD203B41FA5}">
                      <a16:colId xmlns:a16="http://schemas.microsoft.com/office/drawing/2014/main" val="1332367048"/>
                    </a:ext>
                  </a:extLst>
                </a:gridCol>
              </a:tblGrid>
              <a:tr h="921157">
                <a:tc>
                  <a:txBody>
                    <a:bodyPr/>
                    <a:lstStyle/>
                    <a:p>
                      <a:pPr marL="45720">
                        <a:lnSpc>
                          <a:spcPts val="1200"/>
                        </a:lnSpc>
                        <a:spcAft>
                          <a:spcPts val="600"/>
                        </a:spcAft>
                      </a:pPr>
                      <a:endParaRPr lang="pt-BR" sz="1800" dirty="0" smtClean="0">
                        <a:effectLst/>
                      </a:endParaRPr>
                    </a:p>
                    <a:p>
                      <a:pPr marL="45720">
                        <a:lnSpc>
                          <a:spcPts val="1200"/>
                        </a:lnSpc>
                        <a:spcAft>
                          <a:spcPts val="600"/>
                        </a:spcAft>
                      </a:pPr>
                      <a:endParaRPr lang="pt-BR" sz="1800" dirty="0" smtClean="0">
                        <a:effectLst/>
                      </a:endParaRPr>
                    </a:p>
                    <a:p>
                      <a:pPr marL="45720">
                        <a:lnSpc>
                          <a:spcPts val="1200"/>
                        </a:lnSpc>
                        <a:spcAft>
                          <a:spcPts val="600"/>
                        </a:spcAft>
                      </a:pPr>
                      <a:r>
                        <a:rPr lang="pt-BR" sz="1800" dirty="0" smtClean="0">
                          <a:effectLst/>
                        </a:rPr>
                        <a:t>O </a:t>
                      </a:r>
                      <a:r>
                        <a:rPr lang="pt-BR" sz="1800" dirty="0">
                          <a:effectLst/>
                        </a:rPr>
                        <a:t>problema</a:t>
                      </a:r>
                      <a:endParaRPr lang="pt-BR" sz="1800" dirty="0">
                        <a:effectLst/>
                        <a:latin typeface="Times New Roman" panose="02020603050405020304" pitchFamily="18" charset="0"/>
                        <a:ea typeface="Times New Roman" panose="02020603050405020304" pitchFamily="18" charset="0"/>
                      </a:endParaRPr>
                    </a:p>
                  </a:txBody>
                  <a:tcPr marL="68580" marR="68580" marT="0" marB="0">
                    <a:solidFill>
                      <a:srgbClr val="B1BEDD"/>
                    </a:solidFill>
                  </a:tcPr>
                </a:tc>
                <a:tc>
                  <a:txBody>
                    <a:bodyPr/>
                    <a:lstStyle/>
                    <a:p>
                      <a:pPr algn="just">
                        <a:lnSpc>
                          <a:spcPct val="100000"/>
                        </a:lnSpc>
                        <a:spcAft>
                          <a:spcPts val="600"/>
                        </a:spcAft>
                        <a:tabLst>
                          <a:tab pos="342900" algn="l"/>
                          <a:tab pos="800100" algn="l"/>
                        </a:tabLst>
                      </a:pPr>
                      <a:r>
                        <a:rPr lang="pt-BR" sz="800" b="0" dirty="0" smtClean="0">
                          <a:effectLst/>
                          <a:latin typeface="+mn-lt"/>
                          <a:ea typeface="+mn-ea"/>
                        </a:rPr>
                        <a:t> </a:t>
                      </a:r>
                    </a:p>
                    <a:p>
                      <a:pPr algn="just">
                        <a:lnSpc>
                          <a:spcPct val="100000"/>
                        </a:lnSpc>
                        <a:spcAft>
                          <a:spcPts val="600"/>
                        </a:spcAft>
                        <a:tabLst>
                          <a:tab pos="342900" algn="l"/>
                          <a:tab pos="800100" algn="l"/>
                        </a:tabLst>
                      </a:pPr>
                      <a:r>
                        <a:rPr lang="pt-BR" sz="1800" dirty="0" smtClean="0">
                          <a:effectLst/>
                        </a:rPr>
                        <a:t>Falta de um sistema que informe</a:t>
                      </a:r>
                      <a:r>
                        <a:rPr lang="pt-BR" sz="1800" baseline="0" dirty="0" smtClean="0">
                          <a:effectLst/>
                        </a:rPr>
                        <a:t> a respeito de dados meteorológicos, possíveis enchentes e áreas de risco.</a:t>
                      </a:r>
                      <a:endParaRPr lang="pt-BR" sz="1800" dirty="0" smtClean="0">
                        <a:effectLst/>
                      </a:endParaRPr>
                    </a:p>
                  </a:txBody>
                  <a:tcPr marL="68580" marR="68580" marT="0" marB="0">
                    <a:solidFill>
                      <a:srgbClr val="B1BEDD"/>
                    </a:solidFill>
                  </a:tcPr>
                </a:tc>
                <a:extLst>
                  <a:ext uri="{0D108BD9-81ED-4DB2-BD59-A6C34878D82A}">
                    <a16:rowId xmlns:a16="http://schemas.microsoft.com/office/drawing/2014/main" val="383497331"/>
                  </a:ext>
                </a:extLst>
              </a:tr>
              <a:tr h="737726">
                <a:tc>
                  <a:txBody>
                    <a:bodyPr/>
                    <a:lstStyle/>
                    <a:p>
                      <a:pPr marL="45720">
                        <a:lnSpc>
                          <a:spcPts val="1200"/>
                        </a:lnSpc>
                        <a:spcAft>
                          <a:spcPts val="600"/>
                        </a:spcAft>
                      </a:pPr>
                      <a:endParaRPr lang="fr-FR" sz="1800" dirty="0" smtClean="0">
                        <a:effectLst/>
                      </a:endParaRPr>
                    </a:p>
                    <a:p>
                      <a:pPr marL="45720">
                        <a:lnSpc>
                          <a:spcPts val="1200"/>
                        </a:lnSpc>
                        <a:spcAft>
                          <a:spcPts val="600"/>
                        </a:spcAft>
                      </a:pPr>
                      <a:endParaRPr lang="fr-FR" sz="1800" dirty="0" smtClean="0">
                        <a:effectLst/>
                      </a:endParaRPr>
                    </a:p>
                    <a:p>
                      <a:pPr marL="45720">
                        <a:lnSpc>
                          <a:spcPts val="1200"/>
                        </a:lnSpc>
                        <a:spcAft>
                          <a:spcPts val="600"/>
                        </a:spcAft>
                      </a:pPr>
                      <a:r>
                        <a:rPr lang="fr-FR" sz="1800" dirty="0" smtClean="0">
                          <a:effectLst/>
                        </a:rPr>
                        <a:t>Afeta</a:t>
                      </a:r>
                      <a:endParaRPr lang="pt-BR" sz="18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algn="just">
                        <a:lnSpc>
                          <a:spcPct val="100000"/>
                        </a:lnSpc>
                        <a:spcAft>
                          <a:spcPts val="600"/>
                        </a:spcAft>
                        <a:tabLst>
                          <a:tab pos="342900" algn="l"/>
                          <a:tab pos="800100" algn="l"/>
                        </a:tabLst>
                      </a:pPr>
                      <a:r>
                        <a:rPr lang="pt-BR" sz="800" b="0" dirty="0" smtClean="0">
                          <a:effectLst/>
                          <a:latin typeface="+mn-lt"/>
                          <a:ea typeface="+mn-ea"/>
                        </a:rPr>
                        <a:t> </a:t>
                      </a:r>
                    </a:p>
                    <a:p>
                      <a:pPr algn="just">
                        <a:lnSpc>
                          <a:spcPct val="100000"/>
                        </a:lnSpc>
                        <a:spcAft>
                          <a:spcPts val="600"/>
                        </a:spcAft>
                        <a:tabLst>
                          <a:tab pos="342900" algn="l"/>
                          <a:tab pos="800100" algn="l"/>
                        </a:tabLst>
                      </a:pPr>
                      <a:r>
                        <a:rPr lang="pt-BR" sz="1800" dirty="0" smtClean="0">
                          <a:effectLst/>
                        </a:rPr>
                        <a:t>A população e os hidrólogos</a:t>
                      </a:r>
                      <a:r>
                        <a:rPr lang="pt-BR" sz="1800" baseline="0" dirty="0" smtClean="0">
                          <a:effectLst/>
                        </a:rPr>
                        <a:t>. </a:t>
                      </a:r>
                      <a:endParaRPr lang="pt-BR" sz="1800" b="1" dirty="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2133162918"/>
                  </a:ext>
                </a:extLst>
              </a:tr>
              <a:tr h="820618">
                <a:tc>
                  <a:txBody>
                    <a:bodyPr/>
                    <a:lstStyle/>
                    <a:p>
                      <a:pPr marL="45720">
                        <a:lnSpc>
                          <a:spcPts val="1200"/>
                        </a:lnSpc>
                        <a:spcAft>
                          <a:spcPts val="600"/>
                        </a:spcAft>
                      </a:pPr>
                      <a:endParaRPr lang="fr-FR" sz="1800" dirty="0" smtClean="0">
                        <a:effectLst/>
                      </a:endParaRPr>
                    </a:p>
                    <a:p>
                      <a:pPr marL="45720">
                        <a:lnSpc>
                          <a:spcPts val="1200"/>
                        </a:lnSpc>
                        <a:spcAft>
                          <a:spcPts val="600"/>
                        </a:spcAft>
                      </a:pPr>
                      <a:endParaRPr lang="fr-FR" sz="1800" dirty="0" smtClean="0">
                        <a:effectLst/>
                      </a:endParaRPr>
                    </a:p>
                    <a:p>
                      <a:pPr marL="45720">
                        <a:lnSpc>
                          <a:spcPts val="1200"/>
                        </a:lnSpc>
                        <a:spcAft>
                          <a:spcPts val="600"/>
                        </a:spcAft>
                      </a:pPr>
                      <a:r>
                        <a:rPr lang="fr-FR" sz="1800" dirty="0" smtClean="0">
                          <a:effectLst/>
                        </a:rPr>
                        <a:t>O </a:t>
                      </a:r>
                      <a:r>
                        <a:rPr lang="fr-FR" sz="1800" dirty="0">
                          <a:effectLst/>
                        </a:rPr>
                        <a:t>seu impacto é</a:t>
                      </a:r>
                      <a:endParaRPr lang="pt-BR" sz="1800" dirty="0">
                        <a:effectLst/>
                        <a:latin typeface="Times New Roman" panose="02020603050405020304" pitchFamily="18" charset="0"/>
                        <a:ea typeface="Times New Roman" panose="02020603050405020304" pitchFamily="18" charset="0"/>
                      </a:endParaRPr>
                    </a:p>
                  </a:txBody>
                  <a:tcPr marL="68580" marR="68580" marT="0" marB="0">
                    <a:solidFill>
                      <a:srgbClr val="B1BEDD"/>
                    </a:solidFill>
                  </a:tcPr>
                </a:tc>
                <a:tc>
                  <a:txBody>
                    <a:bodyPr/>
                    <a:lstStyle/>
                    <a:p>
                      <a:pPr algn="just">
                        <a:lnSpc>
                          <a:spcPct val="100000"/>
                        </a:lnSpc>
                        <a:spcAft>
                          <a:spcPts val="600"/>
                        </a:spcAft>
                        <a:tabLst>
                          <a:tab pos="342900" algn="l"/>
                          <a:tab pos="800100" algn="l"/>
                        </a:tabLst>
                      </a:pPr>
                      <a:r>
                        <a:rPr lang="pt-BR" sz="100" b="0" dirty="0" smtClean="0">
                          <a:effectLst/>
                          <a:latin typeface="+mn-lt"/>
                          <a:ea typeface="+mn-ea"/>
                        </a:rPr>
                        <a:t>  </a:t>
                      </a:r>
                    </a:p>
                    <a:p>
                      <a:pPr algn="just">
                        <a:lnSpc>
                          <a:spcPct val="100000"/>
                        </a:lnSpc>
                        <a:spcAft>
                          <a:spcPts val="600"/>
                        </a:spcAft>
                        <a:tabLst>
                          <a:tab pos="342900" algn="l"/>
                          <a:tab pos="800100" algn="l"/>
                        </a:tabLst>
                      </a:pPr>
                      <a:r>
                        <a:rPr lang="pt-BR" sz="1800" b="0" dirty="0" smtClean="0">
                          <a:effectLst/>
                          <a:latin typeface="+mn-lt"/>
                          <a:ea typeface="+mn-ea"/>
                        </a:rPr>
                        <a:t>Permitir aos</a:t>
                      </a:r>
                      <a:r>
                        <a:rPr lang="pt-BR" sz="1800" b="0" baseline="0" dirty="0" smtClean="0">
                          <a:effectLst/>
                          <a:latin typeface="+mn-lt"/>
                          <a:ea typeface="+mn-ea"/>
                        </a:rPr>
                        <a:t> futuros membros da comunidade informar e se informar sobre dados meteorológicos. </a:t>
                      </a:r>
                      <a:endParaRPr lang="pt-BR" sz="1800" b="1" dirty="0">
                        <a:effectLst/>
                        <a:latin typeface="Times New Roman" panose="02020603050405020304" pitchFamily="18" charset="0"/>
                        <a:ea typeface="Times New Roman" panose="02020603050405020304" pitchFamily="18" charset="0"/>
                      </a:endParaRPr>
                    </a:p>
                  </a:txBody>
                  <a:tcPr marL="68580" marR="68580" marT="0" marB="0">
                    <a:solidFill>
                      <a:srgbClr val="B1BEDD"/>
                    </a:solidFill>
                  </a:tcPr>
                </a:tc>
                <a:extLst>
                  <a:ext uri="{0D108BD9-81ED-4DB2-BD59-A6C34878D82A}">
                    <a16:rowId xmlns:a16="http://schemas.microsoft.com/office/drawing/2014/main" val="4118546338"/>
                  </a:ext>
                </a:extLst>
              </a:tr>
              <a:tr h="700712">
                <a:tc>
                  <a:txBody>
                    <a:bodyPr/>
                    <a:lstStyle/>
                    <a:p>
                      <a:pPr marL="45720">
                        <a:lnSpc>
                          <a:spcPts val="1200"/>
                        </a:lnSpc>
                        <a:spcAft>
                          <a:spcPts val="600"/>
                        </a:spcAft>
                      </a:pPr>
                      <a:endParaRPr lang="en-US" sz="1800" dirty="0" smtClean="0">
                        <a:effectLst/>
                      </a:endParaRPr>
                    </a:p>
                    <a:p>
                      <a:pPr marL="45720">
                        <a:lnSpc>
                          <a:spcPts val="1200"/>
                        </a:lnSpc>
                        <a:spcAft>
                          <a:spcPts val="600"/>
                        </a:spcAft>
                      </a:pPr>
                      <a:r>
                        <a:rPr lang="en-US" sz="1800" dirty="0" smtClean="0">
                          <a:effectLst/>
                        </a:rPr>
                        <a:t>Uma </a:t>
                      </a:r>
                      <a:r>
                        <a:rPr lang="en-US" sz="1800" dirty="0">
                          <a:effectLst/>
                        </a:rPr>
                        <a:t>boa solução seria</a:t>
                      </a:r>
                      <a:endParaRPr lang="pt-BR" sz="18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algn="just">
                        <a:lnSpc>
                          <a:spcPct val="100000"/>
                        </a:lnSpc>
                        <a:spcAft>
                          <a:spcPts val="600"/>
                        </a:spcAft>
                        <a:tabLst>
                          <a:tab pos="342900" algn="l"/>
                          <a:tab pos="800100" algn="l"/>
                        </a:tabLst>
                      </a:pPr>
                      <a:r>
                        <a:rPr lang="pt-BR" sz="800" b="0" dirty="0" smtClean="0">
                          <a:effectLst/>
                          <a:latin typeface="+mn-lt"/>
                          <a:ea typeface="+mn-ea"/>
                        </a:rPr>
                        <a:t> </a:t>
                      </a:r>
                    </a:p>
                    <a:p>
                      <a:pPr algn="just">
                        <a:lnSpc>
                          <a:spcPct val="100000"/>
                        </a:lnSpc>
                        <a:spcAft>
                          <a:spcPts val="600"/>
                        </a:spcAft>
                        <a:tabLst>
                          <a:tab pos="342900" algn="l"/>
                          <a:tab pos="800100" algn="l"/>
                        </a:tabLst>
                      </a:pPr>
                      <a:r>
                        <a:rPr lang="pt-BR" sz="1800" dirty="0" smtClean="0">
                          <a:effectLst/>
                        </a:rPr>
                        <a:t>Desenvolver e implementar o módulo 01, que atenda as necessidades</a:t>
                      </a:r>
                      <a:r>
                        <a:rPr lang="pt-BR" sz="1800" baseline="0" dirty="0" smtClean="0">
                          <a:effectLst/>
                        </a:rPr>
                        <a:t> dos usuários até o prazo determinado.</a:t>
                      </a:r>
                      <a:endParaRPr lang="pt-BR" sz="1800" b="1" dirty="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4017921570"/>
                  </a:ext>
                </a:extLst>
              </a:tr>
            </a:tbl>
          </a:graphicData>
        </a:graphic>
      </p:graphicFrame>
      <p:sp>
        <p:nvSpPr>
          <p:cNvPr id="6" name="Rectangle 1"/>
          <p:cNvSpPr>
            <a:spLocks noChangeArrowheads="1"/>
          </p:cNvSpPr>
          <p:nvPr/>
        </p:nvSpPr>
        <p:spPr bwMode="auto">
          <a:xfrm>
            <a:off x="163770" y="1722393"/>
            <a:ext cx="3439258" cy="6693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457056" tIns="76176" rIns="91440" bIns="38088" numCol="1" anchor="ctr" anchorCtr="0" compatLnSpc="1">
            <a:prstTxWarp prst="textNoShape">
              <a:avLst/>
            </a:prstTxWarp>
            <a:spAutoFit/>
          </a:bodyPr>
          <a:lstStyle>
            <a:lvl1pPr eaLnBrk="0" fontAlgn="base" hangingPunct="0">
              <a:spcBef>
                <a:spcPct val="0"/>
              </a:spcBef>
              <a:spcAft>
                <a:spcPct val="0"/>
              </a:spcAft>
              <a:tabLst>
                <a:tab pos="342900" algn="l"/>
                <a:tab pos="800100" algn="l"/>
              </a:tabLst>
              <a:defRPr>
                <a:solidFill>
                  <a:schemeClr val="tx1"/>
                </a:solidFill>
                <a:latin typeface="Arial" panose="020B0604020202020204" pitchFamily="34" charset="0"/>
              </a:defRPr>
            </a:lvl1pPr>
            <a:lvl2pPr eaLnBrk="0" fontAlgn="base" hangingPunct="0">
              <a:spcBef>
                <a:spcPct val="0"/>
              </a:spcBef>
              <a:spcAft>
                <a:spcPct val="0"/>
              </a:spcAft>
              <a:tabLst>
                <a:tab pos="342900" algn="l"/>
                <a:tab pos="800100" algn="l"/>
              </a:tabLst>
              <a:defRPr>
                <a:solidFill>
                  <a:schemeClr val="tx1"/>
                </a:solidFill>
                <a:latin typeface="Arial" panose="020B0604020202020204" pitchFamily="34" charset="0"/>
              </a:defRPr>
            </a:lvl2pPr>
            <a:lvl3pPr eaLnBrk="0" fontAlgn="base" hangingPunct="0">
              <a:spcBef>
                <a:spcPct val="0"/>
              </a:spcBef>
              <a:spcAft>
                <a:spcPct val="0"/>
              </a:spcAft>
              <a:tabLst>
                <a:tab pos="342900" algn="l"/>
                <a:tab pos="800100" algn="l"/>
              </a:tabLst>
              <a:defRPr>
                <a:solidFill>
                  <a:schemeClr val="tx1"/>
                </a:solidFill>
                <a:latin typeface="Arial" panose="020B0604020202020204" pitchFamily="34" charset="0"/>
              </a:defRPr>
            </a:lvl3pPr>
            <a:lvl4pPr eaLnBrk="0" fontAlgn="base" hangingPunct="0">
              <a:spcBef>
                <a:spcPct val="0"/>
              </a:spcBef>
              <a:spcAft>
                <a:spcPct val="0"/>
              </a:spcAft>
              <a:tabLst>
                <a:tab pos="342900" algn="l"/>
                <a:tab pos="800100" algn="l"/>
              </a:tabLst>
              <a:defRPr>
                <a:solidFill>
                  <a:schemeClr val="tx1"/>
                </a:solidFill>
                <a:latin typeface="Arial" panose="020B0604020202020204" pitchFamily="34" charset="0"/>
              </a:defRPr>
            </a:lvl4pPr>
            <a:lvl5pPr eaLnBrk="0" fontAlgn="base" hangingPunct="0">
              <a:spcBef>
                <a:spcPct val="0"/>
              </a:spcBef>
              <a:spcAft>
                <a:spcPct val="0"/>
              </a:spcAft>
              <a:tabLst>
                <a:tab pos="342900" algn="l"/>
                <a:tab pos="800100" algn="l"/>
              </a:tabLst>
              <a:defRPr>
                <a:solidFill>
                  <a:schemeClr val="tx1"/>
                </a:solidFill>
                <a:latin typeface="Arial" panose="020B0604020202020204" pitchFamily="34" charset="0"/>
              </a:defRPr>
            </a:lvl5pPr>
            <a:lvl6pPr eaLnBrk="0" fontAlgn="base" hangingPunct="0">
              <a:spcBef>
                <a:spcPct val="0"/>
              </a:spcBef>
              <a:spcAft>
                <a:spcPct val="0"/>
              </a:spcAft>
              <a:tabLst>
                <a:tab pos="342900" algn="l"/>
                <a:tab pos="800100" algn="l"/>
              </a:tabLst>
              <a:defRPr>
                <a:solidFill>
                  <a:schemeClr val="tx1"/>
                </a:solidFill>
                <a:latin typeface="Arial" panose="020B0604020202020204" pitchFamily="34" charset="0"/>
              </a:defRPr>
            </a:lvl6pPr>
            <a:lvl7pPr eaLnBrk="0" fontAlgn="base" hangingPunct="0">
              <a:spcBef>
                <a:spcPct val="0"/>
              </a:spcBef>
              <a:spcAft>
                <a:spcPct val="0"/>
              </a:spcAft>
              <a:tabLst>
                <a:tab pos="342900" algn="l"/>
                <a:tab pos="800100" algn="l"/>
              </a:tabLst>
              <a:defRPr>
                <a:solidFill>
                  <a:schemeClr val="tx1"/>
                </a:solidFill>
                <a:latin typeface="Arial" panose="020B0604020202020204" pitchFamily="34" charset="0"/>
              </a:defRPr>
            </a:lvl7pPr>
            <a:lvl8pPr eaLnBrk="0" fontAlgn="base" hangingPunct="0">
              <a:spcBef>
                <a:spcPct val="0"/>
              </a:spcBef>
              <a:spcAft>
                <a:spcPct val="0"/>
              </a:spcAft>
              <a:tabLst>
                <a:tab pos="342900" algn="l"/>
                <a:tab pos="800100" algn="l"/>
              </a:tabLst>
              <a:defRPr>
                <a:solidFill>
                  <a:schemeClr val="tx1"/>
                </a:solidFill>
                <a:latin typeface="Arial" panose="020B0604020202020204" pitchFamily="34" charset="0"/>
              </a:defRPr>
            </a:lvl8pPr>
            <a:lvl9pPr eaLnBrk="0" fontAlgn="base" hangingPunct="0">
              <a:spcBef>
                <a:spcPct val="0"/>
              </a:spcBef>
              <a:spcAft>
                <a:spcPct val="0"/>
              </a:spcAft>
              <a:tabLst>
                <a:tab pos="342900" algn="l"/>
                <a:tab pos="800100" algn="l"/>
              </a:tabLst>
              <a:defRPr>
                <a:solidFill>
                  <a:schemeClr val="tx1"/>
                </a:solidFill>
                <a:latin typeface="Arial" panose="020B0604020202020204" pitchFamily="34" charset="0"/>
              </a:defRPr>
            </a:lvl9pPr>
          </a:lstStyle>
          <a:p>
            <a:pPr marL="457200" marR="0" lvl="1" indent="0" algn="l" defTabSz="914400" rtl="0" eaLnBrk="0" fontAlgn="base" latinLnBrk="0" hangingPunct="0">
              <a:lnSpc>
                <a:spcPct val="100000"/>
              </a:lnSpc>
              <a:spcBef>
                <a:spcPct val="0"/>
              </a:spcBef>
              <a:spcAft>
                <a:spcPct val="0"/>
              </a:spcAft>
              <a:buClrTx/>
              <a:buSzTx/>
              <a:tabLst>
                <a:tab pos="342900" algn="l"/>
                <a:tab pos="800100" algn="l"/>
              </a:tabLst>
            </a:pPr>
            <a:r>
              <a:rPr kumimoji="0" lang="pt-BR" altLang="pt-BR" i="0" u="none" strike="noStrike" cap="none" normalizeH="0" baseline="0" dirty="0" smtClean="0">
                <a:ln>
                  <a:noFill/>
                </a:ln>
                <a:solidFill>
                  <a:schemeClr val="tx1"/>
                </a:solidFill>
                <a:effectLst/>
                <a:latin typeface="+mj-lt"/>
                <a:ea typeface="Times New Roman" panose="02020603050405020304" pitchFamily="18" charset="0"/>
                <a:cs typeface="Arial" panose="020B0604020202020204" pitchFamily="34" charset="0"/>
              </a:rPr>
              <a:t>D</a:t>
            </a:r>
            <a:r>
              <a:rPr kumimoji="0" lang="pt-BR" altLang="pt-BR" i="0" u="none" strike="noStrike" cap="none" normalizeH="0" baseline="0" dirty="0" smtClean="0" bmk="">
                <a:ln>
                  <a:noFill/>
                </a:ln>
                <a:solidFill>
                  <a:schemeClr val="tx1"/>
                </a:solidFill>
                <a:effectLst/>
                <a:latin typeface="+mj-lt"/>
                <a:ea typeface="Times New Roman" panose="02020603050405020304" pitchFamily="18" charset="0"/>
                <a:cs typeface="Arial" panose="020B0604020202020204" pitchFamily="34" charset="0"/>
              </a:rPr>
              <a:t>escrição do Problema</a:t>
            </a:r>
            <a:endParaRPr kumimoji="0" lang="pt-BR" altLang="pt-BR" i="0" u="none" strike="noStrike" cap="none" normalizeH="0" baseline="0" dirty="0" smtClean="0">
              <a:ln>
                <a:noFill/>
              </a:ln>
              <a:solidFill>
                <a:srgbClr val="2E74B5"/>
              </a:solidFill>
              <a:effectLst/>
              <a:latin typeface="+mj-lt"/>
              <a:ea typeface="Times New Roman" panose="02020603050405020304" pitchFamily="18" charset="0"/>
              <a:cs typeface="Times New Roman" panose="02020603050405020304" pitchFamily="18" charset="0"/>
            </a:endParaRPr>
          </a:p>
          <a:p>
            <a:pPr marL="457200" marR="0" lvl="1" indent="0" algn="l" defTabSz="914400" rtl="0" eaLnBrk="0" fontAlgn="base" latinLnBrk="0" hangingPunct="0">
              <a:lnSpc>
                <a:spcPct val="100000"/>
              </a:lnSpc>
              <a:spcBef>
                <a:spcPct val="0"/>
              </a:spcBef>
              <a:spcAft>
                <a:spcPct val="0"/>
              </a:spcAft>
              <a:buClrTx/>
              <a:buSzTx/>
              <a:buFontTx/>
              <a:buAutoNum type="arabicPeriod"/>
              <a:tabLst>
                <a:tab pos="342900" algn="l"/>
                <a:tab pos="800100" algn="l"/>
              </a:tabLst>
            </a:pPr>
            <a:endParaRPr kumimoji="0" lang="pt-BR" altLang="pt-BR"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479462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4"/>
                                        </p:tgtEl>
                                        <p:attrNameLst>
                                          <p:attrName>r</p:attrName>
                                        </p:attrNameLst>
                                      </p:cBhvr>
                                    </p:animRot>
                                    <p:animRot by="-240000">
                                      <p:cBhvr>
                                        <p:cTn id="7" dur="200" fill="hold">
                                          <p:stCondLst>
                                            <p:cond delay="200"/>
                                          </p:stCondLst>
                                        </p:cTn>
                                        <p:tgtEl>
                                          <p:spTgt spid="4"/>
                                        </p:tgtEl>
                                        <p:attrNameLst>
                                          <p:attrName>r</p:attrName>
                                        </p:attrNameLst>
                                      </p:cBhvr>
                                    </p:animRot>
                                    <p:animRot by="240000">
                                      <p:cBhvr>
                                        <p:cTn id="8" dur="200" fill="hold">
                                          <p:stCondLst>
                                            <p:cond delay="400"/>
                                          </p:stCondLst>
                                        </p:cTn>
                                        <p:tgtEl>
                                          <p:spTgt spid="4"/>
                                        </p:tgtEl>
                                        <p:attrNameLst>
                                          <p:attrName>r</p:attrName>
                                        </p:attrNameLst>
                                      </p:cBhvr>
                                    </p:animRot>
                                    <p:animRot by="-240000">
                                      <p:cBhvr>
                                        <p:cTn id="9" dur="200" fill="hold">
                                          <p:stCondLst>
                                            <p:cond delay="600"/>
                                          </p:stCondLst>
                                        </p:cTn>
                                        <p:tgtEl>
                                          <p:spTgt spid="4"/>
                                        </p:tgtEl>
                                        <p:attrNameLst>
                                          <p:attrName>r</p:attrName>
                                        </p:attrNameLst>
                                      </p:cBhvr>
                                    </p:animRot>
                                    <p:animRot by="120000">
                                      <p:cBhvr>
                                        <p:cTn id="10" dur="200" fill="hold">
                                          <p:stCondLst>
                                            <p:cond delay="800"/>
                                          </p:stCondLst>
                                        </p:cTn>
                                        <p:tgtEl>
                                          <p:spTgt spid="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778546" y="453895"/>
            <a:ext cx="9692640" cy="1325562"/>
          </a:xfrm>
        </p:spPr>
        <p:txBody>
          <a:bodyPr>
            <a:normAutofit/>
          </a:bodyPr>
          <a:lstStyle/>
          <a:p>
            <a:r>
              <a:rPr lang="pt-BR" sz="4000" dirty="0"/>
              <a:t>Documento de </a:t>
            </a:r>
            <a:r>
              <a:rPr lang="pt-BR" sz="4000" dirty="0" smtClean="0"/>
              <a:t>Visão - Posicionamento</a:t>
            </a:r>
            <a:endParaRPr lang="pt-BR" sz="4000" dirty="0"/>
          </a:p>
        </p:txBody>
      </p:sp>
      <p:pic>
        <p:nvPicPr>
          <p:cNvPr id="4" name="Imagem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graphicFrame>
        <p:nvGraphicFramePr>
          <p:cNvPr id="3" name="Marcador de Posição de Conteúdo 2"/>
          <p:cNvGraphicFramePr>
            <a:graphicFrameLocks noGrp="1"/>
          </p:cNvGraphicFramePr>
          <p:nvPr>
            <p:ph idx="1"/>
            <p:extLst>
              <p:ext uri="{D42A27DB-BD31-4B8C-83A1-F6EECF244321}">
                <p14:modId xmlns:p14="http://schemas.microsoft.com/office/powerpoint/2010/main" val="1117075636"/>
              </p:ext>
            </p:extLst>
          </p:nvPr>
        </p:nvGraphicFramePr>
        <p:xfrm>
          <a:off x="1235746" y="2299063"/>
          <a:ext cx="9235440" cy="4254473"/>
        </p:xfrm>
        <a:graphic>
          <a:graphicData uri="http://schemas.openxmlformats.org/drawingml/2006/table">
            <a:tbl>
              <a:tblPr>
                <a:tableStyleId>{5C22544A-7EE6-4342-B048-85BDC9FD1C3A}</a:tableStyleId>
              </a:tblPr>
              <a:tblGrid>
                <a:gridCol w="3178805">
                  <a:extLst>
                    <a:ext uri="{9D8B030D-6E8A-4147-A177-3AD203B41FA5}">
                      <a16:colId xmlns:a16="http://schemas.microsoft.com/office/drawing/2014/main" val="3322218748"/>
                    </a:ext>
                  </a:extLst>
                </a:gridCol>
                <a:gridCol w="6056635">
                  <a:extLst>
                    <a:ext uri="{9D8B030D-6E8A-4147-A177-3AD203B41FA5}">
                      <a16:colId xmlns:a16="http://schemas.microsoft.com/office/drawing/2014/main" val="963664902"/>
                    </a:ext>
                  </a:extLst>
                </a:gridCol>
              </a:tblGrid>
              <a:tr h="666206">
                <a:tc>
                  <a:txBody>
                    <a:bodyPr/>
                    <a:lstStyle/>
                    <a:p>
                      <a:pPr marL="45720" algn="just">
                        <a:lnSpc>
                          <a:spcPct val="100000"/>
                        </a:lnSpc>
                        <a:spcAft>
                          <a:spcPts val="600"/>
                        </a:spcAft>
                      </a:pPr>
                      <a:r>
                        <a:rPr lang="en-US" sz="1800" dirty="0">
                          <a:effectLst/>
                        </a:rPr>
                        <a:t>Para</a:t>
                      </a:r>
                      <a:endParaRPr lang="pt-BR" sz="1800" dirty="0">
                        <a:effectLst/>
                        <a:latin typeface="Times New Roman" panose="02020603050405020304" pitchFamily="18" charset="0"/>
                        <a:ea typeface="Times New Roman" panose="02020603050405020304" pitchFamily="18" charset="0"/>
                      </a:endParaRPr>
                    </a:p>
                  </a:txBody>
                  <a:tcPr marL="68580" marR="68580" marT="0" marB="0">
                    <a:solidFill>
                      <a:srgbClr val="B1BEDD"/>
                    </a:solidFill>
                  </a:tcPr>
                </a:tc>
                <a:tc>
                  <a:txBody>
                    <a:bodyPr/>
                    <a:lstStyle/>
                    <a:p>
                      <a:pPr algn="just">
                        <a:lnSpc>
                          <a:spcPct val="100000"/>
                        </a:lnSpc>
                        <a:spcAft>
                          <a:spcPts val="600"/>
                        </a:spcAft>
                        <a:tabLst>
                          <a:tab pos="342900" algn="l"/>
                          <a:tab pos="800100" algn="l"/>
                        </a:tabLst>
                      </a:pPr>
                      <a:r>
                        <a:rPr lang="fr-FR" sz="1800" dirty="0" smtClean="0">
                          <a:effectLst/>
                        </a:rPr>
                        <a:t>Para</a:t>
                      </a:r>
                      <a:r>
                        <a:rPr lang="fr-FR" sz="1800" baseline="0" dirty="0" smtClean="0">
                          <a:effectLst/>
                        </a:rPr>
                        <a:t> a comunidade em geral.</a:t>
                      </a:r>
                      <a:endParaRPr lang="pt-BR" sz="1800" b="1" dirty="0">
                        <a:effectLst/>
                        <a:latin typeface="Times New Roman" panose="02020603050405020304" pitchFamily="18" charset="0"/>
                        <a:ea typeface="Times New Roman" panose="02020603050405020304" pitchFamily="18" charset="0"/>
                      </a:endParaRPr>
                    </a:p>
                  </a:txBody>
                  <a:tcPr marL="68580" marR="68580" marT="0" marB="0">
                    <a:solidFill>
                      <a:srgbClr val="B1BEDD"/>
                    </a:solidFill>
                  </a:tcPr>
                </a:tc>
                <a:extLst>
                  <a:ext uri="{0D108BD9-81ED-4DB2-BD59-A6C34878D82A}">
                    <a16:rowId xmlns:a16="http://schemas.microsoft.com/office/drawing/2014/main" val="598763302"/>
                  </a:ext>
                </a:extLst>
              </a:tr>
              <a:tr h="679269">
                <a:tc>
                  <a:txBody>
                    <a:bodyPr/>
                    <a:lstStyle/>
                    <a:p>
                      <a:pPr marL="45720" algn="just">
                        <a:lnSpc>
                          <a:spcPct val="100000"/>
                        </a:lnSpc>
                        <a:spcAft>
                          <a:spcPts val="600"/>
                        </a:spcAft>
                      </a:pPr>
                      <a:r>
                        <a:rPr lang="en-US" sz="1800" dirty="0">
                          <a:effectLst/>
                        </a:rPr>
                        <a:t>Quem</a:t>
                      </a:r>
                      <a:endParaRPr lang="pt-BR" sz="18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algn="just">
                        <a:lnSpc>
                          <a:spcPct val="100000"/>
                        </a:lnSpc>
                        <a:spcAft>
                          <a:spcPts val="600"/>
                        </a:spcAft>
                        <a:tabLst>
                          <a:tab pos="342900" algn="l"/>
                          <a:tab pos="800100" algn="l"/>
                        </a:tabLst>
                      </a:pPr>
                      <a:r>
                        <a:rPr lang="fr-FR" sz="1800" dirty="0" smtClean="0">
                          <a:effectLst/>
                        </a:rPr>
                        <a:t>Necessita de dados meteorológicos</a:t>
                      </a:r>
                      <a:r>
                        <a:rPr lang="fr-FR" sz="1800" baseline="0" dirty="0" smtClean="0">
                          <a:effectLst/>
                        </a:rPr>
                        <a:t> ou querer informar sobre o mesmo.</a:t>
                      </a:r>
                      <a:endParaRPr lang="pt-BR" sz="1800" b="1" dirty="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483717772"/>
                  </a:ext>
                </a:extLst>
              </a:tr>
              <a:tr h="692331">
                <a:tc>
                  <a:txBody>
                    <a:bodyPr/>
                    <a:lstStyle/>
                    <a:p>
                      <a:pPr marL="45720" algn="just">
                        <a:lnSpc>
                          <a:spcPct val="100000"/>
                        </a:lnSpc>
                        <a:spcAft>
                          <a:spcPts val="600"/>
                        </a:spcAft>
                      </a:pPr>
                      <a:r>
                        <a:rPr lang="pt-BR" sz="1800">
                          <a:effectLst/>
                        </a:rPr>
                        <a:t>O Módulo de alertas</a:t>
                      </a:r>
                      <a:endParaRPr lang="pt-BR" sz="1800">
                        <a:effectLst/>
                        <a:latin typeface="Times New Roman" panose="02020603050405020304" pitchFamily="18" charset="0"/>
                        <a:ea typeface="Times New Roman" panose="02020603050405020304" pitchFamily="18" charset="0"/>
                      </a:endParaRPr>
                    </a:p>
                  </a:txBody>
                  <a:tcPr marL="68580" marR="68580" marT="0" marB="0">
                    <a:solidFill>
                      <a:srgbClr val="B1BEDD"/>
                    </a:solidFill>
                  </a:tcPr>
                </a:tc>
                <a:tc>
                  <a:txBody>
                    <a:bodyPr/>
                    <a:lstStyle/>
                    <a:p>
                      <a:pPr algn="just">
                        <a:lnSpc>
                          <a:spcPct val="100000"/>
                        </a:lnSpc>
                        <a:spcAft>
                          <a:spcPts val="600"/>
                        </a:spcAft>
                        <a:tabLst>
                          <a:tab pos="342900" algn="l"/>
                          <a:tab pos="800100" algn="l"/>
                        </a:tabLst>
                      </a:pPr>
                      <a:r>
                        <a:rPr lang="pt-BR" sz="1800" kern="1200" dirty="0" smtClean="0">
                          <a:solidFill>
                            <a:schemeClr val="dk1"/>
                          </a:solidFill>
                          <a:effectLst/>
                          <a:latin typeface="+mn-lt"/>
                          <a:ea typeface="+mn-ea"/>
                          <a:cs typeface="+mn-cs"/>
                        </a:rPr>
                        <a:t>Representa a uma Unidade do INDRA que realiza os passos iniciais do projeto como cadastro, </a:t>
                      </a:r>
                      <a:r>
                        <a:rPr lang="pt-BR" sz="1800" kern="1200" dirty="0" err="1" smtClean="0">
                          <a:solidFill>
                            <a:schemeClr val="dk1"/>
                          </a:solidFill>
                          <a:effectLst/>
                          <a:latin typeface="+mn-lt"/>
                          <a:ea typeface="+mn-ea"/>
                          <a:cs typeface="+mn-cs"/>
                        </a:rPr>
                        <a:t>login</a:t>
                      </a:r>
                      <a:r>
                        <a:rPr lang="pt-BR" sz="1800" kern="1200" dirty="0" smtClean="0">
                          <a:solidFill>
                            <a:schemeClr val="dk1"/>
                          </a:solidFill>
                          <a:effectLst/>
                          <a:latin typeface="+mn-lt"/>
                          <a:ea typeface="+mn-ea"/>
                          <a:cs typeface="+mn-cs"/>
                        </a:rPr>
                        <a:t>, fale conosco dentre outros.</a:t>
                      </a:r>
                      <a:endParaRPr lang="pt-BR" sz="1800" b="1" dirty="0">
                        <a:effectLst/>
                        <a:latin typeface="Times New Roman" panose="02020603050405020304" pitchFamily="18" charset="0"/>
                        <a:ea typeface="Times New Roman" panose="02020603050405020304" pitchFamily="18" charset="0"/>
                      </a:endParaRPr>
                    </a:p>
                  </a:txBody>
                  <a:tcPr marL="68580" marR="68580" marT="0" marB="0">
                    <a:solidFill>
                      <a:srgbClr val="B1BEDD"/>
                    </a:solidFill>
                  </a:tcPr>
                </a:tc>
                <a:extLst>
                  <a:ext uri="{0D108BD9-81ED-4DB2-BD59-A6C34878D82A}">
                    <a16:rowId xmlns:a16="http://schemas.microsoft.com/office/drawing/2014/main" val="3659784858"/>
                  </a:ext>
                </a:extLst>
              </a:tr>
              <a:tr h="404949">
                <a:tc>
                  <a:txBody>
                    <a:bodyPr/>
                    <a:lstStyle/>
                    <a:p>
                      <a:pPr marL="45720" algn="just">
                        <a:lnSpc>
                          <a:spcPct val="100000"/>
                        </a:lnSpc>
                        <a:spcAft>
                          <a:spcPts val="600"/>
                        </a:spcAft>
                      </a:pPr>
                      <a:r>
                        <a:rPr lang="pt-BR" sz="1800" dirty="0">
                          <a:effectLst/>
                        </a:rPr>
                        <a:t>Que</a:t>
                      </a:r>
                      <a:endParaRPr lang="pt-BR" sz="18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algn="just">
                        <a:lnSpc>
                          <a:spcPct val="100000"/>
                        </a:lnSpc>
                        <a:spcAft>
                          <a:spcPts val="600"/>
                        </a:spcAft>
                        <a:tabLst>
                          <a:tab pos="342900" algn="l"/>
                          <a:tab pos="800100" algn="l"/>
                        </a:tabLst>
                      </a:pPr>
                      <a:r>
                        <a:rPr lang="pt-BR" sz="1800" kern="1200" dirty="0" smtClean="0">
                          <a:solidFill>
                            <a:schemeClr val="dk1"/>
                          </a:solidFill>
                          <a:effectLst/>
                          <a:latin typeface="+mn-lt"/>
                          <a:ea typeface="+mn-ea"/>
                          <a:cs typeface="+mn-cs"/>
                        </a:rPr>
                        <a:t>Propicia a comunicação e integração de alguns Módulos do projeto</a:t>
                      </a:r>
                      <a:endParaRPr lang="pt-BR" sz="1800" b="1" dirty="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4154061128"/>
                  </a:ext>
                </a:extLst>
              </a:tr>
              <a:tr h="768699">
                <a:tc>
                  <a:txBody>
                    <a:bodyPr/>
                    <a:lstStyle/>
                    <a:p>
                      <a:pPr marL="45720" algn="just">
                        <a:lnSpc>
                          <a:spcPct val="100000"/>
                        </a:lnSpc>
                        <a:spcAft>
                          <a:spcPts val="600"/>
                        </a:spcAft>
                      </a:pPr>
                      <a:r>
                        <a:rPr lang="pt-BR" sz="1800">
                          <a:effectLst/>
                        </a:rPr>
                        <a:t>Diferentemente dos</a:t>
                      </a:r>
                      <a:endParaRPr lang="pt-BR" sz="1800">
                        <a:effectLst/>
                        <a:latin typeface="Times New Roman" panose="02020603050405020304" pitchFamily="18" charset="0"/>
                        <a:ea typeface="Times New Roman" panose="02020603050405020304" pitchFamily="18" charset="0"/>
                      </a:endParaRPr>
                    </a:p>
                  </a:txBody>
                  <a:tcPr marL="68580" marR="68580" marT="0" marB="0">
                    <a:solidFill>
                      <a:srgbClr val="B1BEDD"/>
                    </a:solidFill>
                  </a:tcPr>
                </a:tc>
                <a:tc>
                  <a:txBody>
                    <a:bodyPr/>
                    <a:lstStyle/>
                    <a:p>
                      <a:pPr algn="just">
                        <a:lnSpc>
                          <a:spcPct val="100000"/>
                        </a:lnSpc>
                        <a:spcAft>
                          <a:spcPts val="600"/>
                        </a:spcAft>
                        <a:tabLst>
                          <a:tab pos="342900" algn="l"/>
                          <a:tab pos="800100" algn="l"/>
                        </a:tabLst>
                      </a:pPr>
                      <a:r>
                        <a:rPr lang="pt-BR" sz="1800" kern="1200" dirty="0" smtClean="0">
                          <a:solidFill>
                            <a:schemeClr val="dk1"/>
                          </a:solidFill>
                          <a:effectLst/>
                          <a:latin typeface="+mn-lt"/>
                          <a:ea typeface="+mn-ea"/>
                          <a:cs typeface="+mn-cs"/>
                        </a:rPr>
                        <a:t>Da acesso ao usuário de acessar todos os setores do site, diferenciando o publico que ele se enquadra.</a:t>
                      </a:r>
                      <a:endParaRPr lang="pt-BR" sz="1800" b="1" dirty="0">
                        <a:effectLst/>
                        <a:latin typeface="Times New Roman" panose="02020603050405020304" pitchFamily="18" charset="0"/>
                        <a:ea typeface="Times New Roman" panose="02020603050405020304" pitchFamily="18" charset="0"/>
                      </a:endParaRPr>
                    </a:p>
                  </a:txBody>
                  <a:tcPr marL="68580" marR="68580" marT="0" marB="0">
                    <a:solidFill>
                      <a:srgbClr val="B1BEDD"/>
                    </a:solidFill>
                  </a:tcPr>
                </a:tc>
                <a:extLst>
                  <a:ext uri="{0D108BD9-81ED-4DB2-BD59-A6C34878D82A}">
                    <a16:rowId xmlns:a16="http://schemas.microsoft.com/office/drawing/2014/main" val="3455227040"/>
                  </a:ext>
                </a:extLst>
              </a:tr>
              <a:tr h="768699">
                <a:tc>
                  <a:txBody>
                    <a:bodyPr/>
                    <a:lstStyle/>
                    <a:p>
                      <a:pPr marL="45720" algn="just">
                        <a:lnSpc>
                          <a:spcPct val="100000"/>
                        </a:lnSpc>
                        <a:spcAft>
                          <a:spcPts val="600"/>
                        </a:spcAft>
                      </a:pPr>
                      <a:r>
                        <a:rPr lang="en-US" sz="1800" dirty="0">
                          <a:effectLst/>
                        </a:rPr>
                        <a:t>Nosso produto</a:t>
                      </a:r>
                      <a:endParaRPr lang="pt-BR" sz="18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algn="just">
                        <a:lnSpc>
                          <a:spcPct val="100000"/>
                        </a:lnSpc>
                        <a:spcAft>
                          <a:spcPts val="600"/>
                        </a:spcAft>
                        <a:tabLst>
                          <a:tab pos="342900" algn="l"/>
                          <a:tab pos="800100" algn="l"/>
                        </a:tabLst>
                      </a:pPr>
                      <a:r>
                        <a:rPr lang="pt-BR" sz="1800" kern="1200" dirty="0" smtClean="0">
                          <a:solidFill>
                            <a:schemeClr val="dk1"/>
                          </a:solidFill>
                          <a:effectLst/>
                          <a:latin typeface="+mn-lt"/>
                          <a:ea typeface="+mn-ea"/>
                          <a:cs typeface="+mn-cs"/>
                        </a:rPr>
                        <a:t>Propiciará os passos iniciais para os outros Módulos.</a:t>
                      </a:r>
                      <a:endParaRPr lang="pt-BR" sz="1800" b="1" dirty="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2814751305"/>
                  </a:ext>
                </a:extLst>
              </a:tr>
            </a:tbl>
          </a:graphicData>
        </a:graphic>
      </p:graphicFrame>
      <p:sp>
        <p:nvSpPr>
          <p:cNvPr id="6" name="Rectangle 1"/>
          <p:cNvSpPr>
            <a:spLocks noChangeArrowheads="1"/>
          </p:cNvSpPr>
          <p:nvPr/>
        </p:nvSpPr>
        <p:spPr bwMode="auto">
          <a:xfrm>
            <a:off x="130628" y="1779457"/>
            <a:ext cx="4894730" cy="6693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57056" tIns="76176" rIns="91440" bIns="38088" numCol="1" anchor="ctr" anchorCtr="0" compatLnSpc="1">
            <a:prstTxWarp prst="textNoShape">
              <a:avLst/>
            </a:prstTxWarp>
            <a:spAutoFit/>
          </a:bodyPr>
          <a:lstStyle>
            <a:lvl1pPr eaLnBrk="0" fontAlgn="base" hangingPunct="0">
              <a:spcBef>
                <a:spcPct val="0"/>
              </a:spcBef>
              <a:spcAft>
                <a:spcPct val="0"/>
              </a:spcAft>
              <a:tabLst>
                <a:tab pos="342900" algn="l"/>
                <a:tab pos="800100" algn="l"/>
              </a:tabLst>
              <a:defRPr>
                <a:solidFill>
                  <a:schemeClr val="tx1"/>
                </a:solidFill>
                <a:latin typeface="Arial" panose="020B0604020202020204" pitchFamily="34" charset="0"/>
              </a:defRPr>
            </a:lvl1pPr>
            <a:lvl2pPr eaLnBrk="0" fontAlgn="base" hangingPunct="0">
              <a:spcBef>
                <a:spcPct val="0"/>
              </a:spcBef>
              <a:spcAft>
                <a:spcPct val="0"/>
              </a:spcAft>
              <a:tabLst>
                <a:tab pos="342900" algn="l"/>
                <a:tab pos="800100" algn="l"/>
              </a:tabLst>
              <a:defRPr>
                <a:solidFill>
                  <a:schemeClr val="tx1"/>
                </a:solidFill>
                <a:latin typeface="Arial" panose="020B0604020202020204" pitchFamily="34" charset="0"/>
              </a:defRPr>
            </a:lvl2pPr>
            <a:lvl3pPr eaLnBrk="0" fontAlgn="base" hangingPunct="0">
              <a:spcBef>
                <a:spcPct val="0"/>
              </a:spcBef>
              <a:spcAft>
                <a:spcPct val="0"/>
              </a:spcAft>
              <a:tabLst>
                <a:tab pos="342900" algn="l"/>
                <a:tab pos="800100" algn="l"/>
              </a:tabLst>
              <a:defRPr>
                <a:solidFill>
                  <a:schemeClr val="tx1"/>
                </a:solidFill>
                <a:latin typeface="Arial" panose="020B0604020202020204" pitchFamily="34" charset="0"/>
              </a:defRPr>
            </a:lvl3pPr>
            <a:lvl4pPr eaLnBrk="0" fontAlgn="base" hangingPunct="0">
              <a:spcBef>
                <a:spcPct val="0"/>
              </a:spcBef>
              <a:spcAft>
                <a:spcPct val="0"/>
              </a:spcAft>
              <a:tabLst>
                <a:tab pos="342900" algn="l"/>
                <a:tab pos="800100" algn="l"/>
              </a:tabLst>
              <a:defRPr>
                <a:solidFill>
                  <a:schemeClr val="tx1"/>
                </a:solidFill>
                <a:latin typeface="Arial" panose="020B0604020202020204" pitchFamily="34" charset="0"/>
              </a:defRPr>
            </a:lvl4pPr>
            <a:lvl5pPr eaLnBrk="0" fontAlgn="base" hangingPunct="0">
              <a:spcBef>
                <a:spcPct val="0"/>
              </a:spcBef>
              <a:spcAft>
                <a:spcPct val="0"/>
              </a:spcAft>
              <a:tabLst>
                <a:tab pos="342900" algn="l"/>
                <a:tab pos="800100" algn="l"/>
              </a:tabLst>
              <a:defRPr>
                <a:solidFill>
                  <a:schemeClr val="tx1"/>
                </a:solidFill>
                <a:latin typeface="Arial" panose="020B0604020202020204" pitchFamily="34" charset="0"/>
              </a:defRPr>
            </a:lvl5pPr>
            <a:lvl6pPr eaLnBrk="0" fontAlgn="base" hangingPunct="0">
              <a:spcBef>
                <a:spcPct val="0"/>
              </a:spcBef>
              <a:spcAft>
                <a:spcPct val="0"/>
              </a:spcAft>
              <a:tabLst>
                <a:tab pos="342900" algn="l"/>
                <a:tab pos="800100" algn="l"/>
              </a:tabLst>
              <a:defRPr>
                <a:solidFill>
                  <a:schemeClr val="tx1"/>
                </a:solidFill>
                <a:latin typeface="Arial" panose="020B0604020202020204" pitchFamily="34" charset="0"/>
              </a:defRPr>
            </a:lvl6pPr>
            <a:lvl7pPr eaLnBrk="0" fontAlgn="base" hangingPunct="0">
              <a:spcBef>
                <a:spcPct val="0"/>
              </a:spcBef>
              <a:spcAft>
                <a:spcPct val="0"/>
              </a:spcAft>
              <a:tabLst>
                <a:tab pos="342900" algn="l"/>
                <a:tab pos="800100" algn="l"/>
              </a:tabLst>
              <a:defRPr>
                <a:solidFill>
                  <a:schemeClr val="tx1"/>
                </a:solidFill>
                <a:latin typeface="Arial" panose="020B0604020202020204" pitchFamily="34" charset="0"/>
              </a:defRPr>
            </a:lvl7pPr>
            <a:lvl8pPr eaLnBrk="0" fontAlgn="base" hangingPunct="0">
              <a:spcBef>
                <a:spcPct val="0"/>
              </a:spcBef>
              <a:spcAft>
                <a:spcPct val="0"/>
              </a:spcAft>
              <a:tabLst>
                <a:tab pos="342900" algn="l"/>
                <a:tab pos="800100" algn="l"/>
              </a:tabLst>
              <a:defRPr>
                <a:solidFill>
                  <a:schemeClr val="tx1"/>
                </a:solidFill>
                <a:latin typeface="Arial" panose="020B0604020202020204" pitchFamily="34" charset="0"/>
              </a:defRPr>
            </a:lvl8pPr>
            <a:lvl9pPr eaLnBrk="0" fontAlgn="base" hangingPunct="0">
              <a:spcBef>
                <a:spcPct val="0"/>
              </a:spcBef>
              <a:spcAft>
                <a:spcPct val="0"/>
              </a:spcAft>
              <a:tabLst>
                <a:tab pos="342900" algn="l"/>
                <a:tab pos="800100" algn="l"/>
              </a:tabLst>
              <a:defRPr>
                <a:solidFill>
                  <a:schemeClr val="tx1"/>
                </a:solidFill>
                <a:latin typeface="Arial" panose="020B0604020202020204" pitchFamily="34" charset="0"/>
              </a:defRPr>
            </a:lvl9pPr>
          </a:lstStyle>
          <a:p>
            <a:pPr marL="457200" marR="0" lvl="1" indent="0" algn="l" defTabSz="914400" rtl="0" eaLnBrk="0" fontAlgn="base" latinLnBrk="0" hangingPunct="0">
              <a:lnSpc>
                <a:spcPct val="100000"/>
              </a:lnSpc>
              <a:spcBef>
                <a:spcPct val="0"/>
              </a:spcBef>
              <a:spcAft>
                <a:spcPct val="0"/>
              </a:spcAft>
              <a:buClrTx/>
              <a:buSzTx/>
              <a:tabLst>
                <a:tab pos="342900" algn="l"/>
                <a:tab pos="800100" algn="l"/>
              </a:tabLst>
            </a:pPr>
            <a:r>
              <a:rPr kumimoji="0" lang="pt-BR" altLang="pt-BR" i="0" u="none" strike="noStrike" cap="none" normalizeH="0" baseline="0" dirty="0" smtClean="0">
                <a:ln>
                  <a:noFill/>
                </a:ln>
                <a:solidFill>
                  <a:schemeClr val="tx1"/>
                </a:solidFill>
                <a:effectLst/>
                <a:latin typeface="+mj-lt"/>
                <a:ea typeface="Times New Roman" panose="02020603050405020304" pitchFamily="18" charset="0"/>
                <a:cs typeface="Arial" panose="020B0604020202020204" pitchFamily="34" charset="0"/>
              </a:rPr>
              <a:t>S</a:t>
            </a:r>
            <a:r>
              <a:rPr kumimoji="0" lang="pt-BR" altLang="pt-BR" i="0" u="none" strike="noStrike" cap="none" normalizeH="0" baseline="0" dirty="0" smtClean="0" bmk="">
                <a:ln>
                  <a:noFill/>
                </a:ln>
                <a:solidFill>
                  <a:schemeClr val="tx1"/>
                </a:solidFill>
                <a:effectLst/>
                <a:latin typeface="+mj-lt"/>
                <a:ea typeface="Times New Roman" panose="02020603050405020304" pitchFamily="18" charset="0"/>
                <a:cs typeface="Arial" panose="020B0604020202020204" pitchFamily="34" charset="0"/>
              </a:rPr>
              <a:t>entença de Posição do Produto</a:t>
            </a:r>
            <a:endParaRPr kumimoji="0" lang="pt-BR" altLang="pt-BR" i="0" u="none" strike="noStrike" cap="none" normalizeH="0" baseline="0" dirty="0" smtClean="0">
              <a:ln>
                <a:noFill/>
              </a:ln>
              <a:solidFill>
                <a:srgbClr val="2E74B5"/>
              </a:solidFill>
              <a:effectLst/>
              <a:latin typeface="+mj-lt"/>
              <a:ea typeface="Times New Roman" panose="02020603050405020304" pitchFamily="18" charset="0"/>
              <a:cs typeface="Times New Roman" panose="02020603050405020304" pitchFamily="18" charset="0"/>
            </a:endParaRPr>
          </a:p>
          <a:p>
            <a:pPr marL="457200" marR="0" lvl="1" indent="0" algn="l" defTabSz="914400" rtl="0" eaLnBrk="0" fontAlgn="base" latinLnBrk="0" hangingPunct="0">
              <a:lnSpc>
                <a:spcPct val="100000"/>
              </a:lnSpc>
              <a:spcBef>
                <a:spcPct val="0"/>
              </a:spcBef>
              <a:spcAft>
                <a:spcPct val="0"/>
              </a:spcAft>
              <a:buClrTx/>
              <a:buSzTx/>
              <a:buFontTx/>
              <a:buAutoNum type="arabicPeriod"/>
              <a:tabLst>
                <a:tab pos="342900" algn="l"/>
                <a:tab pos="800100" algn="l"/>
              </a:tabLst>
            </a:pPr>
            <a:endParaRPr kumimoji="0" lang="pt-BR" altLang="pt-BR"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527735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4"/>
                                        </p:tgtEl>
                                        <p:attrNameLst>
                                          <p:attrName>r</p:attrName>
                                        </p:attrNameLst>
                                      </p:cBhvr>
                                    </p:animRot>
                                    <p:animRot by="-240000">
                                      <p:cBhvr>
                                        <p:cTn id="7" dur="200" fill="hold">
                                          <p:stCondLst>
                                            <p:cond delay="200"/>
                                          </p:stCondLst>
                                        </p:cTn>
                                        <p:tgtEl>
                                          <p:spTgt spid="4"/>
                                        </p:tgtEl>
                                        <p:attrNameLst>
                                          <p:attrName>r</p:attrName>
                                        </p:attrNameLst>
                                      </p:cBhvr>
                                    </p:animRot>
                                    <p:animRot by="240000">
                                      <p:cBhvr>
                                        <p:cTn id="8" dur="200" fill="hold">
                                          <p:stCondLst>
                                            <p:cond delay="400"/>
                                          </p:stCondLst>
                                        </p:cTn>
                                        <p:tgtEl>
                                          <p:spTgt spid="4"/>
                                        </p:tgtEl>
                                        <p:attrNameLst>
                                          <p:attrName>r</p:attrName>
                                        </p:attrNameLst>
                                      </p:cBhvr>
                                    </p:animRot>
                                    <p:animRot by="-240000">
                                      <p:cBhvr>
                                        <p:cTn id="9" dur="200" fill="hold">
                                          <p:stCondLst>
                                            <p:cond delay="600"/>
                                          </p:stCondLst>
                                        </p:cTn>
                                        <p:tgtEl>
                                          <p:spTgt spid="4"/>
                                        </p:tgtEl>
                                        <p:attrNameLst>
                                          <p:attrName>r</p:attrName>
                                        </p:attrNameLst>
                                      </p:cBhvr>
                                    </p:animRot>
                                    <p:animRot by="120000">
                                      <p:cBhvr>
                                        <p:cTn id="10" dur="200" fill="hold">
                                          <p:stCondLst>
                                            <p:cond delay="800"/>
                                          </p:stCondLst>
                                        </p:cTn>
                                        <p:tgtEl>
                                          <p:spTgt spid="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Documento de Visão </a:t>
            </a:r>
            <a:r>
              <a:rPr lang="pt-BR" dirty="0" smtClean="0"/>
              <a:t>- Identificação </a:t>
            </a:r>
            <a:r>
              <a:rPr lang="pt-BR" dirty="0"/>
              <a:t>dos Stakehoders</a:t>
            </a:r>
          </a:p>
        </p:txBody>
      </p:sp>
      <p:pic>
        <p:nvPicPr>
          <p:cNvPr id="4" name="Imagem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sp>
        <p:nvSpPr>
          <p:cNvPr id="5" name="Marcador de Posição de Conteúdo 4"/>
          <p:cNvSpPr>
            <a:spLocks noGrp="1"/>
          </p:cNvSpPr>
          <p:nvPr>
            <p:ph idx="1"/>
          </p:nvPr>
        </p:nvSpPr>
        <p:spPr>
          <a:xfrm>
            <a:off x="1261872" y="1828800"/>
            <a:ext cx="8595360" cy="4703885"/>
          </a:xfrm>
        </p:spPr>
        <p:txBody>
          <a:bodyPr>
            <a:noAutofit/>
          </a:bodyPr>
          <a:lstStyle/>
          <a:p>
            <a:pPr algn="just"/>
            <a:r>
              <a:rPr lang="pt-BR" sz="1600" b="1" dirty="0" smtClean="0"/>
              <a:t>Alunos 4º ano - </a:t>
            </a:r>
            <a:r>
              <a:rPr lang="pt-BR" sz="1600" dirty="0" smtClean="0"/>
              <a:t>Alunos do 4º ano do curso técnico integrado em informática. Esses alunos possuem tarefas definidas e prazos para entrega de atividades relacionadas com o projeto.</a:t>
            </a:r>
          </a:p>
          <a:p>
            <a:pPr algn="just"/>
            <a:r>
              <a:rPr lang="pt-BR" sz="1600" b="1" dirty="0" smtClean="0"/>
              <a:t>IFSP como</a:t>
            </a:r>
            <a:r>
              <a:rPr lang="pt-BR" sz="1600" dirty="0" smtClean="0"/>
              <a:t> </a:t>
            </a:r>
            <a:r>
              <a:rPr lang="pt-BR" sz="1600" b="1" dirty="0" smtClean="0"/>
              <a:t>instituição educativa</a:t>
            </a:r>
            <a:r>
              <a:rPr lang="pt-BR" sz="1600" dirty="0" smtClean="0"/>
              <a:t> - O Instituto Federal de Educação, Ciência e Tecnologia de São Paulo como instituição educadora e instituição federal interessadas na segurança da população.</a:t>
            </a:r>
          </a:p>
          <a:p>
            <a:pPr algn="just"/>
            <a:r>
              <a:rPr lang="pt-BR" sz="1600" b="1" dirty="0" smtClean="0"/>
              <a:t>Moradores do município de São João da Boa Vista - </a:t>
            </a:r>
            <a:r>
              <a:rPr lang="pt-BR" sz="1600" dirty="0" smtClean="0"/>
              <a:t>Moradores do município afetado pelo projeto </a:t>
            </a:r>
            <a:r>
              <a:rPr lang="pt-BR" sz="1600" dirty="0" err="1" smtClean="0"/>
              <a:t>Indra</a:t>
            </a:r>
            <a:r>
              <a:rPr lang="pt-BR" sz="1600" dirty="0" smtClean="0"/>
              <a:t>, que visa emitir alertas em caso de risco de enchentes.</a:t>
            </a:r>
          </a:p>
          <a:p>
            <a:pPr algn="just"/>
            <a:r>
              <a:rPr lang="pt-BR" sz="1600" b="1" dirty="0" smtClean="0"/>
              <a:t>Meteorologistas - </a:t>
            </a:r>
            <a:r>
              <a:rPr lang="pt-BR" sz="1600" dirty="0" smtClean="0"/>
              <a:t>Meteorologistas que se interação em serviços semelhantes para a população afetada pelo projeto.</a:t>
            </a:r>
          </a:p>
          <a:p>
            <a:pPr algn="just"/>
            <a:r>
              <a:rPr lang="pt-BR" sz="1600" b="1" dirty="0" smtClean="0"/>
              <a:t>Governo - </a:t>
            </a:r>
            <a:r>
              <a:rPr lang="pt-BR" sz="1600" dirty="0" smtClean="0"/>
              <a:t>O governo em si como criador da instituição envolvida e legalmente representante da população do município.</a:t>
            </a:r>
          </a:p>
          <a:p>
            <a:pPr algn="just"/>
            <a:r>
              <a:rPr lang="pt-BR" sz="1600" b="1" dirty="0" smtClean="0"/>
              <a:t>Instituições voltadas ao estudo de zonas de risco e perfil do mesmo - </a:t>
            </a:r>
            <a:r>
              <a:rPr lang="pt-BR" sz="1600" dirty="0" smtClean="0"/>
              <a:t>Instituições que poderão utilizar os dados e relatórios gerados pelas </a:t>
            </a:r>
            <a:r>
              <a:rPr lang="pt-BR" sz="1600" dirty="0" err="1" smtClean="0"/>
              <a:t>PCDs</a:t>
            </a:r>
            <a:r>
              <a:rPr lang="pt-BR" sz="1600" dirty="0" smtClean="0"/>
              <a:t> para finalidades sociais e para outros fins.</a:t>
            </a:r>
            <a:endParaRPr lang="pt-BR" sz="1600" dirty="0"/>
          </a:p>
        </p:txBody>
      </p:sp>
    </p:spTree>
    <p:extLst>
      <p:ext uri="{BB962C8B-B14F-4D97-AF65-F5344CB8AC3E}">
        <p14:creationId xmlns:p14="http://schemas.microsoft.com/office/powerpoint/2010/main" val="4192986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4"/>
                                        </p:tgtEl>
                                        <p:attrNameLst>
                                          <p:attrName>r</p:attrName>
                                        </p:attrNameLst>
                                      </p:cBhvr>
                                    </p:animRot>
                                    <p:animRot by="-240000">
                                      <p:cBhvr>
                                        <p:cTn id="7" dur="200" fill="hold">
                                          <p:stCondLst>
                                            <p:cond delay="200"/>
                                          </p:stCondLst>
                                        </p:cTn>
                                        <p:tgtEl>
                                          <p:spTgt spid="4"/>
                                        </p:tgtEl>
                                        <p:attrNameLst>
                                          <p:attrName>r</p:attrName>
                                        </p:attrNameLst>
                                      </p:cBhvr>
                                    </p:animRot>
                                    <p:animRot by="240000">
                                      <p:cBhvr>
                                        <p:cTn id="8" dur="200" fill="hold">
                                          <p:stCondLst>
                                            <p:cond delay="400"/>
                                          </p:stCondLst>
                                        </p:cTn>
                                        <p:tgtEl>
                                          <p:spTgt spid="4"/>
                                        </p:tgtEl>
                                        <p:attrNameLst>
                                          <p:attrName>r</p:attrName>
                                        </p:attrNameLst>
                                      </p:cBhvr>
                                    </p:animRot>
                                    <p:animRot by="-240000">
                                      <p:cBhvr>
                                        <p:cTn id="9" dur="200" fill="hold">
                                          <p:stCondLst>
                                            <p:cond delay="600"/>
                                          </p:stCondLst>
                                        </p:cTn>
                                        <p:tgtEl>
                                          <p:spTgt spid="4"/>
                                        </p:tgtEl>
                                        <p:attrNameLst>
                                          <p:attrName>r</p:attrName>
                                        </p:attrNameLst>
                                      </p:cBhvr>
                                    </p:animRot>
                                    <p:animRot by="120000">
                                      <p:cBhvr>
                                        <p:cTn id="10" dur="200" fill="hold">
                                          <p:stCondLst>
                                            <p:cond delay="800"/>
                                          </p:stCondLst>
                                        </p:cTn>
                                        <p:tgtEl>
                                          <p:spTgt spid="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ítulo 1"/>
          <p:cNvSpPr>
            <a:spLocks noGrp="1" noChangeArrowheads="1"/>
          </p:cNvSpPr>
          <p:nvPr>
            <p:ph type="title" idx="4294967295"/>
          </p:nvPr>
        </p:nvSpPr>
        <p:spPr/>
        <p:txBody>
          <a:bodyPr/>
          <a:lstStyle/>
          <a:p>
            <a:pPr eaLnBrk="1" hangingPunct="1"/>
            <a:r>
              <a:rPr lang="pt-BR" altLang="zh-CN" dirty="0" smtClean="0"/>
              <a:t>Termo de Abertura</a:t>
            </a:r>
          </a:p>
        </p:txBody>
      </p:sp>
      <p:pic>
        <p:nvPicPr>
          <p:cNvPr id="17411" name="Marcador de Posição de Conteúdo 4"/>
          <p:cNvPicPr>
            <a:picLocks noGrp="1" noChangeAspect="1" noChangeArrowheads="1"/>
          </p:cNvPicPr>
          <p:nvPr>
            <p:ph idx="4294967295"/>
          </p:nvPr>
        </p:nvPicPr>
        <p:blipFill>
          <a:blip r:embed="rId2">
            <a:extLst>
              <a:ext uri="{28A0092B-C50C-407E-A947-70E740481C1C}">
                <a14:useLocalDpi xmlns:a14="http://schemas.microsoft.com/office/drawing/2010/main" val="0"/>
              </a:ext>
            </a:extLst>
          </a:blip>
          <a:srcRect/>
          <a:stretch>
            <a:fillRect/>
          </a:stretch>
        </p:blipFill>
        <p:spPr>
          <a:xfrm>
            <a:off x="1562100" y="1690688"/>
            <a:ext cx="7045325" cy="5064125"/>
          </a:xfrm>
        </p:spPr>
      </p:pic>
      <p:pic>
        <p:nvPicPr>
          <p:cNvPr id="17412" name="Imagem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47450" y="69850"/>
            <a:ext cx="800100"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99669864"/>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952590" y="388938"/>
            <a:ext cx="9692640" cy="1325562"/>
          </a:xfrm>
        </p:spPr>
        <p:txBody>
          <a:bodyPr>
            <a:normAutofit/>
          </a:bodyPr>
          <a:lstStyle/>
          <a:p>
            <a:r>
              <a:rPr lang="pt-BR" sz="4000" dirty="0"/>
              <a:t>Documento de </a:t>
            </a:r>
            <a:r>
              <a:rPr lang="pt-BR" sz="4000" dirty="0" smtClean="0"/>
              <a:t>Visão – Descrição dos Usuários</a:t>
            </a:r>
            <a:endParaRPr lang="pt-BR" sz="4000" dirty="0"/>
          </a:p>
        </p:txBody>
      </p:sp>
      <p:pic>
        <p:nvPicPr>
          <p:cNvPr id="4" name="Imagem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graphicFrame>
        <p:nvGraphicFramePr>
          <p:cNvPr id="9" name="Marcador de Posição de Conteúdo 8"/>
          <p:cNvGraphicFramePr>
            <a:graphicFrameLocks noGrp="1"/>
          </p:cNvGraphicFramePr>
          <p:nvPr>
            <p:ph idx="1"/>
            <p:extLst>
              <p:ext uri="{D42A27DB-BD31-4B8C-83A1-F6EECF244321}">
                <p14:modId xmlns:p14="http://schemas.microsoft.com/office/powerpoint/2010/main" val="2693849278"/>
              </p:ext>
            </p:extLst>
          </p:nvPr>
        </p:nvGraphicFramePr>
        <p:xfrm>
          <a:off x="278297" y="1903357"/>
          <a:ext cx="10628242" cy="4484189"/>
        </p:xfrm>
        <a:graphic>
          <a:graphicData uri="http://schemas.openxmlformats.org/drawingml/2006/table">
            <a:tbl>
              <a:tblPr firstRow="1" firstCol="1" bandRow="1">
                <a:tableStyleId>{5C22544A-7EE6-4342-B048-85BDC9FD1C3A}</a:tableStyleId>
              </a:tblPr>
              <a:tblGrid>
                <a:gridCol w="2001077">
                  <a:extLst>
                    <a:ext uri="{9D8B030D-6E8A-4147-A177-3AD203B41FA5}">
                      <a16:colId xmlns:a16="http://schemas.microsoft.com/office/drawing/2014/main" val="3522672477"/>
                    </a:ext>
                  </a:extLst>
                </a:gridCol>
                <a:gridCol w="2955235">
                  <a:extLst>
                    <a:ext uri="{9D8B030D-6E8A-4147-A177-3AD203B41FA5}">
                      <a16:colId xmlns:a16="http://schemas.microsoft.com/office/drawing/2014/main" val="3180804588"/>
                    </a:ext>
                  </a:extLst>
                </a:gridCol>
                <a:gridCol w="1046922">
                  <a:extLst>
                    <a:ext uri="{9D8B030D-6E8A-4147-A177-3AD203B41FA5}">
                      <a16:colId xmlns:a16="http://schemas.microsoft.com/office/drawing/2014/main" val="722805533"/>
                    </a:ext>
                  </a:extLst>
                </a:gridCol>
                <a:gridCol w="1126435">
                  <a:extLst>
                    <a:ext uri="{9D8B030D-6E8A-4147-A177-3AD203B41FA5}">
                      <a16:colId xmlns:a16="http://schemas.microsoft.com/office/drawing/2014/main" val="4248358593"/>
                    </a:ext>
                  </a:extLst>
                </a:gridCol>
                <a:gridCol w="1961321">
                  <a:extLst>
                    <a:ext uri="{9D8B030D-6E8A-4147-A177-3AD203B41FA5}">
                      <a16:colId xmlns:a16="http://schemas.microsoft.com/office/drawing/2014/main" val="2602213982"/>
                    </a:ext>
                  </a:extLst>
                </a:gridCol>
                <a:gridCol w="1537252">
                  <a:extLst>
                    <a:ext uri="{9D8B030D-6E8A-4147-A177-3AD203B41FA5}">
                      <a16:colId xmlns:a16="http://schemas.microsoft.com/office/drawing/2014/main" val="2301494733"/>
                    </a:ext>
                  </a:extLst>
                </a:gridCol>
              </a:tblGrid>
              <a:tr h="339815">
                <a:tc>
                  <a:txBody>
                    <a:bodyPr/>
                    <a:lstStyle/>
                    <a:p>
                      <a:pPr marL="0" algn="just">
                        <a:lnSpc>
                          <a:spcPct val="100000"/>
                        </a:lnSpc>
                        <a:spcAft>
                          <a:spcPts val="0"/>
                        </a:spcAft>
                      </a:pPr>
                      <a:r>
                        <a:rPr lang="pt-BR" sz="1600" b="0" dirty="0">
                          <a:effectLst/>
                        </a:rPr>
                        <a:t>Nome</a:t>
                      </a:r>
                      <a:endParaRPr lang="pt-BR" sz="1600" b="0" dirty="0">
                        <a:effectLst/>
                        <a:latin typeface="Calibri" panose="020F0502020204030204" pitchFamily="34" charset="0"/>
                        <a:ea typeface="Calibri" panose="020F0502020204030204" pitchFamily="34" charset="0"/>
                        <a:cs typeface="Times New Roman" panose="02020603050405020304" pitchFamily="18" charset="0"/>
                      </a:endParaRPr>
                    </a:p>
                  </a:txBody>
                  <a:tcPr marL="43566" marR="43566" marT="0" marB="0">
                    <a:solidFill>
                      <a:srgbClr val="1D2843"/>
                    </a:solidFill>
                  </a:tcPr>
                </a:tc>
                <a:tc>
                  <a:txBody>
                    <a:bodyPr/>
                    <a:lstStyle/>
                    <a:p>
                      <a:pPr marL="0" algn="just">
                        <a:lnSpc>
                          <a:spcPct val="100000"/>
                        </a:lnSpc>
                        <a:spcAft>
                          <a:spcPts val="0"/>
                        </a:spcAft>
                      </a:pPr>
                      <a:r>
                        <a:rPr lang="pt-BR" sz="1600" b="0" dirty="0">
                          <a:effectLst/>
                        </a:rPr>
                        <a:t>Descrição</a:t>
                      </a:r>
                      <a:endParaRPr lang="pt-BR" sz="1600" b="0" dirty="0">
                        <a:effectLst/>
                        <a:latin typeface="Calibri" panose="020F0502020204030204" pitchFamily="34" charset="0"/>
                        <a:ea typeface="Calibri" panose="020F0502020204030204" pitchFamily="34" charset="0"/>
                        <a:cs typeface="Times New Roman" panose="02020603050405020304" pitchFamily="18" charset="0"/>
                      </a:endParaRPr>
                    </a:p>
                  </a:txBody>
                  <a:tcPr marL="43566" marR="43566" marT="0" marB="0">
                    <a:solidFill>
                      <a:srgbClr val="1D2843"/>
                    </a:solidFill>
                  </a:tcPr>
                </a:tc>
                <a:tc>
                  <a:txBody>
                    <a:bodyPr/>
                    <a:lstStyle/>
                    <a:p>
                      <a:pPr marL="0" algn="just">
                        <a:lnSpc>
                          <a:spcPct val="100000"/>
                        </a:lnSpc>
                        <a:spcAft>
                          <a:spcPts val="0"/>
                        </a:spcAft>
                      </a:pPr>
                      <a:r>
                        <a:rPr lang="pt-BR" sz="1600" b="0" dirty="0">
                          <a:effectLst/>
                        </a:rPr>
                        <a:t>Grau de Poder</a:t>
                      </a:r>
                      <a:endParaRPr lang="pt-BR" sz="1600" b="0" dirty="0">
                        <a:effectLst/>
                        <a:latin typeface="Calibri" panose="020F0502020204030204" pitchFamily="34" charset="0"/>
                        <a:ea typeface="Calibri" panose="020F0502020204030204" pitchFamily="34" charset="0"/>
                        <a:cs typeface="Times New Roman" panose="02020603050405020304" pitchFamily="18" charset="0"/>
                      </a:endParaRPr>
                    </a:p>
                  </a:txBody>
                  <a:tcPr marL="43566" marR="43566" marT="0" marB="0">
                    <a:solidFill>
                      <a:srgbClr val="1D2843"/>
                    </a:solidFill>
                  </a:tcPr>
                </a:tc>
                <a:tc>
                  <a:txBody>
                    <a:bodyPr/>
                    <a:lstStyle/>
                    <a:p>
                      <a:pPr marL="0" algn="just">
                        <a:lnSpc>
                          <a:spcPct val="100000"/>
                        </a:lnSpc>
                        <a:spcAft>
                          <a:spcPts val="0"/>
                        </a:spcAft>
                      </a:pPr>
                      <a:r>
                        <a:rPr lang="pt-BR" sz="1600" b="0" dirty="0">
                          <a:effectLst/>
                        </a:rPr>
                        <a:t>Grau de Interesse</a:t>
                      </a:r>
                      <a:endParaRPr lang="pt-BR" sz="1600" b="0" dirty="0">
                        <a:effectLst/>
                        <a:latin typeface="Calibri" panose="020F0502020204030204" pitchFamily="34" charset="0"/>
                        <a:ea typeface="Calibri" panose="020F0502020204030204" pitchFamily="34" charset="0"/>
                        <a:cs typeface="Times New Roman" panose="02020603050405020304" pitchFamily="18" charset="0"/>
                      </a:endParaRPr>
                    </a:p>
                  </a:txBody>
                  <a:tcPr marL="43566" marR="43566" marT="0" marB="0">
                    <a:solidFill>
                      <a:srgbClr val="1D2843"/>
                    </a:solidFill>
                  </a:tcPr>
                </a:tc>
                <a:tc>
                  <a:txBody>
                    <a:bodyPr/>
                    <a:lstStyle/>
                    <a:p>
                      <a:pPr marL="0" algn="just">
                        <a:lnSpc>
                          <a:spcPct val="100000"/>
                        </a:lnSpc>
                        <a:spcAft>
                          <a:spcPts val="0"/>
                        </a:spcAft>
                      </a:pPr>
                      <a:r>
                        <a:rPr lang="pt-BR" sz="1600" b="0" dirty="0">
                          <a:effectLst/>
                        </a:rPr>
                        <a:t>Positivos</a:t>
                      </a:r>
                      <a:endParaRPr lang="pt-BR" sz="1600" b="0" dirty="0">
                        <a:effectLst/>
                        <a:latin typeface="Calibri" panose="020F0502020204030204" pitchFamily="34" charset="0"/>
                        <a:ea typeface="Calibri" panose="020F0502020204030204" pitchFamily="34" charset="0"/>
                        <a:cs typeface="Times New Roman" panose="02020603050405020304" pitchFamily="18" charset="0"/>
                      </a:endParaRPr>
                    </a:p>
                  </a:txBody>
                  <a:tcPr marL="43566" marR="43566" marT="0" marB="0">
                    <a:solidFill>
                      <a:srgbClr val="1D2843"/>
                    </a:solidFill>
                  </a:tcPr>
                </a:tc>
                <a:tc>
                  <a:txBody>
                    <a:bodyPr/>
                    <a:lstStyle/>
                    <a:p>
                      <a:pPr marL="0" algn="just">
                        <a:lnSpc>
                          <a:spcPct val="100000"/>
                        </a:lnSpc>
                        <a:spcAft>
                          <a:spcPts val="0"/>
                        </a:spcAft>
                      </a:pPr>
                      <a:r>
                        <a:rPr lang="pt-BR" sz="1600" b="0" dirty="0">
                          <a:effectLst/>
                        </a:rPr>
                        <a:t>Negativos</a:t>
                      </a:r>
                      <a:endParaRPr lang="pt-BR" sz="1600" b="0" dirty="0">
                        <a:effectLst/>
                        <a:latin typeface="Calibri" panose="020F0502020204030204" pitchFamily="34" charset="0"/>
                        <a:ea typeface="Calibri" panose="020F0502020204030204" pitchFamily="34" charset="0"/>
                        <a:cs typeface="Times New Roman" panose="02020603050405020304" pitchFamily="18" charset="0"/>
                      </a:endParaRPr>
                    </a:p>
                  </a:txBody>
                  <a:tcPr marL="43566" marR="43566" marT="0" marB="0">
                    <a:solidFill>
                      <a:srgbClr val="1D2843"/>
                    </a:solidFill>
                  </a:tcPr>
                </a:tc>
                <a:extLst>
                  <a:ext uri="{0D108BD9-81ED-4DB2-BD59-A6C34878D82A}">
                    <a16:rowId xmlns:a16="http://schemas.microsoft.com/office/drawing/2014/main" val="2176498300"/>
                  </a:ext>
                </a:extLst>
              </a:tr>
              <a:tr h="953810">
                <a:tc>
                  <a:txBody>
                    <a:bodyPr/>
                    <a:lstStyle/>
                    <a:p>
                      <a:pPr marL="0" lvl="0" algn="just">
                        <a:lnSpc>
                          <a:spcPct val="100000"/>
                        </a:lnSpc>
                        <a:spcAft>
                          <a:spcPts val="0"/>
                        </a:spcAft>
                      </a:pPr>
                      <a:r>
                        <a:rPr lang="pt-BR" sz="1600" b="0" dirty="0" smtClean="0">
                          <a:effectLst/>
                        </a:rPr>
                        <a:t>Administrador</a:t>
                      </a:r>
                      <a:endParaRPr lang="pt-BR" sz="1600" b="0" dirty="0">
                        <a:effectLst/>
                        <a:latin typeface="Calibri" panose="020F0502020204030204" pitchFamily="34" charset="0"/>
                        <a:ea typeface="Calibri" panose="020F0502020204030204" pitchFamily="34" charset="0"/>
                        <a:cs typeface="Times New Roman" panose="02020603050405020304" pitchFamily="18" charset="0"/>
                      </a:endParaRPr>
                    </a:p>
                  </a:txBody>
                  <a:tcPr marL="43566" marR="43566" marT="0" marB="0">
                    <a:solidFill>
                      <a:srgbClr val="1D2843"/>
                    </a:solidFill>
                  </a:tcPr>
                </a:tc>
                <a:tc>
                  <a:txBody>
                    <a:bodyPr/>
                    <a:lstStyle/>
                    <a:p>
                      <a:pPr marL="0" algn="just">
                        <a:lnSpc>
                          <a:spcPct val="100000"/>
                        </a:lnSpc>
                        <a:spcAft>
                          <a:spcPts val="0"/>
                        </a:spcAft>
                      </a:pPr>
                      <a:r>
                        <a:rPr lang="pt-BR" sz="1600" b="0" kern="1200" dirty="0" smtClean="0">
                          <a:solidFill>
                            <a:schemeClr val="dk1"/>
                          </a:solidFill>
                          <a:effectLst/>
                          <a:latin typeface="+mn-lt"/>
                          <a:ea typeface="+mn-ea"/>
                          <a:cs typeface="+mn-cs"/>
                        </a:rPr>
                        <a:t>Responsável pelo gerenciamento do sistema.</a:t>
                      </a:r>
                      <a:endParaRPr lang="pt-BR" sz="1400" b="0" dirty="0">
                        <a:effectLst/>
                        <a:latin typeface="Calibri" panose="020F0502020204030204" pitchFamily="34" charset="0"/>
                        <a:ea typeface="Calibri" panose="020F0502020204030204" pitchFamily="34" charset="0"/>
                        <a:cs typeface="Times New Roman" panose="02020603050405020304" pitchFamily="18" charset="0"/>
                      </a:endParaRPr>
                    </a:p>
                  </a:txBody>
                  <a:tcPr marL="43566" marR="43566" marT="0" marB="0">
                    <a:solidFill>
                      <a:schemeClr val="bg1">
                        <a:lumMod val="95000"/>
                      </a:schemeClr>
                    </a:solidFill>
                  </a:tcPr>
                </a:tc>
                <a:tc>
                  <a:txBody>
                    <a:bodyPr/>
                    <a:lstStyle/>
                    <a:p>
                      <a:pPr marL="457200" algn="just">
                        <a:lnSpc>
                          <a:spcPct val="100000"/>
                        </a:lnSpc>
                        <a:spcAft>
                          <a:spcPts val="0"/>
                        </a:spcAft>
                      </a:pPr>
                      <a:r>
                        <a:rPr lang="pt-BR" sz="1400" dirty="0" smtClean="0">
                          <a:effectLst/>
                          <a:latin typeface="+mn-lt"/>
                        </a:rPr>
                        <a:t>10</a:t>
                      </a:r>
                      <a:endParaRPr lang="pt-BR" sz="1400" dirty="0">
                        <a:effectLst/>
                        <a:latin typeface="+mn-lt"/>
                        <a:ea typeface="Calibri" panose="020F0502020204030204" pitchFamily="34" charset="0"/>
                        <a:cs typeface="Times New Roman" panose="02020603050405020304" pitchFamily="18" charset="0"/>
                      </a:endParaRPr>
                    </a:p>
                  </a:txBody>
                  <a:tcPr marL="43566" marR="43566" marT="0" marB="0">
                    <a:solidFill>
                      <a:schemeClr val="accent1">
                        <a:lumMod val="20000"/>
                        <a:lumOff val="80000"/>
                      </a:schemeClr>
                    </a:solidFill>
                  </a:tcPr>
                </a:tc>
                <a:tc>
                  <a:txBody>
                    <a:bodyPr/>
                    <a:lstStyle/>
                    <a:p>
                      <a:pPr marL="457200" algn="just">
                        <a:lnSpc>
                          <a:spcPct val="100000"/>
                        </a:lnSpc>
                        <a:spcAft>
                          <a:spcPts val="0"/>
                        </a:spcAft>
                      </a:pPr>
                      <a:r>
                        <a:rPr lang="pt-BR" sz="1400" dirty="0" smtClean="0">
                          <a:effectLst/>
                          <a:latin typeface="+mn-lt"/>
                        </a:rPr>
                        <a:t>10</a:t>
                      </a:r>
                      <a:endParaRPr lang="pt-BR" sz="1400" dirty="0">
                        <a:effectLst/>
                        <a:latin typeface="+mn-lt"/>
                        <a:ea typeface="Calibri" panose="020F0502020204030204" pitchFamily="34" charset="0"/>
                        <a:cs typeface="Times New Roman" panose="02020603050405020304" pitchFamily="18" charset="0"/>
                      </a:endParaRPr>
                    </a:p>
                  </a:txBody>
                  <a:tcPr marL="43566" marR="43566" marT="0" marB="0">
                    <a:solidFill>
                      <a:schemeClr val="bg1">
                        <a:lumMod val="95000"/>
                      </a:schemeClr>
                    </a:solidFill>
                  </a:tcPr>
                </a:tc>
                <a:tc>
                  <a:txBody>
                    <a:bodyPr/>
                    <a:lstStyle/>
                    <a:p>
                      <a:pPr algn="just">
                        <a:lnSpc>
                          <a:spcPct val="100000"/>
                        </a:lnSpc>
                        <a:spcAft>
                          <a:spcPts val="0"/>
                        </a:spcAft>
                      </a:pPr>
                      <a:r>
                        <a:rPr lang="pt-BR" sz="1600" b="0" kern="1200" dirty="0" smtClean="0">
                          <a:solidFill>
                            <a:schemeClr val="dk1"/>
                          </a:solidFill>
                          <a:effectLst/>
                          <a:latin typeface="+mn-lt"/>
                          <a:ea typeface="+mn-ea"/>
                          <a:cs typeface="+mn-cs"/>
                        </a:rPr>
                        <a:t>Propicia o bom funcionamento do sistema.</a:t>
                      </a:r>
                      <a:endParaRPr lang="pt-BR" sz="1400" b="0" dirty="0">
                        <a:effectLst/>
                        <a:latin typeface="Calibri" panose="020F0502020204030204" pitchFamily="34" charset="0"/>
                        <a:ea typeface="Calibri" panose="020F0502020204030204" pitchFamily="34" charset="0"/>
                        <a:cs typeface="Times New Roman" panose="02020603050405020304" pitchFamily="18" charset="0"/>
                      </a:endParaRPr>
                    </a:p>
                  </a:txBody>
                  <a:tcPr marL="43566" marR="43566" marT="0" marB="0">
                    <a:solidFill>
                      <a:schemeClr val="accent1">
                        <a:lumMod val="20000"/>
                        <a:lumOff val="80000"/>
                      </a:schemeClr>
                    </a:solidFill>
                  </a:tcPr>
                </a:tc>
                <a:tc>
                  <a:txBody>
                    <a:bodyPr/>
                    <a:lstStyle/>
                    <a:p>
                      <a:pPr marL="0" algn="just">
                        <a:lnSpc>
                          <a:spcPct val="100000"/>
                        </a:lnSpc>
                        <a:spcAft>
                          <a:spcPts val="0"/>
                        </a:spcAft>
                      </a:pPr>
                      <a:r>
                        <a:rPr lang="pt-BR" sz="1400" dirty="0" smtClean="0">
                          <a:effectLst/>
                          <a:latin typeface="+mn-lt"/>
                          <a:ea typeface="+mn-ea"/>
                          <a:cs typeface="+mn-cs"/>
                        </a:rPr>
                        <a:t>-</a:t>
                      </a:r>
                      <a:endParaRPr lang="pt-BR"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43566" marR="43566" marT="0" marB="0">
                    <a:solidFill>
                      <a:schemeClr val="bg1">
                        <a:lumMod val="95000"/>
                      </a:schemeClr>
                    </a:solidFill>
                  </a:tcPr>
                </a:tc>
                <a:extLst>
                  <a:ext uri="{0D108BD9-81ED-4DB2-BD59-A6C34878D82A}">
                    <a16:rowId xmlns:a16="http://schemas.microsoft.com/office/drawing/2014/main" val="1805197902"/>
                  </a:ext>
                </a:extLst>
              </a:tr>
              <a:tr h="848139">
                <a:tc>
                  <a:txBody>
                    <a:bodyPr/>
                    <a:lstStyle/>
                    <a:p>
                      <a:pPr marL="0" lvl="0" algn="just">
                        <a:lnSpc>
                          <a:spcPct val="100000"/>
                        </a:lnSpc>
                        <a:spcAft>
                          <a:spcPts val="0"/>
                        </a:spcAft>
                      </a:pPr>
                      <a:r>
                        <a:rPr lang="pt-BR" sz="1600" b="1" kern="1200" dirty="0" smtClean="0">
                          <a:solidFill>
                            <a:schemeClr val="lt1"/>
                          </a:solidFill>
                          <a:effectLst/>
                          <a:latin typeface="+mn-lt"/>
                          <a:ea typeface="+mn-ea"/>
                          <a:cs typeface="+mn-cs"/>
                        </a:rPr>
                        <a:t>População</a:t>
                      </a:r>
                      <a:endParaRPr lang="pt-BR" sz="1600" b="0" dirty="0">
                        <a:effectLst/>
                        <a:latin typeface="Calibri" panose="020F0502020204030204" pitchFamily="34" charset="0"/>
                        <a:ea typeface="Calibri" panose="020F0502020204030204" pitchFamily="34" charset="0"/>
                        <a:cs typeface="Times New Roman" panose="02020603050405020304" pitchFamily="18" charset="0"/>
                      </a:endParaRPr>
                    </a:p>
                  </a:txBody>
                  <a:tcPr marL="43566" marR="43566" marT="0" marB="0">
                    <a:solidFill>
                      <a:srgbClr val="1D2843"/>
                    </a:solidFill>
                  </a:tcPr>
                </a:tc>
                <a:tc>
                  <a:txBody>
                    <a:bodyPr/>
                    <a:lstStyle/>
                    <a:p>
                      <a:pPr marL="0" algn="just">
                        <a:lnSpc>
                          <a:spcPct val="100000"/>
                        </a:lnSpc>
                        <a:spcAft>
                          <a:spcPts val="0"/>
                        </a:spcAft>
                      </a:pPr>
                      <a:r>
                        <a:rPr lang="pt-BR" sz="1600" b="0" kern="1200" dirty="0" smtClean="0">
                          <a:solidFill>
                            <a:schemeClr val="dk1"/>
                          </a:solidFill>
                          <a:effectLst/>
                          <a:latin typeface="+mn-lt"/>
                          <a:ea typeface="+mn-ea"/>
                          <a:cs typeface="+mn-cs"/>
                        </a:rPr>
                        <a:t>Utiliza os recursos oferecidos pela rede</a:t>
                      </a:r>
                      <a:endParaRPr lang="pt-BR" sz="1400" b="0" dirty="0">
                        <a:effectLst/>
                        <a:latin typeface="Calibri" panose="020F0502020204030204" pitchFamily="34" charset="0"/>
                        <a:ea typeface="Calibri" panose="020F0502020204030204" pitchFamily="34" charset="0"/>
                        <a:cs typeface="Times New Roman" panose="02020603050405020304" pitchFamily="18" charset="0"/>
                      </a:endParaRPr>
                    </a:p>
                  </a:txBody>
                  <a:tcPr marL="43566" marR="43566" marT="0" marB="0">
                    <a:solidFill>
                      <a:schemeClr val="bg1">
                        <a:lumMod val="95000"/>
                      </a:schemeClr>
                    </a:solidFill>
                  </a:tcPr>
                </a:tc>
                <a:tc>
                  <a:txBody>
                    <a:bodyPr/>
                    <a:lstStyle/>
                    <a:p>
                      <a:pPr marL="457200" algn="just">
                        <a:lnSpc>
                          <a:spcPct val="100000"/>
                        </a:lnSpc>
                        <a:spcAft>
                          <a:spcPts val="0"/>
                        </a:spcAft>
                      </a:pPr>
                      <a:r>
                        <a:rPr lang="pt-BR" sz="1400" dirty="0" smtClean="0">
                          <a:effectLst/>
                          <a:latin typeface="+mn-lt"/>
                          <a:ea typeface="Calibri" panose="020F0502020204030204" pitchFamily="34" charset="0"/>
                          <a:cs typeface="Times New Roman" panose="02020603050405020304" pitchFamily="18" charset="0"/>
                        </a:rPr>
                        <a:t>5</a:t>
                      </a:r>
                      <a:endParaRPr lang="pt-BR" sz="1400" dirty="0">
                        <a:effectLst/>
                        <a:latin typeface="+mn-lt"/>
                        <a:ea typeface="Calibri" panose="020F0502020204030204" pitchFamily="34" charset="0"/>
                        <a:cs typeface="Times New Roman" panose="02020603050405020304" pitchFamily="18" charset="0"/>
                      </a:endParaRPr>
                    </a:p>
                  </a:txBody>
                  <a:tcPr marL="43566" marR="43566" marT="0" marB="0">
                    <a:solidFill>
                      <a:schemeClr val="accent1">
                        <a:lumMod val="20000"/>
                        <a:lumOff val="80000"/>
                      </a:schemeClr>
                    </a:solidFill>
                  </a:tcPr>
                </a:tc>
                <a:tc>
                  <a:txBody>
                    <a:bodyPr/>
                    <a:lstStyle/>
                    <a:p>
                      <a:pPr marL="457200" algn="just">
                        <a:lnSpc>
                          <a:spcPct val="100000"/>
                        </a:lnSpc>
                        <a:spcAft>
                          <a:spcPts val="0"/>
                        </a:spcAft>
                      </a:pPr>
                      <a:r>
                        <a:rPr lang="pt-BR" sz="1400" dirty="0" smtClean="0">
                          <a:effectLst/>
                          <a:latin typeface="+mn-lt"/>
                          <a:ea typeface="Calibri" panose="020F0502020204030204" pitchFamily="34" charset="0"/>
                          <a:cs typeface="Times New Roman" panose="02020603050405020304" pitchFamily="18" charset="0"/>
                        </a:rPr>
                        <a:t>10</a:t>
                      </a:r>
                      <a:endParaRPr lang="pt-BR" sz="1400" dirty="0">
                        <a:effectLst/>
                        <a:latin typeface="+mn-lt"/>
                        <a:ea typeface="Calibri" panose="020F0502020204030204" pitchFamily="34" charset="0"/>
                        <a:cs typeface="Times New Roman" panose="02020603050405020304" pitchFamily="18" charset="0"/>
                      </a:endParaRPr>
                    </a:p>
                  </a:txBody>
                  <a:tcPr marL="43566" marR="43566" marT="0" marB="0">
                    <a:solidFill>
                      <a:schemeClr val="bg1">
                        <a:lumMod val="95000"/>
                      </a:schemeClr>
                    </a:solidFill>
                  </a:tcPr>
                </a:tc>
                <a:tc>
                  <a:txBody>
                    <a:bodyPr/>
                    <a:lstStyle/>
                    <a:p>
                      <a:pPr algn="just">
                        <a:lnSpc>
                          <a:spcPct val="100000"/>
                        </a:lnSpc>
                        <a:spcAft>
                          <a:spcPts val="0"/>
                        </a:spcAft>
                      </a:pPr>
                      <a:r>
                        <a:rPr lang="pt-BR" sz="1400" b="0" dirty="0" smtClean="0">
                          <a:effectLst/>
                          <a:latin typeface="Calibri" panose="020F0502020204030204" pitchFamily="34" charset="0"/>
                          <a:ea typeface="Calibri" panose="020F0502020204030204" pitchFamily="34" charset="0"/>
                          <a:cs typeface="Times New Roman" panose="02020603050405020304" pitchFamily="18" charset="0"/>
                        </a:rPr>
                        <a:t>-</a:t>
                      </a:r>
                      <a:endParaRPr lang="pt-BR" sz="1400" b="0" dirty="0">
                        <a:effectLst/>
                        <a:latin typeface="Calibri" panose="020F0502020204030204" pitchFamily="34" charset="0"/>
                        <a:ea typeface="Calibri" panose="020F0502020204030204" pitchFamily="34" charset="0"/>
                        <a:cs typeface="Times New Roman" panose="02020603050405020304" pitchFamily="18" charset="0"/>
                      </a:endParaRPr>
                    </a:p>
                  </a:txBody>
                  <a:tcPr marL="43566" marR="43566" marT="0" marB="0">
                    <a:solidFill>
                      <a:schemeClr val="accent1">
                        <a:lumMod val="20000"/>
                        <a:lumOff val="80000"/>
                      </a:schemeClr>
                    </a:solidFill>
                  </a:tcPr>
                </a:tc>
                <a:tc>
                  <a:txBody>
                    <a:bodyPr/>
                    <a:lstStyle/>
                    <a:p>
                      <a:pPr marL="0" algn="just">
                        <a:lnSpc>
                          <a:spcPct val="100000"/>
                        </a:lnSpc>
                        <a:spcAft>
                          <a:spcPts val="0"/>
                        </a:spcAft>
                      </a:pPr>
                      <a:r>
                        <a:rPr lang="pt-BR" sz="1400" dirty="0" smtClean="0">
                          <a:effectLst/>
                          <a:latin typeface="Calibri" panose="020F0502020204030204" pitchFamily="34" charset="0"/>
                          <a:ea typeface="Calibri" panose="020F0502020204030204" pitchFamily="34" charset="0"/>
                          <a:cs typeface="Times New Roman" panose="02020603050405020304" pitchFamily="18" charset="0"/>
                        </a:rPr>
                        <a:t>-</a:t>
                      </a:r>
                      <a:endParaRPr lang="pt-BR"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43566" marR="43566" marT="0" marB="0">
                    <a:solidFill>
                      <a:schemeClr val="bg1">
                        <a:lumMod val="95000"/>
                      </a:schemeClr>
                    </a:solidFill>
                  </a:tcPr>
                </a:tc>
                <a:extLst>
                  <a:ext uri="{0D108BD9-81ED-4DB2-BD59-A6C34878D82A}">
                    <a16:rowId xmlns:a16="http://schemas.microsoft.com/office/drawing/2014/main" val="10002"/>
                  </a:ext>
                </a:extLst>
              </a:tr>
              <a:tr h="953810">
                <a:tc>
                  <a:txBody>
                    <a:bodyPr/>
                    <a:lstStyle/>
                    <a:p>
                      <a:pPr marL="0" lvl="0" algn="just">
                        <a:lnSpc>
                          <a:spcPct val="100000"/>
                        </a:lnSpc>
                        <a:spcAft>
                          <a:spcPts val="0"/>
                        </a:spcAft>
                      </a:pPr>
                      <a:r>
                        <a:rPr lang="pt-BR" sz="1600" b="1" kern="1200" dirty="0" smtClean="0">
                          <a:solidFill>
                            <a:schemeClr val="lt1"/>
                          </a:solidFill>
                          <a:effectLst/>
                          <a:latin typeface="+mn-lt"/>
                          <a:ea typeface="+mn-ea"/>
                          <a:cs typeface="+mn-cs"/>
                        </a:rPr>
                        <a:t>Hidrólogos e meteorologistas</a:t>
                      </a:r>
                      <a:endParaRPr lang="pt-BR" sz="1600" b="0" dirty="0">
                        <a:effectLst/>
                        <a:latin typeface="Calibri" panose="020F0502020204030204" pitchFamily="34" charset="0"/>
                        <a:ea typeface="Calibri" panose="020F0502020204030204" pitchFamily="34" charset="0"/>
                        <a:cs typeface="Times New Roman" panose="02020603050405020304" pitchFamily="18" charset="0"/>
                      </a:endParaRPr>
                    </a:p>
                  </a:txBody>
                  <a:tcPr marL="43566" marR="43566" marT="0" marB="0">
                    <a:solidFill>
                      <a:srgbClr val="1D2843"/>
                    </a:solidFill>
                  </a:tcPr>
                </a:tc>
                <a:tc>
                  <a:txBody>
                    <a:bodyPr/>
                    <a:lstStyle/>
                    <a:p>
                      <a:pPr marL="0" algn="just">
                        <a:lnSpc>
                          <a:spcPct val="100000"/>
                        </a:lnSpc>
                        <a:spcAft>
                          <a:spcPts val="0"/>
                        </a:spcAft>
                      </a:pPr>
                      <a:r>
                        <a:rPr lang="pt-BR" sz="1600" b="0" kern="1200" dirty="0" smtClean="0">
                          <a:solidFill>
                            <a:schemeClr val="dk1"/>
                          </a:solidFill>
                          <a:effectLst/>
                          <a:latin typeface="+mn-lt"/>
                          <a:ea typeface="+mn-ea"/>
                          <a:cs typeface="+mn-cs"/>
                        </a:rPr>
                        <a:t>Utiliza os recursos oferecidos pela rede e insere informações para o funcionamento do sistema.</a:t>
                      </a:r>
                      <a:endParaRPr lang="pt-BR" sz="1400" b="0" dirty="0">
                        <a:effectLst/>
                        <a:latin typeface="Calibri" panose="020F0502020204030204" pitchFamily="34" charset="0"/>
                        <a:ea typeface="Calibri" panose="020F0502020204030204" pitchFamily="34" charset="0"/>
                        <a:cs typeface="Times New Roman" panose="02020603050405020304" pitchFamily="18" charset="0"/>
                      </a:endParaRPr>
                    </a:p>
                  </a:txBody>
                  <a:tcPr marL="43566" marR="43566" marT="0" marB="0">
                    <a:solidFill>
                      <a:schemeClr val="bg1">
                        <a:lumMod val="95000"/>
                      </a:schemeClr>
                    </a:solidFill>
                  </a:tcPr>
                </a:tc>
                <a:tc>
                  <a:txBody>
                    <a:bodyPr/>
                    <a:lstStyle/>
                    <a:p>
                      <a:pPr marL="457200" algn="just">
                        <a:lnSpc>
                          <a:spcPct val="100000"/>
                        </a:lnSpc>
                        <a:spcAft>
                          <a:spcPts val="0"/>
                        </a:spcAft>
                      </a:pPr>
                      <a:r>
                        <a:rPr lang="pt-BR" sz="1400" dirty="0" smtClean="0">
                          <a:effectLst/>
                          <a:latin typeface="+mn-lt"/>
                          <a:ea typeface="Calibri" panose="020F0502020204030204" pitchFamily="34" charset="0"/>
                          <a:cs typeface="Times New Roman" panose="02020603050405020304" pitchFamily="18" charset="0"/>
                        </a:rPr>
                        <a:t>8</a:t>
                      </a:r>
                      <a:endParaRPr lang="pt-BR" sz="1400" dirty="0">
                        <a:effectLst/>
                        <a:latin typeface="+mn-lt"/>
                        <a:ea typeface="Calibri" panose="020F0502020204030204" pitchFamily="34" charset="0"/>
                        <a:cs typeface="Times New Roman" panose="02020603050405020304" pitchFamily="18" charset="0"/>
                      </a:endParaRPr>
                    </a:p>
                  </a:txBody>
                  <a:tcPr marL="43566" marR="43566" marT="0" marB="0">
                    <a:solidFill>
                      <a:schemeClr val="accent1">
                        <a:lumMod val="20000"/>
                        <a:lumOff val="80000"/>
                      </a:schemeClr>
                    </a:solidFill>
                  </a:tcPr>
                </a:tc>
                <a:tc>
                  <a:txBody>
                    <a:bodyPr/>
                    <a:lstStyle/>
                    <a:p>
                      <a:pPr marL="457200" algn="just">
                        <a:lnSpc>
                          <a:spcPct val="100000"/>
                        </a:lnSpc>
                        <a:spcAft>
                          <a:spcPts val="0"/>
                        </a:spcAft>
                      </a:pPr>
                      <a:r>
                        <a:rPr lang="pt-BR" sz="1400" dirty="0" smtClean="0">
                          <a:effectLst/>
                          <a:latin typeface="+mn-lt"/>
                          <a:ea typeface="Calibri" panose="020F0502020204030204" pitchFamily="34" charset="0"/>
                          <a:cs typeface="Times New Roman" panose="02020603050405020304" pitchFamily="18" charset="0"/>
                        </a:rPr>
                        <a:t>10</a:t>
                      </a:r>
                      <a:endParaRPr lang="pt-BR" sz="1400" dirty="0">
                        <a:effectLst/>
                        <a:latin typeface="+mn-lt"/>
                        <a:ea typeface="Calibri" panose="020F0502020204030204" pitchFamily="34" charset="0"/>
                        <a:cs typeface="Times New Roman" panose="02020603050405020304" pitchFamily="18" charset="0"/>
                      </a:endParaRPr>
                    </a:p>
                  </a:txBody>
                  <a:tcPr marL="43566" marR="43566" marT="0" marB="0">
                    <a:solidFill>
                      <a:schemeClr val="bg1">
                        <a:lumMod val="95000"/>
                      </a:schemeClr>
                    </a:solidFill>
                  </a:tcPr>
                </a:tc>
                <a:tc>
                  <a:txBody>
                    <a:bodyPr/>
                    <a:lstStyle/>
                    <a:p>
                      <a:pPr algn="just">
                        <a:lnSpc>
                          <a:spcPct val="100000"/>
                        </a:lnSpc>
                        <a:spcAft>
                          <a:spcPts val="0"/>
                        </a:spcAft>
                      </a:pPr>
                      <a:r>
                        <a:rPr lang="pt-BR" sz="1600" b="0" kern="1200" dirty="0" smtClean="0">
                          <a:solidFill>
                            <a:schemeClr val="dk1"/>
                          </a:solidFill>
                          <a:effectLst/>
                          <a:latin typeface="+mn-lt"/>
                          <a:ea typeface="+mn-ea"/>
                          <a:cs typeface="+mn-cs"/>
                        </a:rPr>
                        <a:t>Fornece informações para o sistema</a:t>
                      </a:r>
                      <a:endParaRPr lang="pt-BR" sz="1400" b="0" dirty="0">
                        <a:effectLst/>
                        <a:latin typeface="Calibri" panose="020F0502020204030204" pitchFamily="34" charset="0"/>
                        <a:ea typeface="Calibri" panose="020F0502020204030204" pitchFamily="34" charset="0"/>
                        <a:cs typeface="Times New Roman" panose="02020603050405020304" pitchFamily="18" charset="0"/>
                      </a:endParaRPr>
                    </a:p>
                  </a:txBody>
                  <a:tcPr marL="43566" marR="43566" marT="0" marB="0">
                    <a:solidFill>
                      <a:schemeClr val="accent1">
                        <a:lumMod val="20000"/>
                        <a:lumOff val="80000"/>
                      </a:schemeClr>
                    </a:solidFill>
                  </a:tcPr>
                </a:tc>
                <a:tc>
                  <a:txBody>
                    <a:bodyPr/>
                    <a:lstStyle/>
                    <a:p>
                      <a:pPr marL="0" algn="just">
                        <a:lnSpc>
                          <a:spcPct val="100000"/>
                        </a:lnSpc>
                        <a:spcAft>
                          <a:spcPts val="0"/>
                        </a:spcAft>
                      </a:pPr>
                      <a:r>
                        <a:rPr lang="pt-BR" sz="1400" dirty="0" smtClean="0">
                          <a:effectLst/>
                          <a:latin typeface="Calibri" panose="020F0502020204030204" pitchFamily="34" charset="0"/>
                          <a:ea typeface="Calibri" panose="020F0502020204030204" pitchFamily="34" charset="0"/>
                          <a:cs typeface="Times New Roman" panose="02020603050405020304" pitchFamily="18" charset="0"/>
                        </a:rPr>
                        <a:t>-</a:t>
                      </a:r>
                      <a:endParaRPr lang="pt-BR"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43566" marR="43566" marT="0" marB="0">
                    <a:solidFill>
                      <a:schemeClr val="bg1">
                        <a:lumMod val="95000"/>
                      </a:schemeClr>
                    </a:solidFill>
                  </a:tcPr>
                </a:tc>
                <a:extLst>
                  <a:ext uri="{0D108BD9-81ED-4DB2-BD59-A6C34878D82A}">
                    <a16:rowId xmlns:a16="http://schemas.microsoft.com/office/drawing/2014/main" val="10003"/>
                  </a:ext>
                </a:extLst>
              </a:tr>
              <a:tr h="953810">
                <a:tc>
                  <a:txBody>
                    <a:bodyPr/>
                    <a:lstStyle/>
                    <a:p>
                      <a:pPr marL="0" lvl="0" algn="just">
                        <a:lnSpc>
                          <a:spcPct val="100000"/>
                        </a:lnSpc>
                        <a:spcAft>
                          <a:spcPts val="0"/>
                        </a:spcAft>
                      </a:pPr>
                      <a:r>
                        <a:rPr lang="pt-BR" sz="1600" b="1" kern="1200" dirty="0" smtClean="0">
                          <a:solidFill>
                            <a:schemeClr val="lt1"/>
                          </a:solidFill>
                          <a:effectLst/>
                          <a:latin typeface="+mn-lt"/>
                          <a:ea typeface="+mn-ea"/>
                          <a:cs typeface="+mn-cs"/>
                        </a:rPr>
                        <a:t>Governo</a:t>
                      </a:r>
                      <a:endParaRPr lang="pt-BR" sz="1600" b="0" dirty="0">
                        <a:effectLst/>
                        <a:latin typeface="Calibri" panose="020F0502020204030204" pitchFamily="34" charset="0"/>
                        <a:ea typeface="Calibri" panose="020F0502020204030204" pitchFamily="34" charset="0"/>
                        <a:cs typeface="Times New Roman" panose="02020603050405020304" pitchFamily="18" charset="0"/>
                      </a:endParaRPr>
                    </a:p>
                  </a:txBody>
                  <a:tcPr marL="43566" marR="43566" marT="0" marB="0">
                    <a:solidFill>
                      <a:srgbClr val="1D2843"/>
                    </a:solidFill>
                  </a:tcPr>
                </a:tc>
                <a:tc>
                  <a:txBody>
                    <a:bodyPr/>
                    <a:lstStyle/>
                    <a:p>
                      <a:pPr marL="0" marR="0" indent="0" algn="just" defTabSz="914400" rtl="0" eaLnBrk="1" fontAlgn="auto" latinLnBrk="0" hangingPunct="1">
                        <a:lnSpc>
                          <a:spcPct val="100000"/>
                        </a:lnSpc>
                        <a:spcBef>
                          <a:spcPts val="0"/>
                        </a:spcBef>
                        <a:spcAft>
                          <a:spcPts val="0"/>
                        </a:spcAft>
                        <a:buClrTx/>
                        <a:buSzTx/>
                        <a:buFontTx/>
                        <a:buNone/>
                        <a:tabLst/>
                        <a:defRPr/>
                      </a:pPr>
                      <a:r>
                        <a:rPr lang="pt-BR" sz="1600" kern="1200" dirty="0" smtClean="0">
                          <a:solidFill>
                            <a:schemeClr val="dk1"/>
                          </a:solidFill>
                          <a:effectLst/>
                          <a:latin typeface="+mn-lt"/>
                          <a:ea typeface="+mn-ea"/>
                          <a:cs typeface="+mn-cs"/>
                        </a:rPr>
                        <a:t>Utiliza os recursos do sistema com a finalidade de prevenção a construções em zonas de risco e pode monitorar as informações das </a:t>
                      </a:r>
                      <a:r>
                        <a:rPr lang="pt-BR" sz="1600" kern="1200" dirty="0" err="1" smtClean="0">
                          <a:solidFill>
                            <a:schemeClr val="dk1"/>
                          </a:solidFill>
                          <a:effectLst/>
                          <a:latin typeface="+mn-lt"/>
                          <a:ea typeface="+mn-ea"/>
                          <a:cs typeface="+mn-cs"/>
                        </a:rPr>
                        <a:t>PCDs</a:t>
                      </a:r>
                      <a:r>
                        <a:rPr lang="pt-BR" sz="1600" kern="1200" dirty="0" smtClean="0">
                          <a:solidFill>
                            <a:schemeClr val="dk1"/>
                          </a:solidFill>
                          <a:effectLst/>
                          <a:latin typeface="+mn-lt"/>
                          <a:ea typeface="+mn-ea"/>
                          <a:cs typeface="+mn-cs"/>
                        </a:rPr>
                        <a:t>.</a:t>
                      </a:r>
                    </a:p>
                  </a:txBody>
                  <a:tcPr marL="43566" marR="43566" marT="0" marB="0">
                    <a:solidFill>
                      <a:schemeClr val="bg1">
                        <a:lumMod val="95000"/>
                      </a:schemeClr>
                    </a:solidFill>
                  </a:tcPr>
                </a:tc>
                <a:tc>
                  <a:txBody>
                    <a:bodyPr/>
                    <a:lstStyle/>
                    <a:p>
                      <a:pPr marL="457200" algn="just">
                        <a:lnSpc>
                          <a:spcPct val="100000"/>
                        </a:lnSpc>
                        <a:spcAft>
                          <a:spcPts val="0"/>
                        </a:spcAft>
                      </a:pPr>
                      <a:r>
                        <a:rPr lang="pt-BR" sz="1400" dirty="0" smtClean="0">
                          <a:effectLst/>
                          <a:latin typeface="+mn-lt"/>
                          <a:ea typeface="Calibri" panose="020F0502020204030204" pitchFamily="34" charset="0"/>
                          <a:cs typeface="Times New Roman" panose="02020603050405020304" pitchFamily="18" charset="0"/>
                        </a:rPr>
                        <a:t>8</a:t>
                      </a:r>
                      <a:endParaRPr lang="pt-BR" sz="1400" dirty="0">
                        <a:effectLst/>
                        <a:latin typeface="+mn-lt"/>
                        <a:ea typeface="Calibri" panose="020F0502020204030204" pitchFamily="34" charset="0"/>
                        <a:cs typeface="Times New Roman" panose="02020603050405020304" pitchFamily="18" charset="0"/>
                      </a:endParaRPr>
                    </a:p>
                  </a:txBody>
                  <a:tcPr marL="43566" marR="43566" marT="0" marB="0">
                    <a:solidFill>
                      <a:schemeClr val="accent1">
                        <a:lumMod val="20000"/>
                        <a:lumOff val="80000"/>
                      </a:schemeClr>
                    </a:solidFill>
                  </a:tcPr>
                </a:tc>
                <a:tc>
                  <a:txBody>
                    <a:bodyPr/>
                    <a:lstStyle/>
                    <a:p>
                      <a:pPr marL="457200" algn="just">
                        <a:lnSpc>
                          <a:spcPct val="100000"/>
                        </a:lnSpc>
                        <a:spcAft>
                          <a:spcPts val="0"/>
                        </a:spcAft>
                      </a:pPr>
                      <a:r>
                        <a:rPr lang="pt-BR" sz="1400" dirty="0" smtClean="0">
                          <a:effectLst/>
                          <a:latin typeface="+mn-lt"/>
                          <a:ea typeface="Calibri" panose="020F0502020204030204" pitchFamily="34" charset="0"/>
                          <a:cs typeface="Times New Roman" panose="02020603050405020304" pitchFamily="18" charset="0"/>
                        </a:rPr>
                        <a:t>10</a:t>
                      </a:r>
                      <a:endParaRPr lang="pt-BR" sz="1400" dirty="0">
                        <a:effectLst/>
                        <a:latin typeface="+mn-lt"/>
                        <a:ea typeface="Calibri" panose="020F0502020204030204" pitchFamily="34" charset="0"/>
                        <a:cs typeface="Times New Roman" panose="02020603050405020304" pitchFamily="18" charset="0"/>
                      </a:endParaRPr>
                    </a:p>
                  </a:txBody>
                  <a:tcPr marL="43566" marR="43566" marT="0" marB="0">
                    <a:solidFill>
                      <a:schemeClr val="bg1">
                        <a:lumMod val="95000"/>
                      </a:schemeClr>
                    </a:solidFill>
                  </a:tcPr>
                </a:tc>
                <a:tc>
                  <a:txBody>
                    <a:bodyPr/>
                    <a:lstStyle/>
                    <a:p>
                      <a:pPr algn="just">
                        <a:lnSpc>
                          <a:spcPct val="100000"/>
                        </a:lnSpc>
                        <a:spcAft>
                          <a:spcPts val="0"/>
                        </a:spcAft>
                      </a:pPr>
                      <a:r>
                        <a:rPr lang="pt-BR" sz="1600" b="0" kern="1200" dirty="0" smtClean="0">
                          <a:solidFill>
                            <a:schemeClr val="dk1"/>
                          </a:solidFill>
                          <a:effectLst/>
                          <a:latin typeface="+mn-lt"/>
                          <a:ea typeface="+mn-ea"/>
                          <a:cs typeface="+mn-cs"/>
                        </a:rPr>
                        <a:t>Monitoramento de prevenção.</a:t>
                      </a:r>
                      <a:endParaRPr lang="pt-BR" sz="1400" b="0" dirty="0">
                        <a:effectLst/>
                        <a:latin typeface="Calibri" panose="020F0502020204030204" pitchFamily="34" charset="0"/>
                        <a:ea typeface="Calibri" panose="020F0502020204030204" pitchFamily="34" charset="0"/>
                        <a:cs typeface="Times New Roman" panose="02020603050405020304" pitchFamily="18" charset="0"/>
                      </a:endParaRPr>
                    </a:p>
                  </a:txBody>
                  <a:tcPr marL="43566" marR="43566" marT="0" marB="0">
                    <a:solidFill>
                      <a:schemeClr val="accent1">
                        <a:lumMod val="20000"/>
                        <a:lumOff val="80000"/>
                      </a:schemeClr>
                    </a:solidFill>
                  </a:tcPr>
                </a:tc>
                <a:tc>
                  <a:txBody>
                    <a:bodyPr/>
                    <a:lstStyle/>
                    <a:p>
                      <a:pPr marL="0" algn="just">
                        <a:lnSpc>
                          <a:spcPct val="100000"/>
                        </a:lnSpc>
                        <a:spcAft>
                          <a:spcPts val="0"/>
                        </a:spcAft>
                      </a:pPr>
                      <a:r>
                        <a:rPr lang="pt-BR" sz="1600" b="0" kern="1200" dirty="0" smtClean="0">
                          <a:solidFill>
                            <a:schemeClr val="dk1"/>
                          </a:solidFill>
                          <a:effectLst/>
                          <a:latin typeface="+mn-lt"/>
                          <a:ea typeface="+mn-ea"/>
                          <a:cs typeface="+mn-cs"/>
                        </a:rPr>
                        <a:t>Poder de encerrar a iniciativa se necessário.</a:t>
                      </a:r>
                      <a:endParaRPr lang="pt-BR" sz="1400" b="0" dirty="0">
                        <a:effectLst/>
                        <a:latin typeface="Calibri" panose="020F0502020204030204" pitchFamily="34" charset="0"/>
                        <a:ea typeface="Calibri" panose="020F0502020204030204" pitchFamily="34" charset="0"/>
                        <a:cs typeface="Times New Roman" panose="02020603050405020304" pitchFamily="18" charset="0"/>
                      </a:endParaRPr>
                    </a:p>
                  </a:txBody>
                  <a:tcPr marL="43566" marR="43566" marT="0" marB="0">
                    <a:solidFill>
                      <a:schemeClr val="bg1">
                        <a:lumMod val="95000"/>
                      </a:schemeClr>
                    </a:solidFill>
                  </a:tcPr>
                </a:tc>
                <a:extLst>
                  <a:ext uri="{0D108BD9-81ED-4DB2-BD59-A6C34878D82A}">
                    <a16:rowId xmlns:a16="http://schemas.microsoft.com/office/drawing/2014/main" val="10004"/>
                  </a:ext>
                </a:extLst>
              </a:tr>
            </a:tbl>
          </a:graphicData>
        </a:graphic>
      </p:graphicFrame>
      <p:sp>
        <p:nvSpPr>
          <p:cNvPr id="10" name="Rectangle 1"/>
          <p:cNvSpPr>
            <a:spLocks noChangeArrowheads="1"/>
          </p:cNvSpPr>
          <p:nvPr/>
        </p:nvSpPr>
        <p:spPr bwMode="auto">
          <a:xfrm>
            <a:off x="-1" y="0"/>
            <a:ext cx="23517099"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pt-BR"/>
          </a:p>
        </p:txBody>
      </p:sp>
    </p:spTree>
    <p:extLst>
      <p:ext uri="{BB962C8B-B14F-4D97-AF65-F5344CB8AC3E}">
        <p14:creationId xmlns:p14="http://schemas.microsoft.com/office/powerpoint/2010/main" val="3919507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4"/>
                                        </p:tgtEl>
                                        <p:attrNameLst>
                                          <p:attrName>r</p:attrName>
                                        </p:attrNameLst>
                                      </p:cBhvr>
                                    </p:animRot>
                                    <p:animRot by="-240000">
                                      <p:cBhvr>
                                        <p:cTn id="7" dur="200" fill="hold">
                                          <p:stCondLst>
                                            <p:cond delay="200"/>
                                          </p:stCondLst>
                                        </p:cTn>
                                        <p:tgtEl>
                                          <p:spTgt spid="4"/>
                                        </p:tgtEl>
                                        <p:attrNameLst>
                                          <p:attrName>r</p:attrName>
                                        </p:attrNameLst>
                                      </p:cBhvr>
                                    </p:animRot>
                                    <p:animRot by="240000">
                                      <p:cBhvr>
                                        <p:cTn id="8" dur="200" fill="hold">
                                          <p:stCondLst>
                                            <p:cond delay="400"/>
                                          </p:stCondLst>
                                        </p:cTn>
                                        <p:tgtEl>
                                          <p:spTgt spid="4"/>
                                        </p:tgtEl>
                                        <p:attrNameLst>
                                          <p:attrName>r</p:attrName>
                                        </p:attrNameLst>
                                      </p:cBhvr>
                                    </p:animRot>
                                    <p:animRot by="-240000">
                                      <p:cBhvr>
                                        <p:cTn id="9" dur="200" fill="hold">
                                          <p:stCondLst>
                                            <p:cond delay="600"/>
                                          </p:stCondLst>
                                        </p:cTn>
                                        <p:tgtEl>
                                          <p:spTgt spid="4"/>
                                        </p:tgtEl>
                                        <p:attrNameLst>
                                          <p:attrName>r</p:attrName>
                                        </p:attrNameLst>
                                      </p:cBhvr>
                                    </p:animRot>
                                    <p:animRot by="120000">
                                      <p:cBhvr>
                                        <p:cTn id="10" dur="200" fill="hold">
                                          <p:stCondLst>
                                            <p:cond delay="800"/>
                                          </p:stCondLst>
                                        </p:cTn>
                                        <p:tgtEl>
                                          <p:spTgt spid="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pt-BR" sz="4000" dirty="0"/>
              <a:t>Documento de </a:t>
            </a:r>
            <a:r>
              <a:rPr lang="pt-BR" sz="4000" dirty="0" smtClean="0"/>
              <a:t>Visão – Visão geral do produto</a:t>
            </a:r>
            <a:endParaRPr lang="pt-BR" sz="4000" dirty="0"/>
          </a:p>
        </p:txBody>
      </p:sp>
      <p:pic>
        <p:nvPicPr>
          <p:cNvPr id="4" name="Imagem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sp>
        <p:nvSpPr>
          <p:cNvPr id="5" name="Marcador de Posição de Conteúdo 4"/>
          <p:cNvSpPr>
            <a:spLocks noGrp="1"/>
          </p:cNvSpPr>
          <p:nvPr>
            <p:ph idx="1"/>
          </p:nvPr>
        </p:nvSpPr>
        <p:spPr/>
        <p:txBody>
          <a:bodyPr/>
          <a:lstStyle/>
          <a:p>
            <a:r>
              <a:rPr lang="pt-BR" dirty="0" smtClean="0"/>
              <a:t>Concepção: </a:t>
            </a:r>
          </a:p>
        </p:txBody>
      </p:sp>
      <p:pic>
        <p:nvPicPr>
          <p:cNvPr id="1026" name="Picture 2" descr="Captura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64970" y="1893195"/>
            <a:ext cx="3147222" cy="478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23053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4"/>
                                        </p:tgtEl>
                                        <p:attrNameLst>
                                          <p:attrName>r</p:attrName>
                                        </p:attrNameLst>
                                      </p:cBhvr>
                                    </p:animRot>
                                    <p:animRot by="-240000">
                                      <p:cBhvr>
                                        <p:cTn id="7" dur="200" fill="hold">
                                          <p:stCondLst>
                                            <p:cond delay="200"/>
                                          </p:stCondLst>
                                        </p:cTn>
                                        <p:tgtEl>
                                          <p:spTgt spid="4"/>
                                        </p:tgtEl>
                                        <p:attrNameLst>
                                          <p:attrName>r</p:attrName>
                                        </p:attrNameLst>
                                      </p:cBhvr>
                                    </p:animRot>
                                    <p:animRot by="240000">
                                      <p:cBhvr>
                                        <p:cTn id="8" dur="200" fill="hold">
                                          <p:stCondLst>
                                            <p:cond delay="400"/>
                                          </p:stCondLst>
                                        </p:cTn>
                                        <p:tgtEl>
                                          <p:spTgt spid="4"/>
                                        </p:tgtEl>
                                        <p:attrNameLst>
                                          <p:attrName>r</p:attrName>
                                        </p:attrNameLst>
                                      </p:cBhvr>
                                    </p:animRot>
                                    <p:animRot by="-240000">
                                      <p:cBhvr>
                                        <p:cTn id="9" dur="200" fill="hold">
                                          <p:stCondLst>
                                            <p:cond delay="600"/>
                                          </p:stCondLst>
                                        </p:cTn>
                                        <p:tgtEl>
                                          <p:spTgt spid="4"/>
                                        </p:tgtEl>
                                        <p:attrNameLst>
                                          <p:attrName>r</p:attrName>
                                        </p:attrNameLst>
                                      </p:cBhvr>
                                    </p:animRot>
                                    <p:animRot by="120000">
                                      <p:cBhvr>
                                        <p:cTn id="10" dur="200" fill="hold">
                                          <p:stCondLst>
                                            <p:cond delay="800"/>
                                          </p:stCondLst>
                                        </p:cTn>
                                        <p:tgtEl>
                                          <p:spTgt spid="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pt-BR" sz="4000" dirty="0"/>
              <a:t>Documento de </a:t>
            </a:r>
            <a:r>
              <a:rPr lang="pt-BR" sz="4000" dirty="0" smtClean="0"/>
              <a:t>Visão – Recursos do produto</a:t>
            </a:r>
            <a:endParaRPr lang="pt-BR" sz="4000" dirty="0"/>
          </a:p>
        </p:txBody>
      </p:sp>
      <p:pic>
        <p:nvPicPr>
          <p:cNvPr id="4" name="Imagem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graphicFrame>
        <p:nvGraphicFramePr>
          <p:cNvPr id="3" name="Marcador de Posição de Conteúdo 2"/>
          <p:cNvGraphicFramePr>
            <a:graphicFrameLocks noGrp="1"/>
          </p:cNvGraphicFramePr>
          <p:nvPr>
            <p:ph idx="1"/>
            <p:extLst>
              <p:ext uri="{D42A27DB-BD31-4B8C-83A1-F6EECF244321}">
                <p14:modId xmlns:p14="http://schemas.microsoft.com/office/powerpoint/2010/main" val="1834073584"/>
              </p:ext>
            </p:extLst>
          </p:nvPr>
        </p:nvGraphicFramePr>
        <p:xfrm>
          <a:off x="1261872" y="1801906"/>
          <a:ext cx="9490935" cy="3715851"/>
        </p:xfrm>
        <a:graphic>
          <a:graphicData uri="http://schemas.openxmlformats.org/drawingml/2006/table">
            <a:tbl>
              <a:tblPr firstRow="1" firstCol="1" bandRow="1">
                <a:tableStyleId>{5C22544A-7EE6-4342-B048-85BDC9FD1C3A}</a:tableStyleId>
              </a:tblPr>
              <a:tblGrid>
                <a:gridCol w="3569830">
                  <a:extLst>
                    <a:ext uri="{9D8B030D-6E8A-4147-A177-3AD203B41FA5}">
                      <a16:colId xmlns:a16="http://schemas.microsoft.com/office/drawing/2014/main" val="642500360"/>
                    </a:ext>
                  </a:extLst>
                </a:gridCol>
                <a:gridCol w="5921105">
                  <a:extLst>
                    <a:ext uri="{9D8B030D-6E8A-4147-A177-3AD203B41FA5}">
                      <a16:colId xmlns:a16="http://schemas.microsoft.com/office/drawing/2014/main" val="3930556091"/>
                    </a:ext>
                  </a:extLst>
                </a:gridCol>
              </a:tblGrid>
              <a:tr h="424011">
                <a:tc>
                  <a:txBody>
                    <a:bodyPr/>
                    <a:lstStyle/>
                    <a:p>
                      <a:pPr marL="0" algn="ctr">
                        <a:lnSpc>
                          <a:spcPct val="100000"/>
                        </a:lnSpc>
                        <a:spcAft>
                          <a:spcPts val="600"/>
                        </a:spcAft>
                      </a:pPr>
                      <a:r>
                        <a:rPr lang="pt-BR" sz="1400" b="0" dirty="0">
                          <a:effectLst/>
                        </a:rPr>
                        <a:t>Benefícios ao Usuário Logado</a:t>
                      </a:r>
                      <a:endParaRPr lang="pt-BR" sz="1400" b="0" dirty="0">
                        <a:effectLst/>
                        <a:latin typeface="Times New Roman" panose="02020603050405020304" pitchFamily="18" charset="0"/>
                        <a:ea typeface="Times New Roman" panose="02020603050405020304" pitchFamily="18" charset="0"/>
                      </a:endParaRPr>
                    </a:p>
                  </a:txBody>
                  <a:tcPr marL="52141" marR="52141" marT="0" marB="0">
                    <a:solidFill>
                      <a:srgbClr val="1D2843"/>
                    </a:solidFill>
                  </a:tcPr>
                </a:tc>
                <a:tc>
                  <a:txBody>
                    <a:bodyPr/>
                    <a:lstStyle/>
                    <a:p>
                      <a:pPr marL="0" algn="ctr">
                        <a:lnSpc>
                          <a:spcPct val="100000"/>
                        </a:lnSpc>
                        <a:spcAft>
                          <a:spcPts val="600"/>
                        </a:spcAft>
                      </a:pPr>
                      <a:r>
                        <a:rPr lang="pt-BR" sz="1400" b="0" dirty="0">
                          <a:effectLst/>
                        </a:rPr>
                        <a:t>Recursos de Suporte</a:t>
                      </a:r>
                      <a:endParaRPr lang="pt-BR" sz="1400" b="0" dirty="0">
                        <a:effectLst/>
                        <a:latin typeface="Times New Roman" panose="02020603050405020304" pitchFamily="18" charset="0"/>
                        <a:ea typeface="Times New Roman" panose="02020603050405020304" pitchFamily="18" charset="0"/>
                      </a:endParaRPr>
                    </a:p>
                  </a:txBody>
                  <a:tcPr marL="52141" marR="52141" marT="0" marB="0">
                    <a:solidFill>
                      <a:srgbClr val="1D2843"/>
                    </a:solidFill>
                  </a:tcPr>
                </a:tc>
                <a:extLst>
                  <a:ext uri="{0D108BD9-81ED-4DB2-BD59-A6C34878D82A}">
                    <a16:rowId xmlns:a16="http://schemas.microsoft.com/office/drawing/2014/main" val="1661416873"/>
                  </a:ext>
                </a:extLst>
              </a:tr>
              <a:tr h="2211612">
                <a:tc>
                  <a:txBody>
                    <a:bodyPr/>
                    <a:lstStyle/>
                    <a:p>
                      <a:pPr marL="0" algn="just">
                        <a:lnSpc>
                          <a:spcPct val="100000"/>
                        </a:lnSpc>
                        <a:spcAft>
                          <a:spcPts val="600"/>
                        </a:spcAft>
                      </a:pPr>
                      <a:r>
                        <a:rPr lang="pt-BR" sz="1800" b="0" kern="1200" dirty="0" smtClean="0">
                          <a:solidFill>
                            <a:schemeClr val="lt1"/>
                          </a:solidFill>
                          <a:effectLst/>
                          <a:latin typeface="+mn-lt"/>
                          <a:ea typeface="+mn-ea"/>
                          <a:cs typeface="+mn-cs"/>
                        </a:rPr>
                        <a:t>Possibilidade de cadastro e gerenciamento de </a:t>
                      </a:r>
                      <a:r>
                        <a:rPr lang="pt-BR" sz="1800" b="0" kern="1200" dirty="0" err="1" smtClean="0">
                          <a:solidFill>
                            <a:schemeClr val="lt1"/>
                          </a:solidFill>
                          <a:effectLst/>
                          <a:latin typeface="+mn-lt"/>
                          <a:ea typeface="+mn-ea"/>
                          <a:cs typeface="+mn-cs"/>
                        </a:rPr>
                        <a:t>login</a:t>
                      </a:r>
                      <a:r>
                        <a:rPr lang="pt-BR" sz="1800" b="0" kern="1200" dirty="0" smtClean="0">
                          <a:solidFill>
                            <a:schemeClr val="lt1"/>
                          </a:solidFill>
                          <a:effectLst/>
                          <a:latin typeface="+mn-lt"/>
                          <a:ea typeface="+mn-ea"/>
                          <a:cs typeface="+mn-cs"/>
                        </a:rPr>
                        <a:t> de usuários e administradores. </a:t>
                      </a:r>
                      <a:endParaRPr lang="pt-BR" sz="1400" b="0" dirty="0">
                        <a:effectLst/>
                        <a:latin typeface="Times New Roman" panose="02020603050405020304" pitchFamily="18" charset="0"/>
                        <a:ea typeface="Times New Roman" panose="02020603050405020304" pitchFamily="18" charset="0"/>
                      </a:endParaRPr>
                    </a:p>
                  </a:txBody>
                  <a:tcPr marL="52141" marR="52141" marT="0" marB="0">
                    <a:solidFill>
                      <a:srgbClr val="1D2843"/>
                    </a:solidFill>
                  </a:tcPr>
                </a:tc>
                <a:tc>
                  <a:txBody>
                    <a:bodyPr/>
                    <a:lstStyle/>
                    <a:p>
                      <a:r>
                        <a:rPr lang="pt-BR" sz="1800" kern="1200" dirty="0" smtClean="0">
                          <a:solidFill>
                            <a:schemeClr val="dk1"/>
                          </a:solidFill>
                          <a:effectLst/>
                          <a:latin typeface="+mn-lt"/>
                          <a:ea typeface="+mn-ea"/>
                          <a:cs typeface="+mn-cs"/>
                        </a:rPr>
                        <a:t>-Cadastro pessoal(Público externo)</a:t>
                      </a:r>
                    </a:p>
                    <a:p>
                      <a:r>
                        <a:rPr lang="pt-BR" sz="1800" kern="1200" dirty="0" smtClean="0">
                          <a:solidFill>
                            <a:schemeClr val="dk1"/>
                          </a:solidFill>
                          <a:effectLst/>
                          <a:latin typeface="+mn-lt"/>
                          <a:ea typeface="+mn-ea"/>
                          <a:cs typeface="+mn-cs"/>
                        </a:rPr>
                        <a:t>-Gerenciamento de usuários gerais (Público externo e administradores)</a:t>
                      </a:r>
                    </a:p>
                    <a:p>
                      <a:r>
                        <a:rPr lang="pt-BR" sz="1800" kern="1200" dirty="0" smtClean="0">
                          <a:solidFill>
                            <a:schemeClr val="dk1"/>
                          </a:solidFill>
                          <a:effectLst/>
                          <a:latin typeface="+mn-lt"/>
                          <a:ea typeface="+mn-ea"/>
                          <a:cs typeface="+mn-cs"/>
                        </a:rPr>
                        <a:t>-</a:t>
                      </a:r>
                      <a:r>
                        <a:rPr lang="pt-BR" sz="1800" kern="1200" dirty="0" err="1" smtClean="0">
                          <a:solidFill>
                            <a:schemeClr val="dk1"/>
                          </a:solidFill>
                          <a:effectLst/>
                          <a:latin typeface="+mn-lt"/>
                          <a:ea typeface="+mn-ea"/>
                          <a:cs typeface="+mn-cs"/>
                        </a:rPr>
                        <a:t>Login</a:t>
                      </a:r>
                      <a:r>
                        <a:rPr lang="pt-BR" sz="1800" kern="1200" dirty="0" smtClean="0">
                          <a:solidFill>
                            <a:schemeClr val="dk1"/>
                          </a:solidFill>
                          <a:effectLst/>
                          <a:latin typeface="+mn-lt"/>
                          <a:ea typeface="+mn-ea"/>
                          <a:cs typeface="+mn-cs"/>
                        </a:rPr>
                        <a:t> (Público externo e Administradores).</a:t>
                      </a:r>
                    </a:p>
                    <a:p>
                      <a:r>
                        <a:rPr lang="pt-BR" sz="1800" kern="1200" dirty="0" smtClean="0">
                          <a:solidFill>
                            <a:schemeClr val="dk1"/>
                          </a:solidFill>
                          <a:effectLst/>
                          <a:latin typeface="+mn-lt"/>
                          <a:ea typeface="+mn-ea"/>
                          <a:cs typeface="+mn-cs"/>
                        </a:rPr>
                        <a:t>-Gerenciamento de controle de acesso.</a:t>
                      </a:r>
                    </a:p>
                    <a:p>
                      <a:r>
                        <a:rPr lang="pt-BR" sz="1800" kern="1200" dirty="0" smtClean="0">
                          <a:solidFill>
                            <a:schemeClr val="dk1"/>
                          </a:solidFill>
                          <a:effectLst/>
                          <a:latin typeface="+mn-lt"/>
                          <a:ea typeface="+mn-ea"/>
                          <a:cs typeface="+mn-cs"/>
                        </a:rPr>
                        <a:t>-Fale conosco (Dúvidas e feedbacks).</a:t>
                      </a:r>
                    </a:p>
                    <a:p>
                      <a:r>
                        <a:rPr lang="pt-BR" sz="1800" kern="1200" dirty="0" smtClean="0">
                          <a:solidFill>
                            <a:schemeClr val="dk1"/>
                          </a:solidFill>
                          <a:effectLst/>
                          <a:latin typeface="+mn-lt"/>
                          <a:ea typeface="+mn-ea"/>
                          <a:cs typeface="+mn-cs"/>
                        </a:rPr>
                        <a:t>-Sobre o projeto e IFSP.</a:t>
                      </a:r>
                    </a:p>
                    <a:p>
                      <a:r>
                        <a:rPr lang="pt-BR" sz="1800" kern="1200" dirty="0" smtClean="0">
                          <a:solidFill>
                            <a:schemeClr val="dk1"/>
                          </a:solidFill>
                          <a:effectLst/>
                          <a:latin typeface="+mn-lt"/>
                          <a:ea typeface="+mn-ea"/>
                          <a:cs typeface="+mn-cs"/>
                        </a:rPr>
                        <a:t>-Páginas de recepção</a:t>
                      </a:r>
                    </a:p>
                    <a:p>
                      <a:r>
                        <a:rPr lang="pt-BR" sz="1800" kern="1200" dirty="0" smtClean="0">
                          <a:solidFill>
                            <a:schemeClr val="dk1"/>
                          </a:solidFill>
                          <a:effectLst/>
                          <a:latin typeface="+mn-lt"/>
                          <a:ea typeface="+mn-ea"/>
                          <a:cs typeface="+mn-cs"/>
                        </a:rPr>
                        <a:t>(Para quem está </a:t>
                      </a:r>
                      <a:r>
                        <a:rPr lang="pt-BR" sz="1800" kern="1200" dirty="0" err="1" smtClean="0">
                          <a:solidFill>
                            <a:schemeClr val="dk1"/>
                          </a:solidFill>
                          <a:effectLst/>
                          <a:latin typeface="+mn-lt"/>
                          <a:ea typeface="+mn-ea"/>
                          <a:cs typeface="+mn-cs"/>
                        </a:rPr>
                        <a:t>logado</a:t>
                      </a:r>
                      <a:r>
                        <a:rPr lang="pt-BR" sz="1800" kern="1200" dirty="0" smtClean="0">
                          <a:solidFill>
                            <a:schemeClr val="dk1"/>
                          </a:solidFill>
                          <a:effectLst/>
                          <a:latin typeface="+mn-lt"/>
                          <a:ea typeface="+mn-ea"/>
                          <a:cs typeface="+mn-cs"/>
                        </a:rPr>
                        <a:t> e quem não está).</a:t>
                      </a:r>
                    </a:p>
                    <a:p>
                      <a:r>
                        <a:rPr lang="pt-BR" sz="1800" kern="1200" dirty="0" smtClean="0">
                          <a:solidFill>
                            <a:schemeClr val="dk1"/>
                          </a:solidFill>
                          <a:effectLst/>
                          <a:latin typeface="+mn-lt"/>
                          <a:ea typeface="+mn-ea"/>
                          <a:cs typeface="+mn-cs"/>
                        </a:rPr>
                        <a:t>-Gerenciamento de </a:t>
                      </a:r>
                      <a:r>
                        <a:rPr lang="pt-BR" sz="1800" kern="1200" dirty="0" err="1" smtClean="0">
                          <a:solidFill>
                            <a:schemeClr val="dk1"/>
                          </a:solidFill>
                          <a:effectLst/>
                          <a:latin typeface="+mn-lt"/>
                          <a:ea typeface="+mn-ea"/>
                          <a:cs typeface="+mn-cs"/>
                        </a:rPr>
                        <a:t>PCDs</a:t>
                      </a:r>
                      <a:r>
                        <a:rPr lang="pt-BR" sz="1800" kern="1200" dirty="0" smtClean="0">
                          <a:solidFill>
                            <a:schemeClr val="dk1"/>
                          </a:solidFill>
                          <a:effectLst/>
                          <a:latin typeface="+mn-lt"/>
                          <a:ea typeface="+mn-ea"/>
                          <a:cs typeface="+mn-cs"/>
                        </a:rPr>
                        <a:t> de interesse- Exibir </a:t>
                      </a:r>
                      <a:r>
                        <a:rPr lang="pt-BR" sz="1800" kern="1200" dirty="0" err="1" smtClean="0">
                          <a:solidFill>
                            <a:schemeClr val="dk1"/>
                          </a:solidFill>
                          <a:effectLst/>
                          <a:latin typeface="+mn-lt"/>
                          <a:ea typeface="+mn-ea"/>
                          <a:cs typeface="+mn-cs"/>
                        </a:rPr>
                        <a:t>informções</a:t>
                      </a:r>
                      <a:r>
                        <a:rPr lang="pt-BR" sz="1800" kern="1200" dirty="0" smtClean="0">
                          <a:solidFill>
                            <a:schemeClr val="dk1"/>
                          </a:solidFill>
                          <a:effectLst/>
                          <a:latin typeface="+mn-lt"/>
                          <a:ea typeface="+mn-ea"/>
                          <a:cs typeface="+mn-cs"/>
                        </a:rPr>
                        <a:t> na Home-Page(CRUD).</a:t>
                      </a:r>
                    </a:p>
                    <a:p>
                      <a:r>
                        <a:rPr lang="pt-BR" sz="1800" kern="1200" dirty="0" smtClean="0">
                          <a:solidFill>
                            <a:schemeClr val="dk1"/>
                          </a:solidFill>
                          <a:effectLst/>
                          <a:latin typeface="+mn-lt"/>
                          <a:ea typeface="+mn-ea"/>
                          <a:cs typeface="+mn-cs"/>
                        </a:rPr>
                        <a:t>-Controle de alertas enviados para a população</a:t>
                      </a:r>
                      <a:endParaRPr lang="pt-BR" sz="1400" dirty="0">
                        <a:effectLst/>
                        <a:latin typeface="Times New Roman" panose="02020603050405020304" pitchFamily="18" charset="0"/>
                        <a:ea typeface="Times New Roman" panose="02020603050405020304" pitchFamily="18" charset="0"/>
                      </a:endParaRPr>
                    </a:p>
                  </a:txBody>
                  <a:tcPr marL="52141" marR="52141" marT="0" marB="0"/>
                </a:tc>
                <a:extLst>
                  <a:ext uri="{0D108BD9-81ED-4DB2-BD59-A6C34878D82A}">
                    <a16:rowId xmlns:a16="http://schemas.microsoft.com/office/drawing/2014/main" val="1860517635"/>
                  </a:ext>
                </a:extLst>
              </a:tr>
            </a:tbl>
          </a:graphicData>
        </a:graphic>
      </p:graphicFrame>
      <p:sp>
        <p:nvSpPr>
          <p:cNvPr id="6" name="Rectangle 1"/>
          <p:cNvSpPr>
            <a:spLocks noChangeArrowheads="1"/>
          </p:cNvSpPr>
          <p:nvPr/>
        </p:nvSpPr>
        <p:spPr bwMode="auto">
          <a:xfrm>
            <a:off x="-699248" y="1344706"/>
            <a:ext cx="2026659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pt-BR"/>
          </a:p>
        </p:txBody>
      </p:sp>
    </p:spTree>
    <p:extLst>
      <p:ext uri="{BB962C8B-B14F-4D97-AF65-F5344CB8AC3E}">
        <p14:creationId xmlns:p14="http://schemas.microsoft.com/office/powerpoint/2010/main" val="943679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4"/>
                                        </p:tgtEl>
                                        <p:attrNameLst>
                                          <p:attrName>r</p:attrName>
                                        </p:attrNameLst>
                                      </p:cBhvr>
                                    </p:animRot>
                                    <p:animRot by="-240000">
                                      <p:cBhvr>
                                        <p:cTn id="7" dur="200" fill="hold">
                                          <p:stCondLst>
                                            <p:cond delay="200"/>
                                          </p:stCondLst>
                                        </p:cTn>
                                        <p:tgtEl>
                                          <p:spTgt spid="4"/>
                                        </p:tgtEl>
                                        <p:attrNameLst>
                                          <p:attrName>r</p:attrName>
                                        </p:attrNameLst>
                                      </p:cBhvr>
                                    </p:animRot>
                                    <p:animRot by="240000">
                                      <p:cBhvr>
                                        <p:cTn id="8" dur="200" fill="hold">
                                          <p:stCondLst>
                                            <p:cond delay="400"/>
                                          </p:stCondLst>
                                        </p:cTn>
                                        <p:tgtEl>
                                          <p:spTgt spid="4"/>
                                        </p:tgtEl>
                                        <p:attrNameLst>
                                          <p:attrName>r</p:attrName>
                                        </p:attrNameLst>
                                      </p:cBhvr>
                                    </p:animRot>
                                    <p:animRot by="-240000">
                                      <p:cBhvr>
                                        <p:cTn id="9" dur="200" fill="hold">
                                          <p:stCondLst>
                                            <p:cond delay="600"/>
                                          </p:stCondLst>
                                        </p:cTn>
                                        <p:tgtEl>
                                          <p:spTgt spid="4"/>
                                        </p:tgtEl>
                                        <p:attrNameLst>
                                          <p:attrName>r</p:attrName>
                                        </p:attrNameLst>
                                      </p:cBhvr>
                                    </p:animRot>
                                    <p:animRot by="120000">
                                      <p:cBhvr>
                                        <p:cTn id="10" dur="200" fill="hold">
                                          <p:stCondLst>
                                            <p:cond delay="800"/>
                                          </p:stCondLst>
                                        </p:cTn>
                                        <p:tgtEl>
                                          <p:spTgt spid="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94805" y="370114"/>
            <a:ext cx="9692640" cy="783771"/>
          </a:xfrm>
        </p:spPr>
        <p:txBody>
          <a:bodyPr/>
          <a:lstStyle/>
          <a:p>
            <a:r>
              <a:rPr lang="pt-BR" dirty="0"/>
              <a:t>Requisitos</a:t>
            </a:r>
          </a:p>
        </p:txBody>
      </p:sp>
      <p:graphicFrame>
        <p:nvGraphicFramePr>
          <p:cNvPr id="4" name="Marcador de Posição de Conteúdo 3"/>
          <p:cNvGraphicFramePr>
            <a:graphicFrameLocks noGrp="1"/>
          </p:cNvGraphicFramePr>
          <p:nvPr>
            <p:ph idx="1"/>
            <p:extLst>
              <p:ext uri="{D42A27DB-BD31-4B8C-83A1-F6EECF244321}">
                <p14:modId xmlns:p14="http://schemas.microsoft.com/office/powerpoint/2010/main" val="2141555533"/>
              </p:ext>
            </p:extLst>
          </p:nvPr>
        </p:nvGraphicFramePr>
        <p:xfrm>
          <a:off x="894805" y="1423850"/>
          <a:ext cx="9503229" cy="4152702"/>
        </p:xfrm>
        <a:graphic>
          <a:graphicData uri="http://schemas.openxmlformats.org/drawingml/2006/table">
            <a:tbl>
              <a:tblPr firstRow="1" bandRow="1">
                <a:tableStyleId>{5C22544A-7EE6-4342-B048-85BDC9FD1C3A}</a:tableStyleId>
              </a:tblPr>
              <a:tblGrid>
                <a:gridCol w="1749592">
                  <a:extLst>
                    <a:ext uri="{9D8B030D-6E8A-4147-A177-3AD203B41FA5}">
                      <a16:colId xmlns:a16="http://schemas.microsoft.com/office/drawing/2014/main" val="3682963864"/>
                    </a:ext>
                  </a:extLst>
                </a:gridCol>
                <a:gridCol w="7753637">
                  <a:extLst>
                    <a:ext uri="{9D8B030D-6E8A-4147-A177-3AD203B41FA5}">
                      <a16:colId xmlns:a16="http://schemas.microsoft.com/office/drawing/2014/main" val="3374406341"/>
                    </a:ext>
                  </a:extLst>
                </a:gridCol>
              </a:tblGrid>
              <a:tr h="349034">
                <a:tc>
                  <a:txBody>
                    <a:bodyPr/>
                    <a:lstStyle/>
                    <a:p>
                      <a:r>
                        <a:rPr lang="da-DK" sz="1800" b="0" i="0" kern="1200" dirty="0" smtClean="0">
                          <a:solidFill>
                            <a:schemeClr val="lt1"/>
                          </a:solidFill>
                          <a:effectLst/>
                          <a:latin typeface="+mn-lt"/>
                          <a:ea typeface="+mn-ea"/>
                          <a:cs typeface="+mn-cs"/>
                        </a:rPr>
                        <a:t>Indentificador</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1D2843"/>
                    </a:solidFill>
                  </a:tcPr>
                </a:tc>
                <a:tc>
                  <a:txBody>
                    <a:bodyPr/>
                    <a:lstStyle/>
                    <a:p>
                      <a:r>
                        <a:rPr lang="pt-BR" b="0" dirty="0" smtClean="0"/>
                        <a:t>Descrição dos requisitos </a:t>
                      </a:r>
                      <a:endParaRPr lang="pt-BR" b="0" i="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1D2843"/>
                    </a:solidFill>
                  </a:tcPr>
                </a:tc>
                <a:extLst>
                  <a:ext uri="{0D108BD9-81ED-4DB2-BD59-A6C34878D82A}">
                    <a16:rowId xmlns:a16="http://schemas.microsoft.com/office/drawing/2014/main" val="3691262103"/>
                  </a:ext>
                </a:extLst>
              </a:tr>
              <a:tr h="3786942">
                <a:tc>
                  <a:txBody>
                    <a:bodyPr/>
                    <a:lstStyle/>
                    <a:p>
                      <a:r>
                        <a:rPr lang="pt-BR" sz="1800" kern="1200" dirty="0" smtClean="0">
                          <a:solidFill>
                            <a:schemeClr val="dk1"/>
                          </a:solidFill>
                          <a:effectLst/>
                          <a:latin typeface="+mn-lt"/>
                          <a:ea typeface="+mn-ea"/>
                          <a:cs typeface="+mn-cs"/>
                        </a:rPr>
                        <a:t>RF #01</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pt-BR" sz="1800" kern="1200" dirty="0" smtClean="0">
                          <a:solidFill>
                            <a:schemeClr val="dk1"/>
                          </a:solidFill>
                          <a:effectLst/>
                          <a:latin typeface="+mn-lt"/>
                          <a:ea typeface="+mn-ea"/>
                          <a:cs typeface="+mn-cs"/>
                        </a:rPr>
                        <a:t> O sistema deve ser capaz de permitir que o usuário se cadastre para utilizar os recursos do site na área privada do usuário. Para o cadastro do usuário devem ser solicitadas as seguintes informações: Nome completo, data de nascimento, </a:t>
                      </a:r>
                      <a:r>
                        <a:rPr lang="pt-BR" sz="1800" kern="1200" dirty="0" err="1" smtClean="0">
                          <a:solidFill>
                            <a:schemeClr val="dk1"/>
                          </a:solidFill>
                          <a:effectLst/>
                          <a:latin typeface="+mn-lt"/>
                          <a:ea typeface="+mn-ea"/>
                          <a:cs typeface="+mn-cs"/>
                        </a:rPr>
                        <a:t>email</a:t>
                      </a:r>
                      <a:r>
                        <a:rPr lang="pt-BR" sz="1800" kern="1200" dirty="0" smtClean="0">
                          <a:solidFill>
                            <a:schemeClr val="dk1"/>
                          </a:solidFill>
                          <a:effectLst/>
                          <a:latin typeface="+mn-lt"/>
                          <a:ea typeface="+mn-ea"/>
                          <a:cs typeface="+mn-cs"/>
                        </a:rPr>
                        <a:t>, senha, CEP e número da residência. Ao se cadastrar o usuário receberá um </a:t>
                      </a:r>
                      <a:r>
                        <a:rPr lang="pt-BR" sz="1800" kern="1200" dirty="0" err="1" smtClean="0">
                          <a:solidFill>
                            <a:schemeClr val="dk1"/>
                          </a:solidFill>
                          <a:effectLst/>
                          <a:latin typeface="+mn-lt"/>
                          <a:ea typeface="+mn-ea"/>
                          <a:cs typeface="+mn-cs"/>
                        </a:rPr>
                        <a:t>email</a:t>
                      </a:r>
                      <a:r>
                        <a:rPr lang="pt-BR" sz="1800" kern="1200" dirty="0" smtClean="0">
                          <a:solidFill>
                            <a:schemeClr val="dk1"/>
                          </a:solidFill>
                          <a:effectLst/>
                          <a:latin typeface="+mn-lt"/>
                          <a:ea typeface="+mn-ea"/>
                          <a:cs typeface="+mn-cs"/>
                        </a:rPr>
                        <a:t> de confirmação, o mesmo deve possuir instruções de como ativar a conta do mesmo e o link para realizar tal tarefa.</a:t>
                      </a:r>
                    </a:p>
                    <a:p>
                      <a:r>
                        <a:rPr lang="pt-BR" sz="1800" kern="1200" dirty="0" smtClean="0">
                          <a:solidFill>
                            <a:schemeClr val="dk1"/>
                          </a:solidFill>
                          <a:effectLst/>
                          <a:latin typeface="+mn-lt"/>
                          <a:ea typeface="+mn-ea"/>
                          <a:cs typeface="+mn-cs"/>
                        </a:rPr>
                        <a:t> Para o cadastro de usuários do tipo especialista o mesmo deve fornecer as demais informações além das anteriormente solicitadas: Instituição na qual trabalha, especialização, currículo acadêmico, RG e CPF.</a:t>
                      </a:r>
                    </a:p>
                    <a:p>
                      <a:r>
                        <a:rPr lang="pt-BR" sz="1800" kern="1200" dirty="0" smtClean="0">
                          <a:solidFill>
                            <a:schemeClr val="dk1"/>
                          </a:solidFill>
                          <a:effectLst/>
                          <a:latin typeface="+mn-lt"/>
                          <a:ea typeface="+mn-ea"/>
                          <a:cs typeface="+mn-cs"/>
                        </a:rPr>
                        <a:t> Para o cadastro de usuários do tipo instituição o mesmo deve fornecer as demais informações além das anteriormente solicitadas: CNPJ, razão social e nome fantasia.</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76138160"/>
                  </a:ext>
                </a:extLst>
              </a:tr>
            </a:tbl>
          </a:graphicData>
        </a:graphic>
      </p:graphicFrame>
      <p:pic>
        <p:nvPicPr>
          <p:cNvPr id="5" name="Imagem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spTree>
    <p:extLst>
      <p:ext uri="{BB962C8B-B14F-4D97-AF65-F5344CB8AC3E}">
        <p14:creationId xmlns:p14="http://schemas.microsoft.com/office/powerpoint/2010/main" val="1148566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5"/>
                                        </p:tgtEl>
                                        <p:attrNameLst>
                                          <p:attrName>r</p:attrName>
                                        </p:attrNameLst>
                                      </p:cBhvr>
                                    </p:animRot>
                                    <p:animRot by="-240000">
                                      <p:cBhvr>
                                        <p:cTn id="7" dur="200" fill="hold">
                                          <p:stCondLst>
                                            <p:cond delay="200"/>
                                          </p:stCondLst>
                                        </p:cTn>
                                        <p:tgtEl>
                                          <p:spTgt spid="5"/>
                                        </p:tgtEl>
                                        <p:attrNameLst>
                                          <p:attrName>r</p:attrName>
                                        </p:attrNameLst>
                                      </p:cBhvr>
                                    </p:animRot>
                                    <p:animRot by="240000">
                                      <p:cBhvr>
                                        <p:cTn id="8" dur="200" fill="hold">
                                          <p:stCondLst>
                                            <p:cond delay="400"/>
                                          </p:stCondLst>
                                        </p:cTn>
                                        <p:tgtEl>
                                          <p:spTgt spid="5"/>
                                        </p:tgtEl>
                                        <p:attrNameLst>
                                          <p:attrName>r</p:attrName>
                                        </p:attrNameLst>
                                      </p:cBhvr>
                                    </p:animRot>
                                    <p:animRot by="-240000">
                                      <p:cBhvr>
                                        <p:cTn id="9" dur="200" fill="hold">
                                          <p:stCondLst>
                                            <p:cond delay="600"/>
                                          </p:stCondLst>
                                        </p:cTn>
                                        <p:tgtEl>
                                          <p:spTgt spid="5"/>
                                        </p:tgtEl>
                                        <p:attrNameLst>
                                          <p:attrName>r</p:attrName>
                                        </p:attrNameLst>
                                      </p:cBhvr>
                                    </p:animRot>
                                    <p:animRot by="120000">
                                      <p:cBhvr>
                                        <p:cTn id="10" dur="200" fill="hold">
                                          <p:stCondLst>
                                            <p:cond delay="800"/>
                                          </p:stCondLst>
                                        </p:cTn>
                                        <p:tgtEl>
                                          <p:spTgt spid="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94805" y="370114"/>
            <a:ext cx="9692640" cy="783771"/>
          </a:xfrm>
        </p:spPr>
        <p:txBody>
          <a:bodyPr/>
          <a:lstStyle/>
          <a:p>
            <a:r>
              <a:rPr lang="pt-BR" dirty="0"/>
              <a:t>Requisitos</a:t>
            </a:r>
          </a:p>
        </p:txBody>
      </p:sp>
      <p:graphicFrame>
        <p:nvGraphicFramePr>
          <p:cNvPr id="4" name="Marcador de Posição de Conteúdo 3"/>
          <p:cNvGraphicFramePr>
            <a:graphicFrameLocks noGrp="1"/>
          </p:cNvGraphicFramePr>
          <p:nvPr>
            <p:ph idx="1"/>
            <p:extLst>
              <p:ext uri="{D42A27DB-BD31-4B8C-83A1-F6EECF244321}">
                <p14:modId xmlns:p14="http://schemas.microsoft.com/office/powerpoint/2010/main" val="178249583"/>
              </p:ext>
            </p:extLst>
          </p:nvPr>
        </p:nvGraphicFramePr>
        <p:xfrm>
          <a:off x="894803" y="1470429"/>
          <a:ext cx="9503229" cy="3732636"/>
        </p:xfrm>
        <a:graphic>
          <a:graphicData uri="http://schemas.openxmlformats.org/drawingml/2006/table">
            <a:tbl>
              <a:tblPr firstRow="1" bandRow="1">
                <a:tableStyleId>{5C22544A-7EE6-4342-B048-85BDC9FD1C3A}</a:tableStyleId>
              </a:tblPr>
              <a:tblGrid>
                <a:gridCol w="1749592">
                  <a:extLst>
                    <a:ext uri="{9D8B030D-6E8A-4147-A177-3AD203B41FA5}">
                      <a16:colId xmlns:a16="http://schemas.microsoft.com/office/drawing/2014/main" val="3682963864"/>
                    </a:ext>
                  </a:extLst>
                </a:gridCol>
                <a:gridCol w="7753637">
                  <a:extLst>
                    <a:ext uri="{9D8B030D-6E8A-4147-A177-3AD203B41FA5}">
                      <a16:colId xmlns:a16="http://schemas.microsoft.com/office/drawing/2014/main" val="3374406341"/>
                    </a:ext>
                  </a:extLst>
                </a:gridCol>
              </a:tblGrid>
              <a:tr h="345481">
                <a:tc>
                  <a:txBody>
                    <a:bodyPr/>
                    <a:lstStyle/>
                    <a:p>
                      <a:r>
                        <a:rPr lang="da-DK" sz="1800" b="0" i="0" kern="1200" dirty="0" smtClean="0">
                          <a:solidFill>
                            <a:schemeClr val="lt1"/>
                          </a:solidFill>
                          <a:effectLst/>
                          <a:latin typeface="+mn-lt"/>
                          <a:ea typeface="+mn-ea"/>
                          <a:cs typeface="+mn-cs"/>
                        </a:rPr>
                        <a:t>Indentificador</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1D2843"/>
                    </a:solidFill>
                  </a:tcPr>
                </a:tc>
                <a:tc>
                  <a:txBody>
                    <a:bodyPr/>
                    <a:lstStyle/>
                    <a:p>
                      <a:r>
                        <a:rPr lang="pt-BR" b="0" dirty="0" smtClean="0"/>
                        <a:t>Descrição dos requisitos </a:t>
                      </a:r>
                      <a:endParaRPr lang="pt-BR" b="0" i="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1D2843"/>
                    </a:solidFill>
                  </a:tcPr>
                </a:tc>
                <a:extLst>
                  <a:ext uri="{0D108BD9-81ED-4DB2-BD59-A6C34878D82A}">
                    <a16:rowId xmlns:a16="http://schemas.microsoft.com/office/drawing/2014/main" val="3691262103"/>
                  </a:ext>
                </a:extLst>
              </a:tr>
              <a:tr h="1203225">
                <a:tc>
                  <a:txBody>
                    <a:bodyPr/>
                    <a:lstStyle/>
                    <a:p>
                      <a:r>
                        <a:rPr lang="pt-BR" sz="1800" kern="1200" dirty="0" smtClean="0">
                          <a:solidFill>
                            <a:schemeClr val="dk1"/>
                          </a:solidFill>
                          <a:effectLst/>
                          <a:latin typeface="+mn-lt"/>
                          <a:ea typeface="+mn-ea"/>
                          <a:cs typeface="+mn-cs"/>
                        </a:rPr>
                        <a:t>RF #02</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just" defTabSz="914400" rtl="0" eaLnBrk="1" latinLnBrk="0" hangingPunct="1">
                        <a:lnSpc>
                          <a:spcPct val="100000"/>
                        </a:lnSpc>
                        <a:spcBef>
                          <a:spcPts val="600"/>
                        </a:spcBef>
                        <a:spcAft>
                          <a:spcPts val="0"/>
                        </a:spcAft>
                      </a:pPr>
                      <a:r>
                        <a:rPr lang="pt-BR" sz="1800" kern="1200" dirty="0" smtClean="0">
                          <a:solidFill>
                            <a:schemeClr val="dk1"/>
                          </a:solidFill>
                          <a:effectLst/>
                          <a:latin typeface="+mn-lt"/>
                          <a:ea typeface="+mn-ea"/>
                          <a:cs typeface="+mn-cs"/>
                        </a:rPr>
                        <a:t>Após o usuário ter confirmado sua conta recebera alertas pelo </a:t>
                      </a:r>
                      <a:r>
                        <a:rPr lang="pt-BR" sz="1800" kern="1200" dirty="0" err="1" smtClean="0">
                          <a:solidFill>
                            <a:schemeClr val="dk1"/>
                          </a:solidFill>
                          <a:effectLst/>
                          <a:latin typeface="+mn-lt"/>
                          <a:ea typeface="+mn-ea"/>
                          <a:cs typeface="+mn-cs"/>
                        </a:rPr>
                        <a:t>email</a:t>
                      </a:r>
                      <a:r>
                        <a:rPr lang="pt-BR" sz="1800" kern="1200" dirty="0" smtClean="0">
                          <a:solidFill>
                            <a:schemeClr val="dk1"/>
                          </a:solidFill>
                          <a:effectLst/>
                          <a:latin typeface="+mn-lt"/>
                          <a:ea typeface="+mn-ea"/>
                          <a:cs typeface="+mn-cs"/>
                        </a:rPr>
                        <a:t> quando houver algum alerta ou alguma época de risco em alguma PCD de interesse do usuário. Ao realizar cadastro seu acesso padrão é “2”.</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76138160"/>
                  </a:ext>
                </a:extLst>
              </a:tr>
              <a:tr h="216365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sz="1800" kern="1200" dirty="0" smtClean="0">
                          <a:solidFill>
                            <a:schemeClr val="dk1"/>
                          </a:solidFill>
                          <a:effectLst/>
                          <a:latin typeface="+mn-lt"/>
                          <a:ea typeface="+mn-ea"/>
                          <a:cs typeface="+mn-cs"/>
                        </a:rPr>
                        <a:t>RF #03</a:t>
                      </a:r>
                      <a:endParaRPr lang="pt-BR" dirty="0" smtClean="0"/>
                    </a:p>
                    <a:p>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just" defTabSz="914400" rtl="0" eaLnBrk="1" latinLnBrk="0" hangingPunct="1">
                        <a:lnSpc>
                          <a:spcPct val="100000"/>
                        </a:lnSpc>
                        <a:spcBef>
                          <a:spcPts val="600"/>
                        </a:spcBef>
                        <a:spcAft>
                          <a:spcPts val="0"/>
                        </a:spcAft>
                      </a:pPr>
                      <a:r>
                        <a:rPr lang="pt-BR" sz="1800" kern="1200" dirty="0" smtClean="0">
                          <a:solidFill>
                            <a:schemeClr val="dk1"/>
                          </a:solidFill>
                          <a:effectLst/>
                          <a:latin typeface="+mn-lt"/>
                          <a:ea typeface="+mn-ea"/>
                          <a:cs typeface="+mn-cs"/>
                        </a:rPr>
                        <a:t>O sistema deve permitir que o usuário realize </a:t>
                      </a:r>
                      <a:r>
                        <a:rPr lang="pt-BR" sz="1800" kern="1200" dirty="0" err="1" smtClean="0">
                          <a:solidFill>
                            <a:schemeClr val="dk1"/>
                          </a:solidFill>
                          <a:effectLst/>
                          <a:latin typeface="+mn-lt"/>
                          <a:ea typeface="+mn-ea"/>
                          <a:cs typeface="+mn-cs"/>
                        </a:rPr>
                        <a:t>login</a:t>
                      </a:r>
                      <a:r>
                        <a:rPr lang="pt-BR" sz="1800" kern="1200" dirty="0" smtClean="0">
                          <a:solidFill>
                            <a:schemeClr val="dk1"/>
                          </a:solidFill>
                          <a:effectLst/>
                          <a:latin typeface="+mn-lt"/>
                          <a:ea typeface="+mn-ea"/>
                          <a:cs typeface="+mn-cs"/>
                        </a:rPr>
                        <a:t> em todas as páginas do site, para realizar o </a:t>
                      </a:r>
                      <a:r>
                        <a:rPr lang="pt-BR" sz="1800" kern="1200" dirty="0" err="1" smtClean="0">
                          <a:solidFill>
                            <a:schemeClr val="dk1"/>
                          </a:solidFill>
                          <a:effectLst/>
                          <a:latin typeface="+mn-lt"/>
                          <a:ea typeface="+mn-ea"/>
                          <a:cs typeface="+mn-cs"/>
                        </a:rPr>
                        <a:t>login</a:t>
                      </a:r>
                      <a:r>
                        <a:rPr lang="pt-BR" sz="1800" kern="1200" dirty="0" smtClean="0">
                          <a:solidFill>
                            <a:schemeClr val="dk1"/>
                          </a:solidFill>
                          <a:effectLst/>
                          <a:latin typeface="+mn-lt"/>
                          <a:ea typeface="+mn-ea"/>
                          <a:cs typeface="+mn-cs"/>
                        </a:rPr>
                        <a:t> o usuário deve fornecer seu </a:t>
                      </a:r>
                      <a:r>
                        <a:rPr lang="pt-BR" sz="1800" kern="1200" dirty="0" err="1" smtClean="0">
                          <a:solidFill>
                            <a:schemeClr val="dk1"/>
                          </a:solidFill>
                          <a:effectLst/>
                          <a:latin typeface="+mn-lt"/>
                          <a:ea typeface="+mn-ea"/>
                          <a:cs typeface="+mn-cs"/>
                        </a:rPr>
                        <a:t>email</a:t>
                      </a:r>
                      <a:r>
                        <a:rPr lang="pt-BR" sz="1800" kern="1200" dirty="0" smtClean="0">
                          <a:solidFill>
                            <a:schemeClr val="dk1"/>
                          </a:solidFill>
                          <a:effectLst/>
                          <a:latin typeface="+mn-lt"/>
                          <a:ea typeface="+mn-ea"/>
                          <a:cs typeface="+mn-cs"/>
                        </a:rPr>
                        <a:t> e sua senha. Ao estar </a:t>
                      </a:r>
                      <a:r>
                        <a:rPr lang="pt-BR" sz="1800" kern="1200" dirty="0" err="1" smtClean="0">
                          <a:solidFill>
                            <a:schemeClr val="dk1"/>
                          </a:solidFill>
                          <a:effectLst/>
                          <a:latin typeface="+mn-lt"/>
                          <a:ea typeface="+mn-ea"/>
                          <a:cs typeface="+mn-cs"/>
                        </a:rPr>
                        <a:t>logado</a:t>
                      </a:r>
                      <a:r>
                        <a:rPr lang="pt-BR" sz="1800" kern="1200" dirty="0" smtClean="0">
                          <a:solidFill>
                            <a:schemeClr val="dk1"/>
                          </a:solidFill>
                          <a:effectLst/>
                          <a:latin typeface="+mn-lt"/>
                          <a:ea typeface="+mn-ea"/>
                          <a:cs typeface="+mn-cs"/>
                        </a:rPr>
                        <a:t>(acesso 2) o usuário poderá acessar as páginas referentes aos alertas disparados, os comunicados que passarem pela verificação de linguagem ofensiva, os gráficos das informações de uma PCD, página de comparação entre informações das </a:t>
                      </a:r>
                      <a:r>
                        <a:rPr lang="pt-BR" sz="1800" kern="1200" dirty="0" err="1" smtClean="0">
                          <a:solidFill>
                            <a:schemeClr val="dk1"/>
                          </a:solidFill>
                          <a:effectLst/>
                          <a:latin typeface="+mn-lt"/>
                          <a:ea typeface="+mn-ea"/>
                          <a:cs typeface="+mn-cs"/>
                        </a:rPr>
                        <a:t>PCDs</a:t>
                      </a:r>
                      <a:r>
                        <a:rPr lang="pt-BR" sz="1800" kern="1200" dirty="0" smtClean="0">
                          <a:solidFill>
                            <a:schemeClr val="dk1"/>
                          </a:solidFill>
                          <a:effectLst/>
                          <a:latin typeface="+mn-lt"/>
                          <a:ea typeface="+mn-ea"/>
                          <a:cs typeface="+mn-cs"/>
                        </a:rPr>
                        <a:t>, fale conosco e também poderá criar comunicados sobre enchentes.</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bl>
          </a:graphicData>
        </a:graphic>
      </p:graphicFrame>
      <p:pic>
        <p:nvPicPr>
          <p:cNvPr id="5" name="Imagem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spTree>
    <p:extLst>
      <p:ext uri="{BB962C8B-B14F-4D97-AF65-F5344CB8AC3E}">
        <p14:creationId xmlns:p14="http://schemas.microsoft.com/office/powerpoint/2010/main" val="2405981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5"/>
                                        </p:tgtEl>
                                        <p:attrNameLst>
                                          <p:attrName>r</p:attrName>
                                        </p:attrNameLst>
                                      </p:cBhvr>
                                    </p:animRot>
                                    <p:animRot by="-240000">
                                      <p:cBhvr>
                                        <p:cTn id="7" dur="200" fill="hold">
                                          <p:stCondLst>
                                            <p:cond delay="200"/>
                                          </p:stCondLst>
                                        </p:cTn>
                                        <p:tgtEl>
                                          <p:spTgt spid="5"/>
                                        </p:tgtEl>
                                        <p:attrNameLst>
                                          <p:attrName>r</p:attrName>
                                        </p:attrNameLst>
                                      </p:cBhvr>
                                    </p:animRot>
                                    <p:animRot by="240000">
                                      <p:cBhvr>
                                        <p:cTn id="8" dur="200" fill="hold">
                                          <p:stCondLst>
                                            <p:cond delay="400"/>
                                          </p:stCondLst>
                                        </p:cTn>
                                        <p:tgtEl>
                                          <p:spTgt spid="5"/>
                                        </p:tgtEl>
                                        <p:attrNameLst>
                                          <p:attrName>r</p:attrName>
                                        </p:attrNameLst>
                                      </p:cBhvr>
                                    </p:animRot>
                                    <p:animRot by="-240000">
                                      <p:cBhvr>
                                        <p:cTn id="9" dur="200" fill="hold">
                                          <p:stCondLst>
                                            <p:cond delay="600"/>
                                          </p:stCondLst>
                                        </p:cTn>
                                        <p:tgtEl>
                                          <p:spTgt spid="5"/>
                                        </p:tgtEl>
                                        <p:attrNameLst>
                                          <p:attrName>r</p:attrName>
                                        </p:attrNameLst>
                                      </p:cBhvr>
                                    </p:animRot>
                                    <p:animRot by="120000">
                                      <p:cBhvr>
                                        <p:cTn id="10" dur="200" fill="hold">
                                          <p:stCondLst>
                                            <p:cond delay="800"/>
                                          </p:stCondLst>
                                        </p:cTn>
                                        <p:tgtEl>
                                          <p:spTgt spid="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94805" y="370114"/>
            <a:ext cx="9692640" cy="783771"/>
          </a:xfrm>
        </p:spPr>
        <p:txBody>
          <a:bodyPr/>
          <a:lstStyle/>
          <a:p>
            <a:r>
              <a:rPr lang="pt-BR" dirty="0"/>
              <a:t>Requisitos</a:t>
            </a:r>
          </a:p>
        </p:txBody>
      </p:sp>
      <p:graphicFrame>
        <p:nvGraphicFramePr>
          <p:cNvPr id="4" name="Marcador de Posição de Conteúdo 3"/>
          <p:cNvGraphicFramePr>
            <a:graphicFrameLocks noGrp="1"/>
          </p:cNvGraphicFramePr>
          <p:nvPr>
            <p:ph idx="1"/>
            <p:extLst>
              <p:ext uri="{D42A27DB-BD31-4B8C-83A1-F6EECF244321}">
                <p14:modId xmlns:p14="http://schemas.microsoft.com/office/powerpoint/2010/main" val="3675973678"/>
              </p:ext>
            </p:extLst>
          </p:nvPr>
        </p:nvGraphicFramePr>
        <p:xfrm>
          <a:off x="894805" y="1502229"/>
          <a:ext cx="9503229" cy="4576599"/>
        </p:xfrm>
        <a:graphic>
          <a:graphicData uri="http://schemas.openxmlformats.org/drawingml/2006/table">
            <a:tbl>
              <a:tblPr firstRow="1" bandRow="1">
                <a:tableStyleId>{5C22544A-7EE6-4342-B048-85BDC9FD1C3A}</a:tableStyleId>
              </a:tblPr>
              <a:tblGrid>
                <a:gridCol w="1749592">
                  <a:extLst>
                    <a:ext uri="{9D8B030D-6E8A-4147-A177-3AD203B41FA5}">
                      <a16:colId xmlns:a16="http://schemas.microsoft.com/office/drawing/2014/main" val="3682963864"/>
                    </a:ext>
                  </a:extLst>
                </a:gridCol>
                <a:gridCol w="7753637">
                  <a:extLst>
                    <a:ext uri="{9D8B030D-6E8A-4147-A177-3AD203B41FA5}">
                      <a16:colId xmlns:a16="http://schemas.microsoft.com/office/drawing/2014/main" val="3374406341"/>
                    </a:ext>
                  </a:extLst>
                </a:gridCol>
              </a:tblGrid>
              <a:tr h="367458">
                <a:tc>
                  <a:txBody>
                    <a:bodyPr/>
                    <a:lstStyle/>
                    <a:p>
                      <a:r>
                        <a:rPr lang="da-DK" sz="1800" b="0" i="0" kern="1200" dirty="0" smtClean="0">
                          <a:solidFill>
                            <a:schemeClr val="lt1"/>
                          </a:solidFill>
                          <a:effectLst/>
                          <a:latin typeface="+mn-lt"/>
                          <a:ea typeface="+mn-ea"/>
                          <a:cs typeface="+mn-cs"/>
                        </a:rPr>
                        <a:t>Indentificador</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1D2843"/>
                    </a:solidFill>
                  </a:tcPr>
                </a:tc>
                <a:tc>
                  <a:txBody>
                    <a:bodyPr/>
                    <a:lstStyle/>
                    <a:p>
                      <a:r>
                        <a:rPr lang="pt-BR" b="0" dirty="0" smtClean="0"/>
                        <a:t>Descrição dos requisitos </a:t>
                      </a:r>
                      <a:endParaRPr lang="pt-BR" b="0" i="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1D2843"/>
                    </a:solidFill>
                  </a:tcPr>
                </a:tc>
                <a:extLst>
                  <a:ext uri="{0D108BD9-81ED-4DB2-BD59-A6C34878D82A}">
                    <a16:rowId xmlns:a16="http://schemas.microsoft.com/office/drawing/2014/main" val="3691262103"/>
                  </a:ext>
                </a:extLst>
              </a:tr>
              <a:tr h="1517428">
                <a:tc>
                  <a:txBody>
                    <a:bodyPr/>
                    <a:lstStyle/>
                    <a:p>
                      <a:r>
                        <a:rPr lang="pt-BR" sz="1800" kern="1200" dirty="0" smtClean="0">
                          <a:solidFill>
                            <a:schemeClr val="dk1"/>
                          </a:solidFill>
                          <a:effectLst/>
                          <a:latin typeface="+mn-lt"/>
                          <a:ea typeface="+mn-ea"/>
                          <a:cs typeface="+mn-cs"/>
                        </a:rPr>
                        <a:t>RF #04</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just" defTabSz="914400" rtl="0" eaLnBrk="1" latinLnBrk="0" hangingPunct="1">
                        <a:lnSpc>
                          <a:spcPct val="100000"/>
                        </a:lnSpc>
                        <a:spcBef>
                          <a:spcPts val="600"/>
                        </a:spcBef>
                        <a:spcAft>
                          <a:spcPts val="0"/>
                        </a:spcAft>
                      </a:pPr>
                      <a:r>
                        <a:rPr lang="pt-BR" sz="1800" kern="1200" dirty="0" smtClean="0">
                          <a:solidFill>
                            <a:schemeClr val="dk1"/>
                          </a:solidFill>
                          <a:effectLst/>
                          <a:latin typeface="+mn-lt"/>
                          <a:ea typeface="+mn-ea"/>
                          <a:cs typeface="+mn-cs"/>
                        </a:rPr>
                        <a:t>Junto com o sistema de </a:t>
                      </a:r>
                      <a:r>
                        <a:rPr lang="pt-BR" sz="1800" kern="1200" dirty="0" err="1" smtClean="0">
                          <a:solidFill>
                            <a:schemeClr val="dk1"/>
                          </a:solidFill>
                          <a:effectLst/>
                          <a:latin typeface="+mn-lt"/>
                          <a:ea typeface="+mn-ea"/>
                          <a:cs typeface="+mn-cs"/>
                        </a:rPr>
                        <a:t>login</a:t>
                      </a:r>
                      <a:r>
                        <a:rPr lang="pt-BR" sz="1800" kern="1200" dirty="0" smtClean="0">
                          <a:solidFill>
                            <a:schemeClr val="dk1"/>
                          </a:solidFill>
                          <a:effectLst/>
                          <a:latin typeface="+mn-lt"/>
                          <a:ea typeface="+mn-ea"/>
                          <a:cs typeface="+mn-cs"/>
                        </a:rPr>
                        <a:t> irá haver um link de redirecionamento para a função Recuperar Senha. Ao clicar neste link o usuário será redirecionado a uma página onde irá inserir seu </a:t>
                      </a:r>
                      <a:r>
                        <a:rPr lang="pt-BR" sz="1800" kern="1200" dirty="0" err="1" smtClean="0">
                          <a:solidFill>
                            <a:schemeClr val="dk1"/>
                          </a:solidFill>
                          <a:effectLst/>
                          <a:latin typeface="+mn-lt"/>
                          <a:ea typeface="+mn-ea"/>
                          <a:cs typeface="+mn-cs"/>
                        </a:rPr>
                        <a:t>email</a:t>
                      </a:r>
                      <a:r>
                        <a:rPr lang="pt-BR" sz="1800" kern="1200" dirty="0" smtClean="0">
                          <a:solidFill>
                            <a:schemeClr val="dk1"/>
                          </a:solidFill>
                          <a:effectLst/>
                          <a:latin typeface="+mn-lt"/>
                          <a:ea typeface="+mn-ea"/>
                          <a:cs typeface="+mn-cs"/>
                        </a:rPr>
                        <a:t>, após isso o sistema deverá enviar uma mensagem ao mesmo contendo uma nova senha.</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76138160"/>
                  </a:ext>
                </a:extLst>
              </a:tr>
              <a:tr h="151742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sz="1800" kern="1200" dirty="0" smtClean="0">
                          <a:solidFill>
                            <a:schemeClr val="dk1"/>
                          </a:solidFill>
                          <a:effectLst/>
                          <a:latin typeface="+mn-lt"/>
                          <a:ea typeface="+mn-ea"/>
                          <a:cs typeface="+mn-cs"/>
                        </a:rPr>
                        <a:t>RF #05</a:t>
                      </a:r>
                      <a:endParaRPr lang="pt-BR" dirty="0" smtClean="0"/>
                    </a:p>
                    <a:p>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just" defTabSz="914400" rtl="0" eaLnBrk="1" latinLnBrk="0" hangingPunct="1">
                        <a:lnSpc>
                          <a:spcPct val="100000"/>
                        </a:lnSpc>
                        <a:spcBef>
                          <a:spcPts val="600"/>
                        </a:spcBef>
                        <a:spcAft>
                          <a:spcPts val="0"/>
                        </a:spcAft>
                      </a:pPr>
                      <a:r>
                        <a:rPr lang="pt-BR" sz="1800" kern="1200" dirty="0" smtClean="0">
                          <a:solidFill>
                            <a:schemeClr val="dk1"/>
                          </a:solidFill>
                          <a:effectLst/>
                          <a:latin typeface="+mn-lt"/>
                          <a:ea typeface="+mn-ea"/>
                          <a:cs typeface="+mn-cs"/>
                        </a:rPr>
                        <a:t>O usuário também poderá entrar como visitante (acesso 1), o qual poderá acessar apenas as páginas de: cadastro, sobre o IFSP e o projeto INDRA e a página principal, sendo que o usuário visitante não tem possibilidade de ver a lista de </a:t>
                      </a:r>
                      <a:r>
                        <a:rPr lang="pt-BR" sz="1800" kern="1200" dirty="0" err="1" smtClean="0">
                          <a:solidFill>
                            <a:schemeClr val="dk1"/>
                          </a:solidFill>
                          <a:effectLst/>
                          <a:latin typeface="+mn-lt"/>
                          <a:ea typeface="+mn-ea"/>
                          <a:cs typeface="+mn-cs"/>
                        </a:rPr>
                        <a:t>PCDs</a:t>
                      </a:r>
                      <a:r>
                        <a:rPr lang="pt-BR" sz="1800" kern="1200" dirty="0" smtClean="0">
                          <a:solidFill>
                            <a:schemeClr val="dk1"/>
                          </a:solidFill>
                          <a:effectLst/>
                          <a:latin typeface="+mn-lt"/>
                          <a:ea typeface="+mn-ea"/>
                          <a:cs typeface="+mn-cs"/>
                        </a:rPr>
                        <a:t>.</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117428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sz="1800" kern="1200" dirty="0" smtClean="0">
                          <a:solidFill>
                            <a:schemeClr val="dk1"/>
                          </a:solidFill>
                          <a:effectLst/>
                          <a:latin typeface="+mn-lt"/>
                          <a:ea typeface="+mn-ea"/>
                          <a:cs typeface="+mn-cs"/>
                        </a:rPr>
                        <a:t>RF #06</a:t>
                      </a:r>
                      <a:endParaRPr lang="pt-BR" dirty="0" smtClean="0"/>
                    </a:p>
                    <a:p>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just" defTabSz="914400" rtl="0" eaLnBrk="1" latinLnBrk="0" hangingPunct="1">
                        <a:lnSpc>
                          <a:spcPct val="100000"/>
                        </a:lnSpc>
                        <a:spcBef>
                          <a:spcPts val="600"/>
                        </a:spcBef>
                        <a:spcAft>
                          <a:spcPts val="0"/>
                        </a:spcAft>
                      </a:pPr>
                      <a:r>
                        <a:rPr lang="pt-BR" sz="1800" kern="1200" dirty="0" smtClean="0">
                          <a:solidFill>
                            <a:schemeClr val="dk1"/>
                          </a:solidFill>
                          <a:effectLst/>
                          <a:latin typeface="+mn-lt"/>
                          <a:ea typeface="+mn-ea"/>
                          <a:cs typeface="+mn-cs"/>
                        </a:rPr>
                        <a:t>Quando </a:t>
                      </a:r>
                      <a:r>
                        <a:rPr lang="pt-BR" sz="1800" kern="1200" dirty="0" err="1" smtClean="0">
                          <a:solidFill>
                            <a:schemeClr val="dk1"/>
                          </a:solidFill>
                          <a:effectLst/>
                          <a:latin typeface="+mn-lt"/>
                          <a:ea typeface="+mn-ea"/>
                          <a:cs typeface="+mn-cs"/>
                        </a:rPr>
                        <a:t>logado</a:t>
                      </a:r>
                      <a:r>
                        <a:rPr lang="pt-BR" sz="1800" kern="1200" dirty="0" smtClean="0">
                          <a:solidFill>
                            <a:schemeClr val="dk1"/>
                          </a:solidFill>
                          <a:effectLst/>
                          <a:latin typeface="+mn-lt"/>
                          <a:ea typeface="+mn-ea"/>
                          <a:cs typeface="+mn-cs"/>
                        </a:rPr>
                        <a:t> o usuário (acesso 2) poderá enviar comunicados de enchentes, o comunicado deve possuir: local da ocorrência, data(dia/hora) e foto do mesmo. </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bl>
          </a:graphicData>
        </a:graphic>
      </p:graphicFrame>
      <p:pic>
        <p:nvPicPr>
          <p:cNvPr id="5" name="Imagem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spTree>
    <p:extLst>
      <p:ext uri="{BB962C8B-B14F-4D97-AF65-F5344CB8AC3E}">
        <p14:creationId xmlns:p14="http://schemas.microsoft.com/office/powerpoint/2010/main" val="1033455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5"/>
                                        </p:tgtEl>
                                        <p:attrNameLst>
                                          <p:attrName>r</p:attrName>
                                        </p:attrNameLst>
                                      </p:cBhvr>
                                    </p:animRot>
                                    <p:animRot by="-240000">
                                      <p:cBhvr>
                                        <p:cTn id="7" dur="200" fill="hold">
                                          <p:stCondLst>
                                            <p:cond delay="200"/>
                                          </p:stCondLst>
                                        </p:cTn>
                                        <p:tgtEl>
                                          <p:spTgt spid="5"/>
                                        </p:tgtEl>
                                        <p:attrNameLst>
                                          <p:attrName>r</p:attrName>
                                        </p:attrNameLst>
                                      </p:cBhvr>
                                    </p:animRot>
                                    <p:animRot by="240000">
                                      <p:cBhvr>
                                        <p:cTn id="8" dur="200" fill="hold">
                                          <p:stCondLst>
                                            <p:cond delay="400"/>
                                          </p:stCondLst>
                                        </p:cTn>
                                        <p:tgtEl>
                                          <p:spTgt spid="5"/>
                                        </p:tgtEl>
                                        <p:attrNameLst>
                                          <p:attrName>r</p:attrName>
                                        </p:attrNameLst>
                                      </p:cBhvr>
                                    </p:animRot>
                                    <p:animRot by="-240000">
                                      <p:cBhvr>
                                        <p:cTn id="9" dur="200" fill="hold">
                                          <p:stCondLst>
                                            <p:cond delay="600"/>
                                          </p:stCondLst>
                                        </p:cTn>
                                        <p:tgtEl>
                                          <p:spTgt spid="5"/>
                                        </p:tgtEl>
                                        <p:attrNameLst>
                                          <p:attrName>r</p:attrName>
                                        </p:attrNameLst>
                                      </p:cBhvr>
                                    </p:animRot>
                                    <p:animRot by="120000">
                                      <p:cBhvr>
                                        <p:cTn id="10" dur="200" fill="hold">
                                          <p:stCondLst>
                                            <p:cond delay="800"/>
                                          </p:stCondLst>
                                        </p:cTn>
                                        <p:tgtEl>
                                          <p:spTgt spid="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94805" y="370114"/>
            <a:ext cx="9692640" cy="783771"/>
          </a:xfrm>
        </p:spPr>
        <p:txBody>
          <a:bodyPr/>
          <a:lstStyle/>
          <a:p>
            <a:r>
              <a:rPr lang="pt-BR" dirty="0"/>
              <a:t>Requisitos</a:t>
            </a:r>
          </a:p>
        </p:txBody>
      </p:sp>
      <p:graphicFrame>
        <p:nvGraphicFramePr>
          <p:cNvPr id="4" name="Marcador de Posição de Conteúdo 3"/>
          <p:cNvGraphicFramePr>
            <a:graphicFrameLocks noGrp="1"/>
          </p:cNvGraphicFramePr>
          <p:nvPr>
            <p:ph idx="1"/>
            <p:extLst>
              <p:ext uri="{D42A27DB-BD31-4B8C-83A1-F6EECF244321}">
                <p14:modId xmlns:p14="http://schemas.microsoft.com/office/powerpoint/2010/main" val="3823648091"/>
              </p:ext>
            </p:extLst>
          </p:nvPr>
        </p:nvGraphicFramePr>
        <p:xfrm>
          <a:off x="894804" y="1907179"/>
          <a:ext cx="9503229" cy="4402181"/>
        </p:xfrm>
        <a:graphic>
          <a:graphicData uri="http://schemas.openxmlformats.org/drawingml/2006/table">
            <a:tbl>
              <a:tblPr firstRow="1" bandRow="1">
                <a:tableStyleId>{5C22544A-7EE6-4342-B048-85BDC9FD1C3A}</a:tableStyleId>
              </a:tblPr>
              <a:tblGrid>
                <a:gridCol w="1749592">
                  <a:extLst>
                    <a:ext uri="{9D8B030D-6E8A-4147-A177-3AD203B41FA5}">
                      <a16:colId xmlns:a16="http://schemas.microsoft.com/office/drawing/2014/main" val="3682963864"/>
                    </a:ext>
                  </a:extLst>
                </a:gridCol>
                <a:gridCol w="7753637">
                  <a:extLst>
                    <a:ext uri="{9D8B030D-6E8A-4147-A177-3AD203B41FA5}">
                      <a16:colId xmlns:a16="http://schemas.microsoft.com/office/drawing/2014/main" val="3374406341"/>
                    </a:ext>
                  </a:extLst>
                </a:gridCol>
              </a:tblGrid>
              <a:tr h="401386">
                <a:tc>
                  <a:txBody>
                    <a:bodyPr/>
                    <a:lstStyle/>
                    <a:p>
                      <a:r>
                        <a:rPr lang="da-DK" sz="1800" b="0" i="0" kern="1200" dirty="0" smtClean="0">
                          <a:solidFill>
                            <a:schemeClr val="lt1"/>
                          </a:solidFill>
                          <a:effectLst/>
                          <a:latin typeface="+mn-lt"/>
                          <a:ea typeface="+mn-ea"/>
                          <a:cs typeface="+mn-cs"/>
                        </a:rPr>
                        <a:t>Indentificador</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1D2843"/>
                    </a:solidFill>
                  </a:tcPr>
                </a:tc>
                <a:tc>
                  <a:txBody>
                    <a:bodyPr/>
                    <a:lstStyle/>
                    <a:p>
                      <a:r>
                        <a:rPr lang="pt-BR" b="0" dirty="0" smtClean="0"/>
                        <a:t>Descrição dos requisitos </a:t>
                      </a:r>
                      <a:endParaRPr lang="pt-BR" b="0" i="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1D2843"/>
                    </a:solidFill>
                  </a:tcPr>
                </a:tc>
                <a:extLst>
                  <a:ext uri="{0D108BD9-81ED-4DB2-BD59-A6C34878D82A}">
                    <a16:rowId xmlns:a16="http://schemas.microsoft.com/office/drawing/2014/main" val="3691262103"/>
                  </a:ext>
                </a:extLst>
              </a:tr>
              <a:tr h="1806235">
                <a:tc>
                  <a:txBody>
                    <a:bodyPr/>
                    <a:lstStyle/>
                    <a:p>
                      <a:r>
                        <a:rPr lang="pt-BR" sz="1800" kern="1200" dirty="0" smtClean="0">
                          <a:solidFill>
                            <a:schemeClr val="dk1"/>
                          </a:solidFill>
                          <a:effectLst/>
                          <a:latin typeface="+mn-lt"/>
                          <a:ea typeface="+mn-ea"/>
                          <a:cs typeface="+mn-cs"/>
                        </a:rPr>
                        <a:t>RF #07</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pt-BR" sz="1800" kern="1200" dirty="0" smtClean="0">
                          <a:solidFill>
                            <a:schemeClr val="dk1"/>
                          </a:solidFill>
                          <a:effectLst/>
                          <a:latin typeface="+mn-lt"/>
                          <a:ea typeface="+mn-ea"/>
                          <a:cs typeface="+mn-cs"/>
                        </a:rPr>
                        <a:t> Após ser enviado o comunicado passara por uma verificação de linguagem ofensiva e uma relação de comunicados em determinada área e dia. O comunicado ficara visível a todos os usuários </a:t>
                      </a:r>
                      <a:r>
                        <a:rPr lang="pt-BR" sz="1800" kern="1200" dirty="0" err="1" smtClean="0">
                          <a:solidFill>
                            <a:schemeClr val="dk1"/>
                          </a:solidFill>
                          <a:effectLst/>
                          <a:latin typeface="+mn-lt"/>
                          <a:ea typeface="+mn-ea"/>
                          <a:cs typeface="+mn-cs"/>
                        </a:rPr>
                        <a:t>logados</a:t>
                      </a:r>
                      <a:r>
                        <a:rPr lang="pt-BR" sz="1800" kern="1200" dirty="0" smtClean="0">
                          <a:solidFill>
                            <a:schemeClr val="dk1"/>
                          </a:solidFill>
                          <a:effectLst/>
                          <a:latin typeface="+mn-lt"/>
                          <a:ea typeface="+mn-ea"/>
                          <a:cs typeface="+mn-cs"/>
                        </a:rPr>
                        <a:t> (acesso 2) na página de comunicados. </a:t>
                      </a:r>
                    </a:p>
                    <a:p>
                      <a:r>
                        <a:rPr lang="pt-BR" sz="1800" kern="1200" dirty="0" smtClean="0">
                          <a:solidFill>
                            <a:schemeClr val="dk1"/>
                          </a:solidFill>
                          <a:effectLst/>
                          <a:latin typeface="+mn-lt"/>
                          <a:ea typeface="+mn-ea"/>
                          <a:cs typeface="+mn-cs"/>
                        </a:rPr>
                        <a:t> Esse comunicado será verificado por um administrador antes de ser disponibilizado pela população de modo geral, o comunicado será enviado a tabela de comunicados e estará por padrão como não visualizado até que algum administrador aprove ou não o comunicado.</a:t>
                      </a:r>
                      <a:endParaRPr lang="pt-BR" sz="1800" kern="1200" dirty="0">
                        <a:solidFill>
                          <a:schemeClr val="dk1"/>
                        </a:solidFill>
                        <a:effectLst/>
                        <a:latin typeface="+mn-lt"/>
                        <a:ea typeface="+mn-ea"/>
                        <a:cs typeface="+mn-cs"/>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76138160"/>
                  </a:ext>
                </a:extLst>
              </a:tr>
              <a:tr h="180623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sz="1800" kern="1200" dirty="0" smtClean="0">
                          <a:solidFill>
                            <a:schemeClr val="dk1"/>
                          </a:solidFill>
                          <a:effectLst/>
                          <a:latin typeface="+mn-lt"/>
                          <a:ea typeface="+mn-ea"/>
                          <a:cs typeface="+mn-cs"/>
                        </a:rPr>
                        <a:t>RF #08</a:t>
                      </a:r>
                      <a:endParaRPr lang="pt-BR" dirty="0" smtClean="0"/>
                    </a:p>
                    <a:p>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pt-BR" sz="1800" kern="1200" dirty="0" smtClean="0">
                          <a:solidFill>
                            <a:schemeClr val="dk1"/>
                          </a:solidFill>
                          <a:effectLst/>
                          <a:latin typeface="+mn-lt"/>
                          <a:ea typeface="+mn-ea"/>
                          <a:cs typeface="+mn-cs"/>
                        </a:rPr>
                        <a:t>O sistema de alertas possuirá um sistema de votos, onde as pessoas poderão votar em determinado comunicado, com a finalidade de transformar a informação mais confiável. Será permitido apenas 1 voto por pessoa em cada comunicado e a mesma pode retirar seu voto se achar necessário. O sistema não tem a intenção de ser um sistema de “</a:t>
                      </a:r>
                      <a:r>
                        <a:rPr lang="pt-BR" sz="1800" kern="1200" dirty="0" err="1" smtClean="0">
                          <a:solidFill>
                            <a:schemeClr val="dk1"/>
                          </a:solidFill>
                          <a:effectLst/>
                          <a:latin typeface="+mn-lt"/>
                          <a:ea typeface="+mn-ea"/>
                          <a:cs typeface="+mn-cs"/>
                        </a:rPr>
                        <a:t>Likes</a:t>
                      </a:r>
                      <a:r>
                        <a:rPr lang="pt-BR" sz="1800" kern="1200" dirty="0" smtClean="0">
                          <a:solidFill>
                            <a:schemeClr val="dk1"/>
                          </a:solidFill>
                          <a:effectLst/>
                          <a:latin typeface="+mn-lt"/>
                          <a:ea typeface="+mn-ea"/>
                          <a:cs typeface="+mn-cs"/>
                        </a:rPr>
                        <a:t>” e sim algo para confirmar a confiabilidade de um comunicado.</a:t>
                      </a:r>
                      <a:endParaRPr lang="pt-BR" sz="1800" kern="1200" dirty="0">
                        <a:solidFill>
                          <a:schemeClr val="dk1"/>
                        </a:solidFill>
                        <a:effectLst/>
                        <a:latin typeface="+mn-lt"/>
                        <a:ea typeface="+mn-ea"/>
                        <a:cs typeface="+mn-cs"/>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bl>
          </a:graphicData>
        </a:graphic>
      </p:graphicFrame>
      <p:pic>
        <p:nvPicPr>
          <p:cNvPr id="5" name="Imagem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spTree>
    <p:extLst>
      <p:ext uri="{BB962C8B-B14F-4D97-AF65-F5344CB8AC3E}">
        <p14:creationId xmlns:p14="http://schemas.microsoft.com/office/powerpoint/2010/main" val="242641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5"/>
                                        </p:tgtEl>
                                        <p:attrNameLst>
                                          <p:attrName>r</p:attrName>
                                        </p:attrNameLst>
                                      </p:cBhvr>
                                    </p:animRot>
                                    <p:animRot by="-240000">
                                      <p:cBhvr>
                                        <p:cTn id="7" dur="200" fill="hold">
                                          <p:stCondLst>
                                            <p:cond delay="200"/>
                                          </p:stCondLst>
                                        </p:cTn>
                                        <p:tgtEl>
                                          <p:spTgt spid="5"/>
                                        </p:tgtEl>
                                        <p:attrNameLst>
                                          <p:attrName>r</p:attrName>
                                        </p:attrNameLst>
                                      </p:cBhvr>
                                    </p:animRot>
                                    <p:animRot by="240000">
                                      <p:cBhvr>
                                        <p:cTn id="8" dur="200" fill="hold">
                                          <p:stCondLst>
                                            <p:cond delay="400"/>
                                          </p:stCondLst>
                                        </p:cTn>
                                        <p:tgtEl>
                                          <p:spTgt spid="5"/>
                                        </p:tgtEl>
                                        <p:attrNameLst>
                                          <p:attrName>r</p:attrName>
                                        </p:attrNameLst>
                                      </p:cBhvr>
                                    </p:animRot>
                                    <p:animRot by="-240000">
                                      <p:cBhvr>
                                        <p:cTn id="9" dur="200" fill="hold">
                                          <p:stCondLst>
                                            <p:cond delay="600"/>
                                          </p:stCondLst>
                                        </p:cTn>
                                        <p:tgtEl>
                                          <p:spTgt spid="5"/>
                                        </p:tgtEl>
                                        <p:attrNameLst>
                                          <p:attrName>r</p:attrName>
                                        </p:attrNameLst>
                                      </p:cBhvr>
                                    </p:animRot>
                                    <p:animRot by="120000">
                                      <p:cBhvr>
                                        <p:cTn id="10" dur="200" fill="hold">
                                          <p:stCondLst>
                                            <p:cond delay="800"/>
                                          </p:stCondLst>
                                        </p:cTn>
                                        <p:tgtEl>
                                          <p:spTgt spid="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94805" y="370114"/>
            <a:ext cx="9692640" cy="783771"/>
          </a:xfrm>
        </p:spPr>
        <p:txBody>
          <a:bodyPr/>
          <a:lstStyle/>
          <a:p>
            <a:r>
              <a:rPr lang="pt-BR" dirty="0"/>
              <a:t>Requisitos</a:t>
            </a:r>
          </a:p>
        </p:txBody>
      </p:sp>
      <p:graphicFrame>
        <p:nvGraphicFramePr>
          <p:cNvPr id="4" name="Marcador de Posição de Conteúdo 3"/>
          <p:cNvGraphicFramePr>
            <a:graphicFrameLocks noGrp="1"/>
          </p:cNvGraphicFramePr>
          <p:nvPr>
            <p:ph idx="1"/>
            <p:extLst>
              <p:ext uri="{D42A27DB-BD31-4B8C-83A1-F6EECF244321}">
                <p14:modId xmlns:p14="http://schemas.microsoft.com/office/powerpoint/2010/main" val="308055840"/>
              </p:ext>
            </p:extLst>
          </p:nvPr>
        </p:nvGraphicFramePr>
        <p:xfrm>
          <a:off x="894804" y="1907180"/>
          <a:ext cx="9503229" cy="4381574"/>
        </p:xfrm>
        <a:graphic>
          <a:graphicData uri="http://schemas.openxmlformats.org/drawingml/2006/table">
            <a:tbl>
              <a:tblPr firstRow="1" bandRow="1">
                <a:tableStyleId>{5C22544A-7EE6-4342-B048-85BDC9FD1C3A}</a:tableStyleId>
              </a:tblPr>
              <a:tblGrid>
                <a:gridCol w="1749592">
                  <a:extLst>
                    <a:ext uri="{9D8B030D-6E8A-4147-A177-3AD203B41FA5}">
                      <a16:colId xmlns:a16="http://schemas.microsoft.com/office/drawing/2014/main" val="3682963864"/>
                    </a:ext>
                  </a:extLst>
                </a:gridCol>
                <a:gridCol w="7753637">
                  <a:extLst>
                    <a:ext uri="{9D8B030D-6E8A-4147-A177-3AD203B41FA5}">
                      <a16:colId xmlns:a16="http://schemas.microsoft.com/office/drawing/2014/main" val="3374406341"/>
                    </a:ext>
                  </a:extLst>
                </a:gridCol>
              </a:tblGrid>
              <a:tr h="337259">
                <a:tc>
                  <a:txBody>
                    <a:bodyPr/>
                    <a:lstStyle/>
                    <a:p>
                      <a:r>
                        <a:rPr lang="da-DK" sz="1800" b="0" i="0" kern="1200" dirty="0" smtClean="0">
                          <a:solidFill>
                            <a:schemeClr val="lt1"/>
                          </a:solidFill>
                          <a:effectLst/>
                          <a:latin typeface="+mn-lt"/>
                          <a:ea typeface="+mn-ea"/>
                          <a:cs typeface="+mn-cs"/>
                        </a:rPr>
                        <a:t>Indentificador</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1D2843"/>
                    </a:solidFill>
                  </a:tcPr>
                </a:tc>
                <a:tc>
                  <a:txBody>
                    <a:bodyPr/>
                    <a:lstStyle/>
                    <a:p>
                      <a:r>
                        <a:rPr lang="pt-BR" b="0" dirty="0" smtClean="0"/>
                        <a:t>Descrição dos requisitos </a:t>
                      </a:r>
                      <a:endParaRPr lang="pt-BR" b="0" i="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1D2843"/>
                    </a:solidFill>
                  </a:tcPr>
                </a:tc>
                <a:extLst>
                  <a:ext uri="{0D108BD9-81ED-4DB2-BD59-A6C34878D82A}">
                    <a16:rowId xmlns:a16="http://schemas.microsoft.com/office/drawing/2014/main" val="3691262103"/>
                  </a:ext>
                </a:extLst>
              </a:tr>
              <a:tr h="998294">
                <a:tc>
                  <a:txBody>
                    <a:bodyPr/>
                    <a:lstStyle/>
                    <a:p>
                      <a:r>
                        <a:rPr lang="pt-BR" sz="1800" kern="1200" dirty="0" smtClean="0">
                          <a:solidFill>
                            <a:schemeClr val="dk1"/>
                          </a:solidFill>
                          <a:effectLst/>
                          <a:latin typeface="+mn-lt"/>
                          <a:ea typeface="+mn-ea"/>
                          <a:cs typeface="+mn-cs"/>
                        </a:rPr>
                        <a:t>RF #09</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just" defTabSz="914400" rtl="0" eaLnBrk="1" latinLnBrk="0" hangingPunct="1">
                        <a:lnSpc>
                          <a:spcPct val="100000"/>
                        </a:lnSpc>
                        <a:spcBef>
                          <a:spcPts val="600"/>
                        </a:spcBef>
                        <a:spcAft>
                          <a:spcPts val="0"/>
                        </a:spcAft>
                      </a:pPr>
                      <a:r>
                        <a:rPr lang="pt-BR" sz="1800" kern="1200" dirty="0" smtClean="0">
                          <a:solidFill>
                            <a:schemeClr val="dk1"/>
                          </a:solidFill>
                          <a:effectLst/>
                          <a:latin typeface="+mn-lt"/>
                          <a:ea typeface="+mn-ea"/>
                          <a:cs typeface="+mn-cs"/>
                        </a:rPr>
                        <a:t>Quando </a:t>
                      </a:r>
                      <a:r>
                        <a:rPr lang="pt-BR" sz="1800" kern="1200" dirty="0" err="1" smtClean="0">
                          <a:solidFill>
                            <a:schemeClr val="dk1"/>
                          </a:solidFill>
                          <a:effectLst/>
                          <a:latin typeface="+mn-lt"/>
                          <a:ea typeface="+mn-ea"/>
                          <a:cs typeface="+mn-cs"/>
                        </a:rPr>
                        <a:t>logado</a:t>
                      </a:r>
                      <a:r>
                        <a:rPr lang="pt-BR" sz="1800" kern="1200" dirty="0" smtClean="0">
                          <a:solidFill>
                            <a:schemeClr val="dk1"/>
                          </a:solidFill>
                          <a:effectLst/>
                          <a:latin typeface="+mn-lt"/>
                          <a:ea typeface="+mn-ea"/>
                          <a:cs typeface="+mn-cs"/>
                        </a:rPr>
                        <a:t> o usuário (acesso 2) poderá utilizar a página “Fale Conosco”, que irá requerer apenas a mensagem do usuário e o tópico ao qual pertence (Duvidas e feedback). </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76138160"/>
                  </a:ext>
                </a:extLst>
              </a:tr>
              <a:tr h="99829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sz="1800" kern="1200" dirty="0" smtClean="0">
                          <a:solidFill>
                            <a:schemeClr val="dk1"/>
                          </a:solidFill>
                          <a:effectLst/>
                          <a:latin typeface="+mn-lt"/>
                          <a:ea typeface="+mn-ea"/>
                          <a:cs typeface="+mn-cs"/>
                        </a:rPr>
                        <a:t>RF #10</a:t>
                      </a:r>
                      <a:endParaRPr lang="pt-BR" dirty="0" smtClean="0"/>
                    </a:p>
                    <a:p>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just" defTabSz="914400" rtl="0" eaLnBrk="1" latinLnBrk="0" hangingPunct="1">
                        <a:lnSpc>
                          <a:spcPct val="100000"/>
                        </a:lnSpc>
                        <a:spcBef>
                          <a:spcPts val="600"/>
                        </a:spcBef>
                        <a:spcAft>
                          <a:spcPts val="0"/>
                        </a:spcAft>
                      </a:pPr>
                      <a:r>
                        <a:rPr lang="pt-BR" sz="1800" kern="1200" dirty="0" smtClean="0">
                          <a:solidFill>
                            <a:schemeClr val="dk1"/>
                          </a:solidFill>
                          <a:effectLst/>
                          <a:latin typeface="+mn-lt"/>
                          <a:ea typeface="+mn-ea"/>
                          <a:cs typeface="+mn-cs"/>
                        </a:rPr>
                        <a:t>As mensagens do sistema “Fale Conosco” será enviada a tabela do banco especifica para a seção fale conosco que estará como não visualizado até que algum moderador/administrador visualize e marque o mesmo como visto.</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99829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sz="1800" kern="1200" dirty="0" smtClean="0">
                          <a:solidFill>
                            <a:schemeClr val="dk1"/>
                          </a:solidFill>
                          <a:effectLst/>
                          <a:latin typeface="+mn-lt"/>
                          <a:ea typeface="+mn-ea"/>
                          <a:cs typeface="+mn-cs"/>
                        </a:rPr>
                        <a:t>RF #11</a:t>
                      </a:r>
                      <a:endParaRPr lang="pt-BR" dirty="0" smtClean="0"/>
                    </a:p>
                    <a:p>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just" defTabSz="914400" rtl="0" eaLnBrk="1" latinLnBrk="0" hangingPunct="1">
                        <a:lnSpc>
                          <a:spcPct val="100000"/>
                        </a:lnSpc>
                        <a:spcBef>
                          <a:spcPts val="600"/>
                        </a:spcBef>
                        <a:spcAft>
                          <a:spcPts val="0"/>
                        </a:spcAft>
                      </a:pPr>
                      <a:r>
                        <a:rPr lang="pt-BR" sz="1800" kern="1200" dirty="0" smtClean="0">
                          <a:solidFill>
                            <a:schemeClr val="dk1"/>
                          </a:solidFill>
                          <a:effectLst/>
                          <a:latin typeface="+mn-lt"/>
                          <a:ea typeface="+mn-ea"/>
                          <a:cs typeface="+mn-cs"/>
                        </a:rPr>
                        <a:t>A Página “Sobre o Projeto” deve exibir os detalhes públicos da instituição “IFSP” como endereço, telefone, campus, equipe de desenvolvimento, e informações relevantes do projeto tais como seu objetivo, área de abrangência e funcionalidades. A lista de desenvolvedores do projeto irá possuir um link para cada aluno participante, esse link irá redirecionar para um site (como o </a:t>
                      </a:r>
                      <a:r>
                        <a:rPr lang="pt-BR" sz="1800" kern="1200" dirty="0" err="1" smtClean="0">
                          <a:solidFill>
                            <a:schemeClr val="dk1"/>
                          </a:solidFill>
                          <a:effectLst/>
                          <a:latin typeface="+mn-lt"/>
                          <a:ea typeface="+mn-ea"/>
                          <a:cs typeface="+mn-cs"/>
                        </a:rPr>
                        <a:t>LinkedIn</a:t>
                      </a:r>
                      <a:r>
                        <a:rPr lang="pt-BR" sz="1800" kern="1200" dirty="0" smtClean="0">
                          <a:solidFill>
                            <a:schemeClr val="dk1"/>
                          </a:solidFill>
                          <a:effectLst/>
                          <a:latin typeface="+mn-lt"/>
                          <a:ea typeface="+mn-ea"/>
                          <a:cs typeface="+mn-cs"/>
                        </a:rPr>
                        <a:t>) onde será exibido o currículo do mesmo.</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bl>
          </a:graphicData>
        </a:graphic>
      </p:graphicFrame>
      <p:pic>
        <p:nvPicPr>
          <p:cNvPr id="5" name="Imagem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spTree>
    <p:extLst>
      <p:ext uri="{BB962C8B-B14F-4D97-AF65-F5344CB8AC3E}">
        <p14:creationId xmlns:p14="http://schemas.microsoft.com/office/powerpoint/2010/main" val="1190362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5"/>
                                        </p:tgtEl>
                                        <p:attrNameLst>
                                          <p:attrName>r</p:attrName>
                                        </p:attrNameLst>
                                      </p:cBhvr>
                                    </p:animRot>
                                    <p:animRot by="-240000">
                                      <p:cBhvr>
                                        <p:cTn id="7" dur="200" fill="hold">
                                          <p:stCondLst>
                                            <p:cond delay="200"/>
                                          </p:stCondLst>
                                        </p:cTn>
                                        <p:tgtEl>
                                          <p:spTgt spid="5"/>
                                        </p:tgtEl>
                                        <p:attrNameLst>
                                          <p:attrName>r</p:attrName>
                                        </p:attrNameLst>
                                      </p:cBhvr>
                                    </p:animRot>
                                    <p:animRot by="240000">
                                      <p:cBhvr>
                                        <p:cTn id="8" dur="200" fill="hold">
                                          <p:stCondLst>
                                            <p:cond delay="400"/>
                                          </p:stCondLst>
                                        </p:cTn>
                                        <p:tgtEl>
                                          <p:spTgt spid="5"/>
                                        </p:tgtEl>
                                        <p:attrNameLst>
                                          <p:attrName>r</p:attrName>
                                        </p:attrNameLst>
                                      </p:cBhvr>
                                    </p:animRot>
                                    <p:animRot by="-240000">
                                      <p:cBhvr>
                                        <p:cTn id="9" dur="200" fill="hold">
                                          <p:stCondLst>
                                            <p:cond delay="600"/>
                                          </p:stCondLst>
                                        </p:cTn>
                                        <p:tgtEl>
                                          <p:spTgt spid="5"/>
                                        </p:tgtEl>
                                        <p:attrNameLst>
                                          <p:attrName>r</p:attrName>
                                        </p:attrNameLst>
                                      </p:cBhvr>
                                    </p:animRot>
                                    <p:animRot by="120000">
                                      <p:cBhvr>
                                        <p:cTn id="10" dur="200" fill="hold">
                                          <p:stCondLst>
                                            <p:cond delay="800"/>
                                          </p:stCondLst>
                                        </p:cTn>
                                        <p:tgtEl>
                                          <p:spTgt spid="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94805" y="370114"/>
            <a:ext cx="9692640" cy="783771"/>
          </a:xfrm>
        </p:spPr>
        <p:txBody>
          <a:bodyPr/>
          <a:lstStyle/>
          <a:p>
            <a:r>
              <a:rPr lang="pt-BR" dirty="0"/>
              <a:t>Requisitos</a:t>
            </a:r>
          </a:p>
        </p:txBody>
      </p:sp>
      <p:graphicFrame>
        <p:nvGraphicFramePr>
          <p:cNvPr id="4" name="Marcador de Posição de Conteúdo 3"/>
          <p:cNvGraphicFramePr>
            <a:graphicFrameLocks noGrp="1"/>
          </p:cNvGraphicFramePr>
          <p:nvPr>
            <p:ph idx="1"/>
            <p:extLst>
              <p:ext uri="{D42A27DB-BD31-4B8C-83A1-F6EECF244321}">
                <p14:modId xmlns:p14="http://schemas.microsoft.com/office/powerpoint/2010/main" val="1559230631"/>
              </p:ext>
            </p:extLst>
          </p:nvPr>
        </p:nvGraphicFramePr>
        <p:xfrm>
          <a:off x="894804" y="1907180"/>
          <a:ext cx="9503229" cy="4206240"/>
        </p:xfrm>
        <a:graphic>
          <a:graphicData uri="http://schemas.openxmlformats.org/drawingml/2006/table">
            <a:tbl>
              <a:tblPr firstRow="1" bandRow="1">
                <a:tableStyleId>{5C22544A-7EE6-4342-B048-85BDC9FD1C3A}</a:tableStyleId>
              </a:tblPr>
              <a:tblGrid>
                <a:gridCol w="1749592">
                  <a:extLst>
                    <a:ext uri="{9D8B030D-6E8A-4147-A177-3AD203B41FA5}">
                      <a16:colId xmlns:a16="http://schemas.microsoft.com/office/drawing/2014/main" val="3682963864"/>
                    </a:ext>
                  </a:extLst>
                </a:gridCol>
                <a:gridCol w="7753637">
                  <a:extLst>
                    <a:ext uri="{9D8B030D-6E8A-4147-A177-3AD203B41FA5}">
                      <a16:colId xmlns:a16="http://schemas.microsoft.com/office/drawing/2014/main" val="3374406341"/>
                    </a:ext>
                  </a:extLst>
                </a:gridCol>
              </a:tblGrid>
              <a:tr h="337259">
                <a:tc>
                  <a:txBody>
                    <a:bodyPr/>
                    <a:lstStyle/>
                    <a:p>
                      <a:r>
                        <a:rPr lang="da-DK" sz="1800" b="0" i="0" kern="1200" dirty="0" smtClean="0">
                          <a:solidFill>
                            <a:schemeClr val="lt1"/>
                          </a:solidFill>
                          <a:effectLst/>
                          <a:latin typeface="+mn-lt"/>
                          <a:ea typeface="+mn-ea"/>
                          <a:cs typeface="+mn-cs"/>
                        </a:rPr>
                        <a:t>Indentificador</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1D2843"/>
                    </a:solidFill>
                  </a:tcPr>
                </a:tc>
                <a:tc>
                  <a:txBody>
                    <a:bodyPr/>
                    <a:lstStyle/>
                    <a:p>
                      <a:r>
                        <a:rPr lang="pt-BR" b="0" dirty="0" smtClean="0"/>
                        <a:t>Descrição dos requisitos </a:t>
                      </a:r>
                      <a:endParaRPr lang="pt-BR" b="0" i="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1D2843"/>
                    </a:solidFill>
                  </a:tcPr>
                </a:tc>
                <a:extLst>
                  <a:ext uri="{0D108BD9-81ED-4DB2-BD59-A6C34878D82A}">
                    <a16:rowId xmlns:a16="http://schemas.microsoft.com/office/drawing/2014/main" val="3691262103"/>
                  </a:ext>
                </a:extLst>
              </a:tr>
              <a:tr h="998294">
                <a:tc>
                  <a:txBody>
                    <a:bodyPr/>
                    <a:lstStyle/>
                    <a:p>
                      <a:r>
                        <a:rPr lang="pt-BR" sz="1800" kern="1200" dirty="0" smtClean="0">
                          <a:solidFill>
                            <a:schemeClr val="dk1"/>
                          </a:solidFill>
                          <a:effectLst/>
                          <a:latin typeface="+mn-lt"/>
                          <a:ea typeface="+mn-ea"/>
                          <a:cs typeface="+mn-cs"/>
                        </a:rPr>
                        <a:t>RF #12</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just" defTabSz="914400" rtl="0" eaLnBrk="1" latinLnBrk="0" hangingPunct="1">
                        <a:lnSpc>
                          <a:spcPct val="100000"/>
                        </a:lnSpc>
                        <a:spcBef>
                          <a:spcPts val="600"/>
                        </a:spcBef>
                        <a:spcAft>
                          <a:spcPts val="0"/>
                        </a:spcAft>
                      </a:pPr>
                      <a:r>
                        <a:rPr lang="pt-BR" sz="1800" kern="1200" dirty="0" smtClean="0">
                          <a:solidFill>
                            <a:schemeClr val="dk1"/>
                          </a:solidFill>
                          <a:effectLst/>
                          <a:latin typeface="+mn-lt"/>
                          <a:ea typeface="+mn-ea"/>
                          <a:cs typeface="+mn-cs"/>
                        </a:rPr>
                        <a:t>O sistema possui um gerenciamento de usuários comum, no qual permite que o mesmo possa criar um cadastro pessoal, e para isso é obrigatório que ele informe todos os dados necessários para se concluir a ação. Esses dados são os fornecidos na hora do cadastro. Esse usuário tem a possibilidade de também alterar o cadastro criado na qual para poder fazer isso ele necessita informar o </a:t>
                      </a:r>
                      <a:r>
                        <a:rPr lang="pt-BR" sz="1800" kern="1200" dirty="0" err="1" smtClean="0">
                          <a:solidFill>
                            <a:schemeClr val="dk1"/>
                          </a:solidFill>
                          <a:effectLst/>
                          <a:latin typeface="+mn-lt"/>
                          <a:ea typeface="+mn-ea"/>
                          <a:cs typeface="+mn-cs"/>
                        </a:rPr>
                        <a:t>login</a:t>
                      </a:r>
                      <a:r>
                        <a:rPr lang="pt-BR" sz="1800" kern="1200" dirty="0" smtClean="0">
                          <a:solidFill>
                            <a:schemeClr val="dk1"/>
                          </a:solidFill>
                          <a:effectLst/>
                          <a:latin typeface="+mn-lt"/>
                          <a:ea typeface="+mn-ea"/>
                          <a:cs typeface="+mn-cs"/>
                        </a:rPr>
                        <a:t> e a senha, sendo que o </a:t>
                      </a:r>
                      <a:r>
                        <a:rPr lang="pt-BR" sz="1800" kern="1200" dirty="0" err="1" smtClean="0">
                          <a:solidFill>
                            <a:schemeClr val="dk1"/>
                          </a:solidFill>
                          <a:effectLst/>
                          <a:latin typeface="+mn-lt"/>
                          <a:ea typeface="+mn-ea"/>
                          <a:cs typeface="+mn-cs"/>
                        </a:rPr>
                        <a:t>login</a:t>
                      </a:r>
                      <a:r>
                        <a:rPr lang="pt-BR" sz="1800" kern="1200" dirty="0" smtClean="0">
                          <a:solidFill>
                            <a:schemeClr val="dk1"/>
                          </a:solidFill>
                          <a:effectLst/>
                          <a:latin typeface="+mn-lt"/>
                          <a:ea typeface="+mn-ea"/>
                          <a:cs typeface="+mn-cs"/>
                        </a:rPr>
                        <a:t> é o e-mail cadastrado. Além dessas duas funções ele tem a possibilidade de deixar inativo ou seja, quando o usuário </a:t>
                      </a:r>
                      <a:r>
                        <a:rPr lang="pt-BR" sz="1800" kern="1200" dirty="0" err="1" smtClean="0">
                          <a:solidFill>
                            <a:schemeClr val="dk1"/>
                          </a:solidFill>
                          <a:effectLst/>
                          <a:latin typeface="+mn-lt"/>
                          <a:ea typeface="+mn-ea"/>
                          <a:cs typeface="+mn-cs"/>
                        </a:rPr>
                        <a:t>logar</a:t>
                      </a:r>
                      <a:r>
                        <a:rPr lang="pt-BR" sz="1800" kern="1200" dirty="0" smtClean="0">
                          <a:solidFill>
                            <a:schemeClr val="dk1"/>
                          </a:solidFill>
                          <a:effectLst/>
                          <a:latin typeface="+mn-lt"/>
                          <a:ea typeface="+mn-ea"/>
                          <a:cs typeface="+mn-cs"/>
                        </a:rPr>
                        <a:t> no sistema normalmente o seu cadastro está ativo, mas quando ele optar pela opção deletar o seu cadastro passa a ser inativo, sendo que o seu cadastro ainda exista no banco mas não pode ser acessado por ninguém, exceto pelo administrador do banco. Para ficar inativo ele também deve informar as informações do </a:t>
                      </a:r>
                      <a:r>
                        <a:rPr lang="pt-BR" sz="1800" kern="1200" dirty="0" err="1" smtClean="0">
                          <a:solidFill>
                            <a:schemeClr val="dk1"/>
                          </a:solidFill>
                          <a:effectLst/>
                          <a:latin typeface="+mn-lt"/>
                          <a:ea typeface="+mn-ea"/>
                          <a:cs typeface="+mn-cs"/>
                        </a:rPr>
                        <a:t>login</a:t>
                      </a:r>
                      <a:r>
                        <a:rPr lang="pt-BR" sz="1800" kern="1200" dirty="0" smtClean="0">
                          <a:solidFill>
                            <a:schemeClr val="dk1"/>
                          </a:solidFill>
                          <a:effectLst/>
                          <a:latin typeface="+mn-lt"/>
                          <a:ea typeface="+mn-ea"/>
                          <a:cs typeface="+mn-cs"/>
                        </a:rPr>
                        <a:t> (e-mail, senha) e também confirmar que ele deseja realizar essa ação.</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76138160"/>
                  </a:ext>
                </a:extLst>
              </a:tr>
            </a:tbl>
          </a:graphicData>
        </a:graphic>
      </p:graphicFrame>
      <p:pic>
        <p:nvPicPr>
          <p:cNvPr id="5" name="Imagem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spTree>
    <p:extLst>
      <p:ext uri="{BB962C8B-B14F-4D97-AF65-F5344CB8AC3E}">
        <p14:creationId xmlns:p14="http://schemas.microsoft.com/office/powerpoint/2010/main" val="3612425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5"/>
                                        </p:tgtEl>
                                        <p:attrNameLst>
                                          <p:attrName>r</p:attrName>
                                        </p:attrNameLst>
                                      </p:cBhvr>
                                    </p:animRot>
                                    <p:animRot by="-240000">
                                      <p:cBhvr>
                                        <p:cTn id="7" dur="200" fill="hold">
                                          <p:stCondLst>
                                            <p:cond delay="200"/>
                                          </p:stCondLst>
                                        </p:cTn>
                                        <p:tgtEl>
                                          <p:spTgt spid="5"/>
                                        </p:tgtEl>
                                        <p:attrNameLst>
                                          <p:attrName>r</p:attrName>
                                        </p:attrNameLst>
                                      </p:cBhvr>
                                    </p:animRot>
                                    <p:animRot by="240000">
                                      <p:cBhvr>
                                        <p:cTn id="8" dur="200" fill="hold">
                                          <p:stCondLst>
                                            <p:cond delay="400"/>
                                          </p:stCondLst>
                                        </p:cTn>
                                        <p:tgtEl>
                                          <p:spTgt spid="5"/>
                                        </p:tgtEl>
                                        <p:attrNameLst>
                                          <p:attrName>r</p:attrName>
                                        </p:attrNameLst>
                                      </p:cBhvr>
                                    </p:animRot>
                                    <p:animRot by="-240000">
                                      <p:cBhvr>
                                        <p:cTn id="9" dur="200" fill="hold">
                                          <p:stCondLst>
                                            <p:cond delay="600"/>
                                          </p:stCondLst>
                                        </p:cTn>
                                        <p:tgtEl>
                                          <p:spTgt spid="5"/>
                                        </p:tgtEl>
                                        <p:attrNameLst>
                                          <p:attrName>r</p:attrName>
                                        </p:attrNameLst>
                                      </p:cBhvr>
                                    </p:animRot>
                                    <p:animRot by="120000">
                                      <p:cBhvr>
                                        <p:cTn id="10" dur="200" fill="hold">
                                          <p:stCondLst>
                                            <p:cond delay="800"/>
                                          </p:stCondLst>
                                        </p:cTn>
                                        <p:tgtEl>
                                          <p:spTgt spid="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94805" y="370114"/>
            <a:ext cx="9692640" cy="783771"/>
          </a:xfrm>
        </p:spPr>
        <p:txBody>
          <a:bodyPr/>
          <a:lstStyle/>
          <a:p>
            <a:r>
              <a:rPr lang="pt-BR" dirty="0"/>
              <a:t>Requisitos</a:t>
            </a:r>
          </a:p>
        </p:txBody>
      </p:sp>
      <p:graphicFrame>
        <p:nvGraphicFramePr>
          <p:cNvPr id="4" name="Marcador de Posição de Conteúdo 3"/>
          <p:cNvGraphicFramePr>
            <a:graphicFrameLocks noGrp="1"/>
          </p:cNvGraphicFramePr>
          <p:nvPr>
            <p:ph idx="1"/>
            <p:extLst>
              <p:ext uri="{D42A27DB-BD31-4B8C-83A1-F6EECF244321}">
                <p14:modId xmlns:p14="http://schemas.microsoft.com/office/powerpoint/2010/main" val="973040747"/>
              </p:ext>
            </p:extLst>
          </p:nvPr>
        </p:nvGraphicFramePr>
        <p:xfrm>
          <a:off x="894804" y="1907180"/>
          <a:ext cx="9503229" cy="3108960"/>
        </p:xfrm>
        <a:graphic>
          <a:graphicData uri="http://schemas.openxmlformats.org/drawingml/2006/table">
            <a:tbl>
              <a:tblPr firstRow="1" bandRow="1">
                <a:tableStyleId>{5C22544A-7EE6-4342-B048-85BDC9FD1C3A}</a:tableStyleId>
              </a:tblPr>
              <a:tblGrid>
                <a:gridCol w="1749592">
                  <a:extLst>
                    <a:ext uri="{9D8B030D-6E8A-4147-A177-3AD203B41FA5}">
                      <a16:colId xmlns:a16="http://schemas.microsoft.com/office/drawing/2014/main" val="3682963864"/>
                    </a:ext>
                  </a:extLst>
                </a:gridCol>
                <a:gridCol w="7753637">
                  <a:extLst>
                    <a:ext uri="{9D8B030D-6E8A-4147-A177-3AD203B41FA5}">
                      <a16:colId xmlns:a16="http://schemas.microsoft.com/office/drawing/2014/main" val="3374406341"/>
                    </a:ext>
                  </a:extLst>
                </a:gridCol>
              </a:tblGrid>
              <a:tr h="337259">
                <a:tc>
                  <a:txBody>
                    <a:bodyPr/>
                    <a:lstStyle/>
                    <a:p>
                      <a:r>
                        <a:rPr lang="da-DK" sz="1800" b="0" i="0" kern="1200" dirty="0" smtClean="0">
                          <a:solidFill>
                            <a:schemeClr val="lt1"/>
                          </a:solidFill>
                          <a:effectLst/>
                          <a:latin typeface="+mn-lt"/>
                          <a:ea typeface="+mn-ea"/>
                          <a:cs typeface="+mn-cs"/>
                        </a:rPr>
                        <a:t>Indentificador</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1D2843"/>
                    </a:solidFill>
                  </a:tcPr>
                </a:tc>
                <a:tc>
                  <a:txBody>
                    <a:bodyPr/>
                    <a:lstStyle/>
                    <a:p>
                      <a:r>
                        <a:rPr lang="pt-BR" b="0" dirty="0" smtClean="0"/>
                        <a:t>Descrição dos requisitos </a:t>
                      </a:r>
                      <a:endParaRPr lang="pt-BR" b="0" i="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1D2843"/>
                    </a:solidFill>
                  </a:tcPr>
                </a:tc>
                <a:extLst>
                  <a:ext uri="{0D108BD9-81ED-4DB2-BD59-A6C34878D82A}">
                    <a16:rowId xmlns:a16="http://schemas.microsoft.com/office/drawing/2014/main" val="3691262103"/>
                  </a:ext>
                </a:extLst>
              </a:tr>
              <a:tr h="998294">
                <a:tc>
                  <a:txBody>
                    <a:bodyPr/>
                    <a:lstStyle/>
                    <a:p>
                      <a:r>
                        <a:rPr lang="pt-BR" sz="1800" kern="1200" dirty="0" smtClean="0">
                          <a:solidFill>
                            <a:schemeClr val="dk1"/>
                          </a:solidFill>
                          <a:effectLst/>
                          <a:latin typeface="+mn-lt"/>
                          <a:ea typeface="+mn-ea"/>
                          <a:cs typeface="+mn-cs"/>
                        </a:rPr>
                        <a:t>RF #13</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just" defTabSz="914400" rtl="0" eaLnBrk="1" latinLnBrk="0" hangingPunct="1">
                        <a:lnSpc>
                          <a:spcPct val="100000"/>
                        </a:lnSpc>
                        <a:spcBef>
                          <a:spcPts val="600"/>
                        </a:spcBef>
                        <a:spcAft>
                          <a:spcPts val="0"/>
                        </a:spcAft>
                      </a:pPr>
                      <a:r>
                        <a:rPr lang="pt-BR" sz="1800" kern="1200" dirty="0" smtClean="0">
                          <a:solidFill>
                            <a:schemeClr val="dk1"/>
                          </a:solidFill>
                          <a:effectLst/>
                          <a:latin typeface="+mn-lt"/>
                          <a:ea typeface="+mn-ea"/>
                          <a:cs typeface="+mn-cs"/>
                        </a:rPr>
                        <a:t>Dentro do sistema deve haver também o gerenciamento dos usuários administrativos, no qual será muito parecido com o controle dos usuários comuns tendo apenas algumas funcionalidades extras, que entre elas está a possibilidade de supervisionar todos os cadastros existentes, essa possibilidade existe pois ele tem acesso a todo banco de dados. Outra funcionalidade é poder atualizar e deixar cadastros inativos de outros usuários dependendo de suas ações no INDRA. Além de poder atualizar e deixar cadastros inativos o administrador pode também fazer o mesmo com dados de </a:t>
                      </a:r>
                      <a:r>
                        <a:rPr lang="pt-BR" sz="1800" kern="1200" dirty="0" err="1" smtClean="0">
                          <a:solidFill>
                            <a:schemeClr val="dk1"/>
                          </a:solidFill>
                          <a:effectLst/>
                          <a:latin typeface="+mn-lt"/>
                          <a:ea typeface="+mn-ea"/>
                          <a:cs typeface="+mn-cs"/>
                        </a:rPr>
                        <a:t>PCDs</a:t>
                      </a:r>
                      <a:r>
                        <a:rPr lang="pt-BR" sz="1800" kern="1200" dirty="0" smtClean="0">
                          <a:solidFill>
                            <a:schemeClr val="dk1"/>
                          </a:solidFill>
                          <a:effectLst/>
                          <a:latin typeface="+mn-lt"/>
                          <a:ea typeface="+mn-ea"/>
                          <a:cs typeface="+mn-cs"/>
                        </a:rPr>
                        <a:t>, dependendo da veracidade dos dados inseridos.</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76138160"/>
                  </a:ext>
                </a:extLst>
              </a:tr>
            </a:tbl>
          </a:graphicData>
        </a:graphic>
      </p:graphicFrame>
      <p:pic>
        <p:nvPicPr>
          <p:cNvPr id="5" name="Imagem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spTree>
    <p:extLst>
      <p:ext uri="{BB962C8B-B14F-4D97-AF65-F5344CB8AC3E}">
        <p14:creationId xmlns:p14="http://schemas.microsoft.com/office/powerpoint/2010/main" val="776689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5"/>
                                        </p:tgtEl>
                                        <p:attrNameLst>
                                          <p:attrName>r</p:attrName>
                                        </p:attrNameLst>
                                      </p:cBhvr>
                                    </p:animRot>
                                    <p:animRot by="-240000">
                                      <p:cBhvr>
                                        <p:cTn id="7" dur="200" fill="hold">
                                          <p:stCondLst>
                                            <p:cond delay="200"/>
                                          </p:stCondLst>
                                        </p:cTn>
                                        <p:tgtEl>
                                          <p:spTgt spid="5"/>
                                        </p:tgtEl>
                                        <p:attrNameLst>
                                          <p:attrName>r</p:attrName>
                                        </p:attrNameLst>
                                      </p:cBhvr>
                                    </p:animRot>
                                    <p:animRot by="240000">
                                      <p:cBhvr>
                                        <p:cTn id="8" dur="200" fill="hold">
                                          <p:stCondLst>
                                            <p:cond delay="400"/>
                                          </p:stCondLst>
                                        </p:cTn>
                                        <p:tgtEl>
                                          <p:spTgt spid="5"/>
                                        </p:tgtEl>
                                        <p:attrNameLst>
                                          <p:attrName>r</p:attrName>
                                        </p:attrNameLst>
                                      </p:cBhvr>
                                    </p:animRot>
                                    <p:animRot by="-240000">
                                      <p:cBhvr>
                                        <p:cTn id="9" dur="200" fill="hold">
                                          <p:stCondLst>
                                            <p:cond delay="600"/>
                                          </p:stCondLst>
                                        </p:cTn>
                                        <p:tgtEl>
                                          <p:spTgt spid="5"/>
                                        </p:tgtEl>
                                        <p:attrNameLst>
                                          <p:attrName>r</p:attrName>
                                        </p:attrNameLst>
                                      </p:cBhvr>
                                    </p:animRot>
                                    <p:animRot by="120000">
                                      <p:cBhvr>
                                        <p:cTn id="10" dur="200" fill="hold">
                                          <p:stCondLst>
                                            <p:cond delay="800"/>
                                          </p:stCondLst>
                                        </p:cTn>
                                        <p:tgtEl>
                                          <p:spTgt spid="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ítulo 1"/>
          <p:cNvSpPr>
            <a:spLocks noGrp="1" noChangeArrowheads="1"/>
          </p:cNvSpPr>
          <p:nvPr>
            <p:ph type="title" idx="4294967295"/>
          </p:nvPr>
        </p:nvSpPr>
        <p:spPr/>
        <p:txBody>
          <a:bodyPr/>
          <a:lstStyle/>
          <a:p>
            <a:pPr eaLnBrk="1" hangingPunct="1"/>
            <a:r>
              <a:rPr lang="pt-BR" altLang="zh-CN" dirty="0" smtClean="0"/>
              <a:t>Termo de Abertura</a:t>
            </a:r>
          </a:p>
        </p:txBody>
      </p:sp>
      <p:pic>
        <p:nvPicPr>
          <p:cNvPr id="18435" name="Marcador de Posição de Conteúdo 4"/>
          <p:cNvPicPr>
            <a:picLocks noGrp="1" noChangeAspect="1" noChangeArrowheads="1"/>
          </p:cNvPicPr>
          <p:nvPr>
            <p:ph idx="4294967295"/>
          </p:nvPr>
        </p:nvPicPr>
        <p:blipFill>
          <a:blip r:embed="rId2">
            <a:extLst>
              <a:ext uri="{28A0092B-C50C-407E-A947-70E740481C1C}">
                <a14:useLocalDpi xmlns:a14="http://schemas.microsoft.com/office/drawing/2010/main" val="0"/>
              </a:ext>
            </a:extLst>
          </a:blip>
          <a:srcRect/>
          <a:stretch>
            <a:fillRect/>
          </a:stretch>
        </p:blipFill>
        <p:spPr>
          <a:xfrm>
            <a:off x="1262063" y="1690688"/>
            <a:ext cx="7921625" cy="5030787"/>
          </a:xfrm>
        </p:spPr>
      </p:pic>
      <p:pic>
        <p:nvPicPr>
          <p:cNvPr id="18436" name="Imagem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47450" y="69850"/>
            <a:ext cx="800100"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82692395"/>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94805" y="370114"/>
            <a:ext cx="9692640" cy="783771"/>
          </a:xfrm>
        </p:spPr>
        <p:txBody>
          <a:bodyPr/>
          <a:lstStyle/>
          <a:p>
            <a:r>
              <a:rPr lang="pt-BR" dirty="0"/>
              <a:t>Requisitos</a:t>
            </a:r>
          </a:p>
        </p:txBody>
      </p:sp>
      <p:graphicFrame>
        <p:nvGraphicFramePr>
          <p:cNvPr id="4" name="Marcador de Posição de Conteúdo 3"/>
          <p:cNvGraphicFramePr>
            <a:graphicFrameLocks noGrp="1"/>
          </p:cNvGraphicFramePr>
          <p:nvPr>
            <p:ph idx="1"/>
            <p:extLst>
              <p:ext uri="{D42A27DB-BD31-4B8C-83A1-F6EECF244321}">
                <p14:modId xmlns:p14="http://schemas.microsoft.com/office/powerpoint/2010/main" val="607781918"/>
              </p:ext>
            </p:extLst>
          </p:nvPr>
        </p:nvGraphicFramePr>
        <p:xfrm>
          <a:off x="894804" y="1907180"/>
          <a:ext cx="9503229" cy="4206240"/>
        </p:xfrm>
        <a:graphic>
          <a:graphicData uri="http://schemas.openxmlformats.org/drawingml/2006/table">
            <a:tbl>
              <a:tblPr firstRow="1" bandRow="1">
                <a:tableStyleId>{5C22544A-7EE6-4342-B048-85BDC9FD1C3A}</a:tableStyleId>
              </a:tblPr>
              <a:tblGrid>
                <a:gridCol w="1749592">
                  <a:extLst>
                    <a:ext uri="{9D8B030D-6E8A-4147-A177-3AD203B41FA5}">
                      <a16:colId xmlns:a16="http://schemas.microsoft.com/office/drawing/2014/main" val="3682963864"/>
                    </a:ext>
                  </a:extLst>
                </a:gridCol>
                <a:gridCol w="7753637">
                  <a:extLst>
                    <a:ext uri="{9D8B030D-6E8A-4147-A177-3AD203B41FA5}">
                      <a16:colId xmlns:a16="http://schemas.microsoft.com/office/drawing/2014/main" val="3374406341"/>
                    </a:ext>
                  </a:extLst>
                </a:gridCol>
              </a:tblGrid>
              <a:tr h="337259">
                <a:tc>
                  <a:txBody>
                    <a:bodyPr/>
                    <a:lstStyle/>
                    <a:p>
                      <a:r>
                        <a:rPr lang="da-DK" sz="1800" b="0" i="0" kern="1200" dirty="0" smtClean="0">
                          <a:solidFill>
                            <a:schemeClr val="lt1"/>
                          </a:solidFill>
                          <a:effectLst/>
                          <a:latin typeface="+mn-lt"/>
                          <a:ea typeface="+mn-ea"/>
                          <a:cs typeface="+mn-cs"/>
                        </a:rPr>
                        <a:t>Indentificador</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1D2843"/>
                    </a:solidFill>
                  </a:tcPr>
                </a:tc>
                <a:tc>
                  <a:txBody>
                    <a:bodyPr/>
                    <a:lstStyle/>
                    <a:p>
                      <a:r>
                        <a:rPr lang="pt-BR" b="0" dirty="0" smtClean="0"/>
                        <a:t>Descrição dos requisitos </a:t>
                      </a:r>
                      <a:endParaRPr lang="pt-BR" b="0" i="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1D2843"/>
                    </a:solidFill>
                  </a:tcPr>
                </a:tc>
                <a:extLst>
                  <a:ext uri="{0D108BD9-81ED-4DB2-BD59-A6C34878D82A}">
                    <a16:rowId xmlns:a16="http://schemas.microsoft.com/office/drawing/2014/main" val="3691262103"/>
                  </a:ext>
                </a:extLst>
              </a:tr>
              <a:tr h="998294">
                <a:tc>
                  <a:txBody>
                    <a:bodyPr/>
                    <a:lstStyle/>
                    <a:p>
                      <a:r>
                        <a:rPr lang="pt-BR" sz="1800" kern="1200" dirty="0" smtClean="0">
                          <a:solidFill>
                            <a:schemeClr val="dk1"/>
                          </a:solidFill>
                          <a:effectLst/>
                          <a:latin typeface="+mn-lt"/>
                          <a:ea typeface="+mn-ea"/>
                          <a:cs typeface="+mn-cs"/>
                        </a:rPr>
                        <a:t>RF #14</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just" defTabSz="914400" rtl="0" eaLnBrk="1" latinLnBrk="0" hangingPunct="1">
                        <a:lnSpc>
                          <a:spcPct val="100000"/>
                        </a:lnSpc>
                        <a:spcBef>
                          <a:spcPts val="600"/>
                        </a:spcBef>
                        <a:spcAft>
                          <a:spcPts val="0"/>
                        </a:spcAft>
                      </a:pPr>
                      <a:r>
                        <a:rPr lang="pt-BR" sz="1800" kern="1200" dirty="0" smtClean="0">
                          <a:solidFill>
                            <a:schemeClr val="dk1"/>
                          </a:solidFill>
                          <a:effectLst/>
                          <a:latin typeface="+mn-lt"/>
                          <a:ea typeface="+mn-ea"/>
                          <a:cs typeface="+mn-cs"/>
                        </a:rPr>
                        <a:t>A página home deverá exibir informações referentes aos alertas de enchentes, para quem já estiver </a:t>
                      </a:r>
                      <a:r>
                        <a:rPr lang="pt-BR" sz="1800" kern="1200" dirty="0" err="1" smtClean="0">
                          <a:solidFill>
                            <a:schemeClr val="dk1"/>
                          </a:solidFill>
                          <a:effectLst/>
                          <a:latin typeface="+mn-lt"/>
                          <a:ea typeface="+mn-ea"/>
                          <a:cs typeface="+mn-cs"/>
                        </a:rPr>
                        <a:t>logado</a:t>
                      </a:r>
                      <a:r>
                        <a:rPr lang="pt-BR" sz="1800" kern="1200" dirty="0" smtClean="0">
                          <a:solidFill>
                            <a:schemeClr val="dk1"/>
                          </a:solidFill>
                          <a:effectLst/>
                          <a:latin typeface="+mn-lt"/>
                          <a:ea typeface="+mn-ea"/>
                          <a:cs typeface="+mn-cs"/>
                        </a:rPr>
                        <a:t>, o alerta será exibido em uma área na página inicial. Este alerta irá apenas notificar o usuário, esta notificação será um botão que irá redirecionar o usuário a uma página contendo todos os alertas e as informações do mesmo (que estão definidas pelo modulo 5).</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76138160"/>
                  </a:ext>
                </a:extLst>
              </a:tr>
              <a:tr h="99829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sz="1800" kern="1200" dirty="0" smtClean="0">
                          <a:solidFill>
                            <a:schemeClr val="dk1"/>
                          </a:solidFill>
                          <a:effectLst/>
                          <a:latin typeface="+mn-lt"/>
                          <a:ea typeface="+mn-ea"/>
                          <a:cs typeface="+mn-cs"/>
                        </a:rPr>
                        <a:t>RF #15</a:t>
                      </a:r>
                      <a:endParaRPr lang="pt-BR" dirty="0" smtClean="0"/>
                    </a:p>
                    <a:p>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just" defTabSz="914400" rtl="0" eaLnBrk="1" latinLnBrk="0" hangingPunct="1">
                        <a:lnSpc>
                          <a:spcPct val="100000"/>
                        </a:lnSpc>
                        <a:spcBef>
                          <a:spcPts val="600"/>
                        </a:spcBef>
                        <a:spcAft>
                          <a:spcPts val="0"/>
                        </a:spcAft>
                      </a:pPr>
                      <a:r>
                        <a:rPr lang="pt-BR" sz="1800" kern="1200" dirty="0" smtClean="0">
                          <a:solidFill>
                            <a:schemeClr val="dk1"/>
                          </a:solidFill>
                          <a:effectLst/>
                          <a:latin typeface="+mn-lt"/>
                          <a:ea typeface="+mn-ea"/>
                          <a:cs typeface="+mn-cs"/>
                        </a:rPr>
                        <a:t>No gerenciamento de </a:t>
                      </a:r>
                      <a:r>
                        <a:rPr lang="pt-BR" sz="1800" kern="1200" dirty="0" err="1" smtClean="0">
                          <a:solidFill>
                            <a:schemeClr val="dk1"/>
                          </a:solidFill>
                          <a:effectLst/>
                          <a:latin typeface="+mn-lt"/>
                          <a:ea typeface="+mn-ea"/>
                          <a:cs typeface="+mn-cs"/>
                        </a:rPr>
                        <a:t>PCDs</a:t>
                      </a:r>
                      <a:r>
                        <a:rPr lang="pt-BR" sz="1800" kern="1200" dirty="0" smtClean="0">
                          <a:solidFill>
                            <a:schemeClr val="dk1"/>
                          </a:solidFill>
                          <a:effectLst/>
                          <a:latin typeface="+mn-lt"/>
                          <a:ea typeface="+mn-ea"/>
                          <a:cs typeface="+mn-cs"/>
                        </a:rPr>
                        <a:t> de interesse, para os usuários comuns, sendo eles a população geral, tem acesso apenas a visualização das </a:t>
                      </a:r>
                      <a:r>
                        <a:rPr lang="pt-BR" sz="1800" kern="1200" dirty="0" err="1" smtClean="0">
                          <a:solidFill>
                            <a:schemeClr val="dk1"/>
                          </a:solidFill>
                          <a:effectLst/>
                          <a:latin typeface="+mn-lt"/>
                          <a:ea typeface="+mn-ea"/>
                          <a:cs typeface="+mn-cs"/>
                        </a:rPr>
                        <a:t>PCDs</a:t>
                      </a:r>
                      <a:r>
                        <a:rPr lang="pt-BR" sz="1800" kern="1200" dirty="0" smtClean="0">
                          <a:solidFill>
                            <a:schemeClr val="dk1"/>
                          </a:solidFill>
                          <a:effectLst/>
                          <a:latin typeface="+mn-lt"/>
                          <a:ea typeface="+mn-ea"/>
                          <a:cs typeface="+mn-cs"/>
                        </a:rPr>
                        <a:t> cadastradas, não tendo acesso a edição ou cadastramento de </a:t>
                      </a:r>
                      <a:r>
                        <a:rPr lang="pt-BR" sz="1800" kern="1200" dirty="0" err="1" smtClean="0">
                          <a:solidFill>
                            <a:schemeClr val="dk1"/>
                          </a:solidFill>
                          <a:effectLst/>
                          <a:latin typeface="+mn-lt"/>
                          <a:ea typeface="+mn-ea"/>
                          <a:cs typeface="+mn-cs"/>
                        </a:rPr>
                        <a:t>PCDs</a:t>
                      </a:r>
                      <a:r>
                        <a:rPr lang="pt-BR" sz="1800" kern="1200" dirty="0" smtClean="0">
                          <a:solidFill>
                            <a:schemeClr val="dk1"/>
                          </a:solidFill>
                          <a:effectLst/>
                          <a:latin typeface="+mn-lt"/>
                          <a:ea typeface="+mn-ea"/>
                          <a:cs typeface="+mn-cs"/>
                        </a:rPr>
                        <a:t>, os usuários podem selecionar as </a:t>
                      </a:r>
                      <a:r>
                        <a:rPr lang="pt-BR" sz="1800" kern="1200" dirty="0" err="1" smtClean="0">
                          <a:solidFill>
                            <a:schemeClr val="dk1"/>
                          </a:solidFill>
                          <a:effectLst/>
                          <a:latin typeface="+mn-lt"/>
                          <a:ea typeface="+mn-ea"/>
                          <a:cs typeface="+mn-cs"/>
                        </a:rPr>
                        <a:t>PCDs</a:t>
                      </a:r>
                      <a:r>
                        <a:rPr lang="pt-BR" sz="1800" kern="1200" dirty="0" smtClean="0">
                          <a:solidFill>
                            <a:schemeClr val="dk1"/>
                          </a:solidFill>
                          <a:effectLst/>
                          <a:latin typeface="+mn-lt"/>
                          <a:ea typeface="+mn-ea"/>
                          <a:cs typeface="+mn-cs"/>
                        </a:rPr>
                        <a:t> de seu interesse assinalando a </a:t>
                      </a:r>
                      <a:r>
                        <a:rPr lang="pt-BR" sz="1800" kern="1200" dirty="0" err="1" smtClean="0">
                          <a:solidFill>
                            <a:schemeClr val="dk1"/>
                          </a:solidFill>
                          <a:effectLst/>
                          <a:latin typeface="+mn-lt"/>
                          <a:ea typeface="+mn-ea"/>
                          <a:cs typeface="+mn-cs"/>
                        </a:rPr>
                        <a:t>checkbox</a:t>
                      </a:r>
                      <a:r>
                        <a:rPr lang="pt-BR" sz="1800" kern="1200" dirty="0" smtClean="0">
                          <a:solidFill>
                            <a:schemeClr val="dk1"/>
                          </a:solidFill>
                          <a:effectLst/>
                          <a:latin typeface="+mn-lt"/>
                          <a:ea typeface="+mn-ea"/>
                          <a:cs typeface="+mn-cs"/>
                        </a:rPr>
                        <a:t> que estará na primeira coluno da tabela de </a:t>
                      </a:r>
                      <a:r>
                        <a:rPr lang="pt-BR" sz="1800" kern="1200" dirty="0" err="1" smtClean="0">
                          <a:solidFill>
                            <a:schemeClr val="dk1"/>
                          </a:solidFill>
                          <a:effectLst/>
                          <a:latin typeface="+mn-lt"/>
                          <a:ea typeface="+mn-ea"/>
                          <a:cs typeface="+mn-cs"/>
                        </a:rPr>
                        <a:t>PCDs</a:t>
                      </a:r>
                      <a:r>
                        <a:rPr lang="pt-BR" sz="1800" kern="1200" dirty="0" smtClean="0">
                          <a:solidFill>
                            <a:schemeClr val="dk1"/>
                          </a:solidFill>
                          <a:effectLst/>
                          <a:latin typeface="+mn-lt"/>
                          <a:ea typeface="+mn-ea"/>
                          <a:cs typeface="+mn-cs"/>
                        </a:rPr>
                        <a:t>, e poderá excluir </a:t>
                      </a:r>
                      <a:r>
                        <a:rPr lang="pt-BR" sz="1800" kern="1200" dirty="0" err="1" smtClean="0">
                          <a:solidFill>
                            <a:schemeClr val="dk1"/>
                          </a:solidFill>
                          <a:effectLst/>
                          <a:latin typeface="+mn-lt"/>
                          <a:ea typeface="+mn-ea"/>
                          <a:cs typeface="+mn-cs"/>
                        </a:rPr>
                        <a:t>PCDs</a:t>
                      </a:r>
                      <a:r>
                        <a:rPr lang="pt-BR" sz="1800" kern="1200" dirty="0" smtClean="0">
                          <a:solidFill>
                            <a:schemeClr val="dk1"/>
                          </a:solidFill>
                          <a:effectLst/>
                          <a:latin typeface="+mn-lt"/>
                          <a:ea typeface="+mn-ea"/>
                          <a:cs typeface="+mn-cs"/>
                        </a:rPr>
                        <a:t> de interesse desmarcando a mesma, nessa mesma página ou na página que mostrará exclusivamente as </a:t>
                      </a:r>
                      <a:r>
                        <a:rPr lang="pt-BR" sz="1800" kern="1200" dirty="0" err="1" smtClean="0">
                          <a:solidFill>
                            <a:schemeClr val="dk1"/>
                          </a:solidFill>
                          <a:effectLst/>
                          <a:latin typeface="+mn-lt"/>
                          <a:ea typeface="+mn-ea"/>
                          <a:cs typeface="+mn-cs"/>
                        </a:rPr>
                        <a:t>PCDs</a:t>
                      </a:r>
                      <a:r>
                        <a:rPr lang="pt-BR" sz="1800" kern="1200" dirty="0" smtClean="0">
                          <a:solidFill>
                            <a:schemeClr val="dk1"/>
                          </a:solidFill>
                          <a:effectLst/>
                          <a:latin typeface="+mn-lt"/>
                          <a:ea typeface="+mn-ea"/>
                          <a:cs typeface="+mn-cs"/>
                        </a:rPr>
                        <a:t> marcadas como interessantes.</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bl>
          </a:graphicData>
        </a:graphic>
      </p:graphicFrame>
      <p:pic>
        <p:nvPicPr>
          <p:cNvPr id="5" name="Imagem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spTree>
    <p:extLst>
      <p:ext uri="{BB962C8B-B14F-4D97-AF65-F5344CB8AC3E}">
        <p14:creationId xmlns:p14="http://schemas.microsoft.com/office/powerpoint/2010/main" val="1259365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5"/>
                                        </p:tgtEl>
                                        <p:attrNameLst>
                                          <p:attrName>r</p:attrName>
                                        </p:attrNameLst>
                                      </p:cBhvr>
                                    </p:animRot>
                                    <p:animRot by="-240000">
                                      <p:cBhvr>
                                        <p:cTn id="7" dur="200" fill="hold">
                                          <p:stCondLst>
                                            <p:cond delay="200"/>
                                          </p:stCondLst>
                                        </p:cTn>
                                        <p:tgtEl>
                                          <p:spTgt spid="5"/>
                                        </p:tgtEl>
                                        <p:attrNameLst>
                                          <p:attrName>r</p:attrName>
                                        </p:attrNameLst>
                                      </p:cBhvr>
                                    </p:animRot>
                                    <p:animRot by="240000">
                                      <p:cBhvr>
                                        <p:cTn id="8" dur="200" fill="hold">
                                          <p:stCondLst>
                                            <p:cond delay="400"/>
                                          </p:stCondLst>
                                        </p:cTn>
                                        <p:tgtEl>
                                          <p:spTgt spid="5"/>
                                        </p:tgtEl>
                                        <p:attrNameLst>
                                          <p:attrName>r</p:attrName>
                                        </p:attrNameLst>
                                      </p:cBhvr>
                                    </p:animRot>
                                    <p:animRot by="-240000">
                                      <p:cBhvr>
                                        <p:cTn id="9" dur="200" fill="hold">
                                          <p:stCondLst>
                                            <p:cond delay="600"/>
                                          </p:stCondLst>
                                        </p:cTn>
                                        <p:tgtEl>
                                          <p:spTgt spid="5"/>
                                        </p:tgtEl>
                                        <p:attrNameLst>
                                          <p:attrName>r</p:attrName>
                                        </p:attrNameLst>
                                      </p:cBhvr>
                                    </p:animRot>
                                    <p:animRot by="120000">
                                      <p:cBhvr>
                                        <p:cTn id="10" dur="200" fill="hold">
                                          <p:stCondLst>
                                            <p:cond delay="800"/>
                                          </p:stCondLst>
                                        </p:cTn>
                                        <p:tgtEl>
                                          <p:spTgt spid="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974489" y="274319"/>
            <a:ext cx="9692640" cy="914401"/>
          </a:xfrm>
        </p:spPr>
        <p:txBody>
          <a:bodyPr/>
          <a:lstStyle/>
          <a:p>
            <a:r>
              <a:rPr lang="pt-BR" dirty="0"/>
              <a:t>Priorização geral dos requisitos </a:t>
            </a:r>
          </a:p>
        </p:txBody>
      </p:sp>
      <p:pic>
        <p:nvPicPr>
          <p:cNvPr id="5" name="Imagem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graphicFrame>
        <p:nvGraphicFramePr>
          <p:cNvPr id="8" name="Tabela 7"/>
          <p:cNvGraphicFramePr>
            <a:graphicFrameLocks noGrp="1"/>
          </p:cNvGraphicFramePr>
          <p:nvPr>
            <p:extLst>
              <p:ext uri="{D42A27DB-BD31-4B8C-83A1-F6EECF244321}">
                <p14:modId xmlns:p14="http://schemas.microsoft.com/office/powerpoint/2010/main" val="2648364017"/>
              </p:ext>
            </p:extLst>
          </p:nvPr>
        </p:nvGraphicFramePr>
        <p:xfrm>
          <a:off x="1423852" y="2085615"/>
          <a:ext cx="7720149" cy="3918941"/>
        </p:xfrm>
        <a:graphic>
          <a:graphicData uri="http://schemas.openxmlformats.org/drawingml/2006/table">
            <a:tbl>
              <a:tblPr firstRow="1" bandRow="1">
                <a:tableStyleId>{5C22544A-7EE6-4342-B048-85BDC9FD1C3A}</a:tableStyleId>
              </a:tblPr>
              <a:tblGrid>
                <a:gridCol w="3836108">
                  <a:extLst>
                    <a:ext uri="{9D8B030D-6E8A-4147-A177-3AD203B41FA5}">
                      <a16:colId xmlns:a16="http://schemas.microsoft.com/office/drawing/2014/main" val="1544470532"/>
                    </a:ext>
                  </a:extLst>
                </a:gridCol>
                <a:gridCol w="3884041">
                  <a:extLst>
                    <a:ext uri="{9D8B030D-6E8A-4147-A177-3AD203B41FA5}">
                      <a16:colId xmlns:a16="http://schemas.microsoft.com/office/drawing/2014/main" val="75713182"/>
                    </a:ext>
                  </a:extLst>
                </a:gridCol>
              </a:tblGrid>
              <a:tr h="78221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dirty="0"/>
                        <a:t>Requisitos</a:t>
                      </a:r>
                    </a:p>
                    <a:p>
                      <a:pPr marL="0" marR="0" indent="0" algn="ctr" defTabSz="914400" rtl="0" eaLnBrk="1" fontAlgn="auto" latinLnBrk="0" hangingPunct="1">
                        <a:lnSpc>
                          <a:spcPct val="100000"/>
                        </a:lnSpc>
                        <a:spcBef>
                          <a:spcPts val="0"/>
                        </a:spcBef>
                        <a:spcAft>
                          <a:spcPts val="0"/>
                        </a:spcAft>
                        <a:buClrTx/>
                        <a:buSzTx/>
                        <a:buFontTx/>
                        <a:buNone/>
                        <a:tabLst/>
                        <a:defRPr/>
                      </a:pPr>
                      <a:endParaRPr lang="pt-BR" dirty="0"/>
                    </a:p>
                  </a:txBody>
                  <a:tcPr>
                    <a:solidFill>
                      <a:srgbClr val="1D2843"/>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dirty="0"/>
                        <a:t>Prioridade</a:t>
                      </a:r>
                    </a:p>
                  </a:txBody>
                  <a:tcPr>
                    <a:solidFill>
                      <a:srgbClr val="1D2843"/>
                    </a:solidFill>
                  </a:tcPr>
                </a:tc>
                <a:extLst>
                  <a:ext uri="{0D108BD9-81ED-4DB2-BD59-A6C34878D82A}">
                    <a16:rowId xmlns:a16="http://schemas.microsoft.com/office/drawing/2014/main" val="4161349827"/>
                  </a:ext>
                </a:extLst>
              </a:tr>
              <a:tr h="64080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dirty="0"/>
                        <a:t>Requisito</a:t>
                      </a:r>
                      <a:r>
                        <a:rPr lang="pt-BR" baseline="0" dirty="0"/>
                        <a:t> 1</a:t>
                      </a:r>
                      <a:endParaRPr lang="pt-BR" dirty="0"/>
                    </a:p>
                  </a:txBody>
                  <a:tcPr>
                    <a:solidFill>
                      <a:schemeClr val="accent1">
                        <a:lumMod val="40000"/>
                        <a:lumOff val="6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dirty="0" smtClean="0"/>
                        <a:t>Deve</a:t>
                      </a:r>
                      <a:r>
                        <a:rPr lang="pt-BR" baseline="0" dirty="0" smtClean="0"/>
                        <a:t> ser feito</a:t>
                      </a:r>
                      <a:endParaRPr lang="pt-BR" dirty="0"/>
                    </a:p>
                  </a:txBody>
                  <a:tcPr>
                    <a:solidFill>
                      <a:schemeClr val="accent1">
                        <a:lumMod val="40000"/>
                        <a:lumOff val="60000"/>
                      </a:schemeClr>
                    </a:solidFill>
                  </a:tcPr>
                </a:tc>
                <a:extLst>
                  <a:ext uri="{0D108BD9-81ED-4DB2-BD59-A6C34878D82A}">
                    <a16:rowId xmlns:a16="http://schemas.microsoft.com/office/drawing/2014/main" val="3090068451"/>
                  </a:ext>
                </a:extLst>
              </a:tr>
              <a:tr h="61200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sz="1800" kern="1200" dirty="0">
                          <a:solidFill>
                            <a:schemeClr val="dk1"/>
                          </a:solidFill>
                          <a:latin typeface="+mn-lt"/>
                          <a:ea typeface="+mn-ea"/>
                          <a:cs typeface="+mn-cs"/>
                        </a:rPr>
                        <a:t>Requisito 2</a:t>
                      </a:r>
                    </a:p>
                  </a:txBody>
                  <a:tcP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sz="1800" kern="1200" dirty="0" smtClean="0">
                          <a:solidFill>
                            <a:schemeClr val="dk1"/>
                          </a:solidFill>
                          <a:effectLst/>
                          <a:latin typeface="+mn-lt"/>
                          <a:ea typeface="+mn-ea"/>
                          <a:cs typeface="+mn-cs"/>
                        </a:rPr>
                        <a:t>Atrativo</a:t>
                      </a:r>
                      <a:endParaRPr lang="pt-BR" sz="1800" kern="1200" dirty="0">
                        <a:solidFill>
                          <a:schemeClr val="dk1"/>
                        </a:solidFill>
                        <a:latin typeface="+mn-lt"/>
                        <a:ea typeface="+mn-ea"/>
                        <a:cs typeface="+mn-cs"/>
                      </a:endParaRPr>
                    </a:p>
                  </a:txBody>
                  <a:tcPr>
                    <a:solidFill>
                      <a:schemeClr val="bg1">
                        <a:lumMod val="95000"/>
                      </a:schemeClr>
                    </a:solidFill>
                  </a:tcPr>
                </a:tc>
                <a:extLst>
                  <a:ext uri="{0D108BD9-81ED-4DB2-BD59-A6C34878D82A}">
                    <a16:rowId xmlns:a16="http://schemas.microsoft.com/office/drawing/2014/main" val="2270799918"/>
                  </a:ext>
                </a:extLst>
              </a:tr>
              <a:tr h="603765">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dirty="0"/>
                        <a:t>Requisito</a:t>
                      </a:r>
                      <a:r>
                        <a:rPr lang="pt-BR" baseline="0" dirty="0"/>
                        <a:t> </a:t>
                      </a:r>
                      <a:r>
                        <a:rPr lang="pt-BR" baseline="0" dirty="0" smtClean="0"/>
                        <a:t>3</a:t>
                      </a:r>
                      <a:endParaRPr lang="pt-BR" dirty="0"/>
                    </a:p>
                  </a:txBody>
                  <a:tcPr>
                    <a:solidFill>
                      <a:schemeClr val="accent1">
                        <a:lumMod val="40000"/>
                        <a:lumOff val="6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dirty="0" smtClean="0"/>
                        <a:t>Deve</a:t>
                      </a:r>
                      <a:r>
                        <a:rPr lang="pt-BR" baseline="0" dirty="0" smtClean="0"/>
                        <a:t> ser feito</a:t>
                      </a:r>
                      <a:endParaRPr lang="pt-BR" dirty="0" smtClean="0"/>
                    </a:p>
                    <a:p>
                      <a:pPr algn="ctr"/>
                      <a:endParaRPr lang="pt-BR" dirty="0"/>
                    </a:p>
                  </a:txBody>
                  <a:tcPr>
                    <a:solidFill>
                      <a:schemeClr val="accent1">
                        <a:lumMod val="40000"/>
                        <a:lumOff val="60000"/>
                      </a:schemeClr>
                    </a:solidFill>
                  </a:tcPr>
                </a:tc>
                <a:extLst>
                  <a:ext uri="{0D108BD9-81ED-4DB2-BD59-A6C34878D82A}">
                    <a16:rowId xmlns:a16="http://schemas.microsoft.com/office/drawing/2014/main" val="2289959231"/>
                  </a:ext>
                </a:extLst>
              </a:tr>
              <a:tr h="603765">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dirty="0" smtClean="0"/>
                        <a:t>Requisito</a:t>
                      </a:r>
                      <a:r>
                        <a:rPr lang="pt-BR" baseline="0" dirty="0" smtClean="0"/>
                        <a:t> 4</a:t>
                      </a:r>
                      <a:endParaRPr lang="pt-BR" dirty="0" smtClean="0"/>
                    </a:p>
                    <a:p>
                      <a:pPr marL="0" marR="0" indent="0" algn="ctr" defTabSz="914400" rtl="0" eaLnBrk="1" fontAlgn="auto" latinLnBrk="0" hangingPunct="1">
                        <a:lnSpc>
                          <a:spcPct val="100000"/>
                        </a:lnSpc>
                        <a:spcBef>
                          <a:spcPts val="0"/>
                        </a:spcBef>
                        <a:spcAft>
                          <a:spcPts val="0"/>
                        </a:spcAft>
                        <a:buClrTx/>
                        <a:buSzTx/>
                        <a:buFontTx/>
                        <a:buNone/>
                        <a:tabLst/>
                        <a:defRPr/>
                      </a:pPr>
                      <a:endParaRPr lang="pt-BR" dirty="0"/>
                    </a:p>
                  </a:txBody>
                  <a:tcP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dirty="0" smtClean="0"/>
                        <a:t>Deve</a:t>
                      </a:r>
                      <a:r>
                        <a:rPr lang="pt-BR" baseline="0" dirty="0" smtClean="0"/>
                        <a:t> ser feito</a:t>
                      </a:r>
                      <a:endParaRPr lang="pt-BR" dirty="0" smtClean="0"/>
                    </a:p>
                    <a:p>
                      <a:pPr algn="ctr"/>
                      <a:endParaRPr lang="pt-BR" dirty="0"/>
                    </a:p>
                  </a:txBody>
                  <a:tcPr>
                    <a:solidFill>
                      <a:schemeClr val="bg1">
                        <a:lumMod val="95000"/>
                      </a:schemeClr>
                    </a:solidFill>
                  </a:tcPr>
                </a:tc>
                <a:extLst>
                  <a:ext uri="{0D108BD9-81ED-4DB2-BD59-A6C34878D82A}">
                    <a16:rowId xmlns:a16="http://schemas.microsoft.com/office/drawing/2014/main" val="3680179767"/>
                  </a:ext>
                </a:extLst>
              </a:tr>
              <a:tr h="603765">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dirty="0"/>
                        <a:t>Requisito</a:t>
                      </a:r>
                      <a:r>
                        <a:rPr lang="pt-BR" baseline="0" dirty="0"/>
                        <a:t> </a:t>
                      </a:r>
                      <a:r>
                        <a:rPr lang="pt-BR" baseline="0" dirty="0" smtClean="0"/>
                        <a:t>5</a:t>
                      </a:r>
                      <a:endParaRPr lang="pt-BR" dirty="0"/>
                    </a:p>
                  </a:txBody>
                  <a:tcPr>
                    <a:solidFill>
                      <a:schemeClr val="accent1">
                        <a:lumMod val="40000"/>
                        <a:lumOff val="6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sz="1800" b="0" kern="1200" dirty="0" smtClean="0">
                          <a:solidFill>
                            <a:schemeClr val="dk1"/>
                          </a:solidFill>
                          <a:effectLst/>
                          <a:latin typeface="+mn-lt"/>
                          <a:ea typeface="+mn-ea"/>
                          <a:cs typeface="+mn-cs"/>
                        </a:rPr>
                        <a:t>Performance</a:t>
                      </a:r>
                      <a:endParaRPr lang="pt-BR" b="0" dirty="0"/>
                    </a:p>
                  </a:txBody>
                  <a:tcPr>
                    <a:solidFill>
                      <a:schemeClr val="accent1">
                        <a:lumMod val="40000"/>
                        <a:lumOff val="60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281470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5"/>
                                        </p:tgtEl>
                                        <p:attrNameLst>
                                          <p:attrName>r</p:attrName>
                                        </p:attrNameLst>
                                      </p:cBhvr>
                                    </p:animRot>
                                    <p:animRot by="-240000">
                                      <p:cBhvr>
                                        <p:cTn id="7" dur="200" fill="hold">
                                          <p:stCondLst>
                                            <p:cond delay="200"/>
                                          </p:stCondLst>
                                        </p:cTn>
                                        <p:tgtEl>
                                          <p:spTgt spid="5"/>
                                        </p:tgtEl>
                                        <p:attrNameLst>
                                          <p:attrName>r</p:attrName>
                                        </p:attrNameLst>
                                      </p:cBhvr>
                                    </p:animRot>
                                    <p:animRot by="240000">
                                      <p:cBhvr>
                                        <p:cTn id="8" dur="200" fill="hold">
                                          <p:stCondLst>
                                            <p:cond delay="400"/>
                                          </p:stCondLst>
                                        </p:cTn>
                                        <p:tgtEl>
                                          <p:spTgt spid="5"/>
                                        </p:tgtEl>
                                        <p:attrNameLst>
                                          <p:attrName>r</p:attrName>
                                        </p:attrNameLst>
                                      </p:cBhvr>
                                    </p:animRot>
                                    <p:animRot by="-240000">
                                      <p:cBhvr>
                                        <p:cTn id="9" dur="200" fill="hold">
                                          <p:stCondLst>
                                            <p:cond delay="600"/>
                                          </p:stCondLst>
                                        </p:cTn>
                                        <p:tgtEl>
                                          <p:spTgt spid="5"/>
                                        </p:tgtEl>
                                        <p:attrNameLst>
                                          <p:attrName>r</p:attrName>
                                        </p:attrNameLst>
                                      </p:cBhvr>
                                    </p:animRot>
                                    <p:animRot by="120000">
                                      <p:cBhvr>
                                        <p:cTn id="10" dur="200" fill="hold">
                                          <p:stCondLst>
                                            <p:cond delay="800"/>
                                          </p:stCondLst>
                                        </p:cTn>
                                        <p:tgtEl>
                                          <p:spTgt spid="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974489" y="-246947"/>
            <a:ext cx="9692640" cy="1325562"/>
          </a:xfrm>
        </p:spPr>
        <p:txBody>
          <a:bodyPr/>
          <a:lstStyle/>
          <a:p>
            <a:r>
              <a:rPr lang="pt-BR" dirty="0"/>
              <a:t>Priorização geral dos requisitos </a:t>
            </a:r>
          </a:p>
        </p:txBody>
      </p:sp>
      <p:pic>
        <p:nvPicPr>
          <p:cNvPr id="5" name="Imagem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graphicFrame>
        <p:nvGraphicFramePr>
          <p:cNvPr id="8" name="Tabela 7"/>
          <p:cNvGraphicFramePr>
            <a:graphicFrameLocks noGrp="1"/>
          </p:cNvGraphicFramePr>
          <p:nvPr>
            <p:extLst>
              <p:ext uri="{D42A27DB-BD31-4B8C-83A1-F6EECF244321}">
                <p14:modId xmlns:p14="http://schemas.microsoft.com/office/powerpoint/2010/main" val="3041792140"/>
              </p:ext>
            </p:extLst>
          </p:nvPr>
        </p:nvGraphicFramePr>
        <p:xfrm>
          <a:off x="1436914" y="1850483"/>
          <a:ext cx="7720149" cy="3946301"/>
        </p:xfrm>
        <a:graphic>
          <a:graphicData uri="http://schemas.openxmlformats.org/drawingml/2006/table">
            <a:tbl>
              <a:tblPr firstRow="1" bandRow="1">
                <a:tableStyleId>{5C22544A-7EE6-4342-B048-85BDC9FD1C3A}</a:tableStyleId>
              </a:tblPr>
              <a:tblGrid>
                <a:gridCol w="3836108">
                  <a:extLst>
                    <a:ext uri="{9D8B030D-6E8A-4147-A177-3AD203B41FA5}">
                      <a16:colId xmlns:a16="http://schemas.microsoft.com/office/drawing/2014/main" val="1544470532"/>
                    </a:ext>
                  </a:extLst>
                </a:gridCol>
                <a:gridCol w="3884041">
                  <a:extLst>
                    <a:ext uri="{9D8B030D-6E8A-4147-A177-3AD203B41FA5}">
                      <a16:colId xmlns:a16="http://schemas.microsoft.com/office/drawing/2014/main" val="75713182"/>
                    </a:ext>
                  </a:extLst>
                </a:gridCol>
              </a:tblGrid>
              <a:tr h="78221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dirty="0"/>
                        <a:t>Requisitos</a:t>
                      </a:r>
                    </a:p>
                    <a:p>
                      <a:pPr marL="0" marR="0" indent="0" algn="ctr" defTabSz="914400" rtl="0" eaLnBrk="1" fontAlgn="auto" latinLnBrk="0" hangingPunct="1">
                        <a:lnSpc>
                          <a:spcPct val="100000"/>
                        </a:lnSpc>
                        <a:spcBef>
                          <a:spcPts val="0"/>
                        </a:spcBef>
                        <a:spcAft>
                          <a:spcPts val="0"/>
                        </a:spcAft>
                        <a:buClrTx/>
                        <a:buSzTx/>
                        <a:buFontTx/>
                        <a:buNone/>
                        <a:tabLst/>
                        <a:defRPr/>
                      </a:pPr>
                      <a:endParaRPr lang="pt-BR" dirty="0"/>
                    </a:p>
                  </a:txBody>
                  <a:tcPr>
                    <a:solidFill>
                      <a:srgbClr val="1D2843"/>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dirty="0"/>
                        <a:t>Prioridade</a:t>
                      </a:r>
                    </a:p>
                  </a:txBody>
                  <a:tcPr>
                    <a:solidFill>
                      <a:srgbClr val="1D2843"/>
                    </a:solidFill>
                  </a:tcPr>
                </a:tc>
                <a:extLst>
                  <a:ext uri="{0D108BD9-81ED-4DB2-BD59-A6C34878D82A}">
                    <a16:rowId xmlns:a16="http://schemas.microsoft.com/office/drawing/2014/main" val="4161349827"/>
                  </a:ext>
                </a:extLst>
              </a:tr>
              <a:tr h="61200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sz="1800" kern="1200" dirty="0">
                          <a:solidFill>
                            <a:schemeClr val="dk1"/>
                          </a:solidFill>
                          <a:latin typeface="+mn-lt"/>
                          <a:ea typeface="+mn-ea"/>
                          <a:cs typeface="+mn-cs"/>
                        </a:rPr>
                        <a:t>Requisito </a:t>
                      </a:r>
                      <a:r>
                        <a:rPr lang="pt-BR" sz="1800" kern="1200" dirty="0" smtClean="0">
                          <a:solidFill>
                            <a:schemeClr val="dk1"/>
                          </a:solidFill>
                          <a:latin typeface="+mn-lt"/>
                          <a:ea typeface="+mn-ea"/>
                          <a:cs typeface="+mn-cs"/>
                        </a:rPr>
                        <a:t>6</a:t>
                      </a:r>
                      <a:endParaRPr lang="pt-BR" sz="1800" kern="1200" dirty="0">
                        <a:solidFill>
                          <a:schemeClr val="dk1"/>
                        </a:solidFill>
                        <a:latin typeface="+mn-lt"/>
                        <a:ea typeface="+mn-ea"/>
                        <a:cs typeface="+mn-cs"/>
                      </a:endParaRPr>
                    </a:p>
                  </a:txBody>
                  <a:tcPr>
                    <a:solidFill>
                      <a:schemeClr val="accent1">
                        <a:lumMod val="40000"/>
                        <a:lumOff val="6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dirty="0" smtClean="0"/>
                        <a:t>Deve</a:t>
                      </a:r>
                      <a:r>
                        <a:rPr lang="pt-BR" baseline="0" dirty="0" smtClean="0"/>
                        <a:t> ser feito</a:t>
                      </a:r>
                      <a:endParaRPr lang="pt-BR" dirty="0" smtClean="0"/>
                    </a:p>
                    <a:p>
                      <a:pPr marL="0" marR="0" indent="0" algn="ctr" defTabSz="914400" rtl="0" eaLnBrk="1" fontAlgn="auto" latinLnBrk="0" hangingPunct="1">
                        <a:lnSpc>
                          <a:spcPct val="100000"/>
                        </a:lnSpc>
                        <a:spcBef>
                          <a:spcPts val="0"/>
                        </a:spcBef>
                        <a:spcAft>
                          <a:spcPts val="0"/>
                        </a:spcAft>
                        <a:buClrTx/>
                        <a:buSzTx/>
                        <a:buFontTx/>
                        <a:buNone/>
                        <a:tabLst/>
                        <a:defRPr/>
                      </a:pPr>
                      <a:endParaRPr lang="pt-BR" sz="1800" kern="1200" dirty="0">
                        <a:solidFill>
                          <a:schemeClr val="dk1"/>
                        </a:solidFill>
                        <a:latin typeface="+mn-lt"/>
                        <a:ea typeface="+mn-ea"/>
                        <a:cs typeface="+mn-cs"/>
                      </a:endParaRPr>
                    </a:p>
                  </a:txBody>
                  <a:tcPr/>
                </a:tc>
                <a:extLst>
                  <a:ext uri="{0D108BD9-81ED-4DB2-BD59-A6C34878D82A}">
                    <a16:rowId xmlns:a16="http://schemas.microsoft.com/office/drawing/2014/main" val="2270799918"/>
                  </a:ext>
                </a:extLst>
              </a:tr>
              <a:tr h="603765">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dirty="0"/>
                        <a:t>Requisito</a:t>
                      </a:r>
                      <a:r>
                        <a:rPr lang="pt-BR" baseline="0" dirty="0"/>
                        <a:t> </a:t>
                      </a:r>
                      <a:r>
                        <a:rPr lang="pt-BR" baseline="0" dirty="0" smtClean="0"/>
                        <a:t>7</a:t>
                      </a:r>
                      <a:endParaRPr lang="pt-BR" dirty="0"/>
                    </a:p>
                  </a:txBody>
                  <a:tcP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dirty="0" smtClean="0"/>
                        <a:t>Deve</a:t>
                      </a:r>
                      <a:r>
                        <a:rPr lang="pt-BR" baseline="0" dirty="0" smtClean="0"/>
                        <a:t> ser feito</a:t>
                      </a:r>
                      <a:endParaRPr lang="pt-BR" dirty="0" smtClean="0"/>
                    </a:p>
                    <a:p>
                      <a:pPr algn="ctr"/>
                      <a:endParaRPr lang="pt-BR" dirty="0"/>
                    </a:p>
                  </a:txBody>
                  <a:tcPr>
                    <a:solidFill>
                      <a:schemeClr val="bg1">
                        <a:lumMod val="95000"/>
                      </a:schemeClr>
                    </a:solidFill>
                  </a:tcPr>
                </a:tc>
                <a:extLst>
                  <a:ext uri="{0D108BD9-81ED-4DB2-BD59-A6C34878D82A}">
                    <a16:rowId xmlns:a16="http://schemas.microsoft.com/office/drawing/2014/main" val="2289959231"/>
                  </a:ext>
                </a:extLst>
              </a:tr>
              <a:tr h="603765">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dirty="0" smtClean="0"/>
                        <a:t>Requisito</a:t>
                      </a:r>
                      <a:r>
                        <a:rPr lang="pt-BR" baseline="0" dirty="0" smtClean="0"/>
                        <a:t> 8</a:t>
                      </a:r>
                      <a:endParaRPr lang="pt-BR" dirty="0" smtClean="0"/>
                    </a:p>
                    <a:p>
                      <a:pPr marL="0" marR="0" indent="0" algn="ctr" defTabSz="914400" rtl="0" eaLnBrk="1" fontAlgn="auto" latinLnBrk="0" hangingPunct="1">
                        <a:lnSpc>
                          <a:spcPct val="100000"/>
                        </a:lnSpc>
                        <a:spcBef>
                          <a:spcPts val="0"/>
                        </a:spcBef>
                        <a:spcAft>
                          <a:spcPts val="0"/>
                        </a:spcAft>
                        <a:buClrTx/>
                        <a:buSzTx/>
                        <a:buFontTx/>
                        <a:buNone/>
                        <a:tabLst/>
                        <a:defRPr/>
                      </a:pPr>
                      <a:endParaRPr lang="pt-BR" dirty="0"/>
                    </a:p>
                  </a:txBody>
                  <a:tcPr>
                    <a:solidFill>
                      <a:schemeClr val="tx2">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dirty="0" smtClean="0"/>
                        <a:t>Deve</a:t>
                      </a:r>
                      <a:r>
                        <a:rPr lang="pt-BR" baseline="0" dirty="0" smtClean="0"/>
                        <a:t> ser feito</a:t>
                      </a:r>
                      <a:endParaRPr lang="pt-BR" dirty="0" smtClean="0"/>
                    </a:p>
                    <a:p>
                      <a:pPr algn="ctr"/>
                      <a:endParaRPr lang="pt-BR" dirty="0"/>
                    </a:p>
                  </a:txBody>
                  <a:tcPr>
                    <a:solidFill>
                      <a:schemeClr val="tx2">
                        <a:lumMod val="20000"/>
                        <a:lumOff val="80000"/>
                      </a:schemeClr>
                    </a:solidFill>
                  </a:tcPr>
                </a:tc>
                <a:extLst>
                  <a:ext uri="{0D108BD9-81ED-4DB2-BD59-A6C34878D82A}">
                    <a16:rowId xmlns:a16="http://schemas.microsoft.com/office/drawing/2014/main" val="3680179767"/>
                  </a:ext>
                </a:extLst>
              </a:tr>
              <a:tr h="603765">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dirty="0" smtClean="0"/>
                        <a:t>Requisito</a:t>
                      </a:r>
                      <a:r>
                        <a:rPr lang="pt-BR" baseline="0" dirty="0" smtClean="0"/>
                        <a:t> 9</a:t>
                      </a:r>
                      <a:endParaRPr lang="pt-BR" dirty="0" smtClean="0"/>
                    </a:p>
                    <a:p>
                      <a:pPr marL="0" marR="0" indent="0" algn="ctr" defTabSz="914400" rtl="0" eaLnBrk="1" fontAlgn="auto" latinLnBrk="0" hangingPunct="1">
                        <a:lnSpc>
                          <a:spcPct val="100000"/>
                        </a:lnSpc>
                        <a:spcBef>
                          <a:spcPts val="0"/>
                        </a:spcBef>
                        <a:spcAft>
                          <a:spcPts val="0"/>
                        </a:spcAft>
                        <a:buClrTx/>
                        <a:buSzTx/>
                        <a:buFontTx/>
                        <a:buNone/>
                        <a:tabLst/>
                        <a:defRPr/>
                      </a:pPr>
                      <a:endParaRPr lang="pt-BR" dirty="0"/>
                    </a:p>
                  </a:txBody>
                  <a:tcPr>
                    <a:solidFill>
                      <a:schemeClr val="bg1">
                        <a:lumMod val="95000"/>
                      </a:schemeClr>
                    </a:solidFill>
                  </a:tcPr>
                </a:tc>
                <a:tc>
                  <a:txBody>
                    <a:bodyPr/>
                    <a:lstStyle/>
                    <a:p>
                      <a:pPr algn="ctr"/>
                      <a:r>
                        <a:rPr lang="pt-BR" sz="1800" kern="1200" dirty="0" smtClean="0">
                          <a:solidFill>
                            <a:schemeClr val="dk1"/>
                          </a:solidFill>
                          <a:effectLst/>
                          <a:latin typeface="+mn-lt"/>
                          <a:ea typeface="+mn-ea"/>
                          <a:cs typeface="+mn-cs"/>
                        </a:rPr>
                        <a:t>Indiferente</a:t>
                      </a:r>
                    </a:p>
                    <a:p>
                      <a:pPr algn="ctr"/>
                      <a:endParaRPr lang="pt-BR" dirty="0"/>
                    </a:p>
                  </a:txBody>
                  <a:tcPr>
                    <a:solidFill>
                      <a:schemeClr val="bg1">
                        <a:lumMod val="95000"/>
                      </a:schemeClr>
                    </a:solidFill>
                  </a:tcPr>
                </a:tc>
                <a:extLst>
                  <a:ext uri="{0D108BD9-81ED-4DB2-BD59-A6C34878D82A}">
                    <a16:rowId xmlns:a16="http://schemas.microsoft.com/office/drawing/2014/main" val="10004"/>
                  </a:ext>
                </a:extLst>
              </a:tr>
              <a:tr h="603765">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dirty="0"/>
                        <a:t>Requisito</a:t>
                      </a:r>
                      <a:r>
                        <a:rPr lang="pt-BR" baseline="0" dirty="0"/>
                        <a:t> </a:t>
                      </a:r>
                      <a:r>
                        <a:rPr lang="pt-BR" baseline="0" dirty="0" smtClean="0"/>
                        <a:t>10</a:t>
                      </a:r>
                      <a:endParaRPr lang="pt-BR" dirty="0"/>
                    </a:p>
                  </a:txBody>
                  <a:tcPr>
                    <a:solidFill>
                      <a:schemeClr val="accent1">
                        <a:lumMod val="40000"/>
                        <a:lumOff val="6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dirty="0" smtClean="0"/>
                        <a:t>Deve</a:t>
                      </a:r>
                      <a:r>
                        <a:rPr lang="pt-BR" baseline="0" dirty="0" smtClean="0"/>
                        <a:t> ser feito</a:t>
                      </a:r>
                      <a:endParaRPr lang="pt-BR" dirty="0" smtClean="0"/>
                    </a:p>
                  </a:txBody>
                  <a:tcPr>
                    <a:solidFill>
                      <a:schemeClr val="accent1">
                        <a:lumMod val="40000"/>
                        <a:lumOff val="60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142649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5"/>
                                        </p:tgtEl>
                                        <p:attrNameLst>
                                          <p:attrName>r</p:attrName>
                                        </p:attrNameLst>
                                      </p:cBhvr>
                                    </p:animRot>
                                    <p:animRot by="-240000">
                                      <p:cBhvr>
                                        <p:cTn id="7" dur="200" fill="hold">
                                          <p:stCondLst>
                                            <p:cond delay="200"/>
                                          </p:stCondLst>
                                        </p:cTn>
                                        <p:tgtEl>
                                          <p:spTgt spid="5"/>
                                        </p:tgtEl>
                                        <p:attrNameLst>
                                          <p:attrName>r</p:attrName>
                                        </p:attrNameLst>
                                      </p:cBhvr>
                                    </p:animRot>
                                    <p:animRot by="240000">
                                      <p:cBhvr>
                                        <p:cTn id="8" dur="200" fill="hold">
                                          <p:stCondLst>
                                            <p:cond delay="400"/>
                                          </p:stCondLst>
                                        </p:cTn>
                                        <p:tgtEl>
                                          <p:spTgt spid="5"/>
                                        </p:tgtEl>
                                        <p:attrNameLst>
                                          <p:attrName>r</p:attrName>
                                        </p:attrNameLst>
                                      </p:cBhvr>
                                    </p:animRot>
                                    <p:animRot by="-240000">
                                      <p:cBhvr>
                                        <p:cTn id="9" dur="200" fill="hold">
                                          <p:stCondLst>
                                            <p:cond delay="600"/>
                                          </p:stCondLst>
                                        </p:cTn>
                                        <p:tgtEl>
                                          <p:spTgt spid="5"/>
                                        </p:tgtEl>
                                        <p:attrNameLst>
                                          <p:attrName>r</p:attrName>
                                        </p:attrNameLst>
                                      </p:cBhvr>
                                    </p:animRot>
                                    <p:animRot by="120000">
                                      <p:cBhvr>
                                        <p:cTn id="10" dur="200" fill="hold">
                                          <p:stCondLst>
                                            <p:cond delay="800"/>
                                          </p:stCondLst>
                                        </p:cTn>
                                        <p:tgtEl>
                                          <p:spTgt spid="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974489" y="-246947"/>
            <a:ext cx="9692640" cy="1325562"/>
          </a:xfrm>
        </p:spPr>
        <p:txBody>
          <a:bodyPr/>
          <a:lstStyle/>
          <a:p>
            <a:r>
              <a:rPr lang="pt-BR" dirty="0"/>
              <a:t>Priorização geral dos requisitos </a:t>
            </a:r>
          </a:p>
        </p:txBody>
      </p:sp>
      <p:pic>
        <p:nvPicPr>
          <p:cNvPr id="5" name="Imagem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graphicFrame>
        <p:nvGraphicFramePr>
          <p:cNvPr id="8" name="Tabela 7"/>
          <p:cNvGraphicFramePr>
            <a:graphicFrameLocks noGrp="1"/>
          </p:cNvGraphicFramePr>
          <p:nvPr>
            <p:extLst>
              <p:ext uri="{D42A27DB-BD31-4B8C-83A1-F6EECF244321}">
                <p14:modId xmlns:p14="http://schemas.microsoft.com/office/powerpoint/2010/main" val="140267959"/>
              </p:ext>
            </p:extLst>
          </p:nvPr>
        </p:nvGraphicFramePr>
        <p:xfrm>
          <a:off x="1436914" y="1850483"/>
          <a:ext cx="7720149" cy="3982616"/>
        </p:xfrm>
        <a:graphic>
          <a:graphicData uri="http://schemas.openxmlformats.org/drawingml/2006/table">
            <a:tbl>
              <a:tblPr firstRow="1" bandRow="1">
                <a:tableStyleId>{5C22544A-7EE6-4342-B048-85BDC9FD1C3A}</a:tableStyleId>
              </a:tblPr>
              <a:tblGrid>
                <a:gridCol w="3836108">
                  <a:extLst>
                    <a:ext uri="{9D8B030D-6E8A-4147-A177-3AD203B41FA5}">
                      <a16:colId xmlns:a16="http://schemas.microsoft.com/office/drawing/2014/main" val="1544470532"/>
                    </a:ext>
                  </a:extLst>
                </a:gridCol>
                <a:gridCol w="3884041">
                  <a:extLst>
                    <a:ext uri="{9D8B030D-6E8A-4147-A177-3AD203B41FA5}">
                      <a16:colId xmlns:a16="http://schemas.microsoft.com/office/drawing/2014/main" val="75713182"/>
                    </a:ext>
                  </a:extLst>
                </a:gridCol>
              </a:tblGrid>
              <a:tr h="78221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dirty="0"/>
                        <a:t>Requisitos</a:t>
                      </a:r>
                    </a:p>
                    <a:p>
                      <a:pPr marL="0" marR="0" indent="0" algn="ctr" defTabSz="914400" rtl="0" eaLnBrk="1" fontAlgn="auto" latinLnBrk="0" hangingPunct="1">
                        <a:lnSpc>
                          <a:spcPct val="100000"/>
                        </a:lnSpc>
                        <a:spcBef>
                          <a:spcPts val="0"/>
                        </a:spcBef>
                        <a:spcAft>
                          <a:spcPts val="0"/>
                        </a:spcAft>
                        <a:buClrTx/>
                        <a:buSzTx/>
                        <a:buFontTx/>
                        <a:buNone/>
                        <a:tabLst/>
                        <a:defRPr/>
                      </a:pPr>
                      <a:endParaRPr lang="pt-BR" dirty="0"/>
                    </a:p>
                  </a:txBody>
                  <a:tcPr>
                    <a:solidFill>
                      <a:srgbClr val="1D2843"/>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dirty="0"/>
                        <a:t>Prioridade</a:t>
                      </a:r>
                    </a:p>
                  </a:txBody>
                  <a:tcPr>
                    <a:solidFill>
                      <a:srgbClr val="1D2843"/>
                    </a:solidFill>
                  </a:tcPr>
                </a:tc>
                <a:extLst>
                  <a:ext uri="{0D108BD9-81ED-4DB2-BD59-A6C34878D82A}">
                    <a16:rowId xmlns:a16="http://schemas.microsoft.com/office/drawing/2014/main" val="4161349827"/>
                  </a:ext>
                </a:extLst>
              </a:tr>
              <a:tr h="61200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sz="1800" kern="1200" dirty="0">
                          <a:solidFill>
                            <a:schemeClr val="dk1"/>
                          </a:solidFill>
                          <a:latin typeface="+mn-lt"/>
                          <a:ea typeface="+mn-ea"/>
                          <a:cs typeface="+mn-cs"/>
                        </a:rPr>
                        <a:t>Requisito </a:t>
                      </a:r>
                      <a:r>
                        <a:rPr lang="pt-BR" sz="1800" kern="1200" dirty="0" smtClean="0">
                          <a:solidFill>
                            <a:schemeClr val="dk1"/>
                          </a:solidFill>
                          <a:latin typeface="+mn-lt"/>
                          <a:ea typeface="+mn-ea"/>
                          <a:cs typeface="+mn-cs"/>
                        </a:rPr>
                        <a:t>11</a:t>
                      </a:r>
                      <a:endParaRPr lang="pt-BR" sz="1800" kern="1200" dirty="0">
                        <a:solidFill>
                          <a:schemeClr val="dk1"/>
                        </a:solidFill>
                        <a:latin typeface="+mn-lt"/>
                        <a:ea typeface="+mn-ea"/>
                        <a:cs typeface="+mn-cs"/>
                      </a:endParaRPr>
                    </a:p>
                  </a:txBody>
                  <a:tcPr>
                    <a:solidFill>
                      <a:schemeClr val="accent1">
                        <a:lumMod val="40000"/>
                        <a:lumOff val="6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dirty="0" smtClean="0"/>
                        <a:t>Deve</a:t>
                      </a:r>
                      <a:r>
                        <a:rPr lang="pt-BR" baseline="0" dirty="0" smtClean="0"/>
                        <a:t> ser feito</a:t>
                      </a:r>
                      <a:endParaRPr lang="pt-BR" dirty="0" smtClean="0"/>
                    </a:p>
                    <a:p>
                      <a:pPr marL="0" marR="0" indent="0" algn="ctr" defTabSz="914400" rtl="0" eaLnBrk="1" fontAlgn="auto" latinLnBrk="0" hangingPunct="1">
                        <a:lnSpc>
                          <a:spcPct val="100000"/>
                        </a:lnSpc>
                        <a:spcBef>
                          <a:spcPts val="0"/>
                        </a:spcBef>
                        <a:spcAft>
                          <a:spcPts val="0"/>
                        </a:spcAft>
                        <a:buClrTx/>
                        <a:buSzTx/>
                        <a:buFontTx/>
                        <a:buNone/>
                        <a:tabLst/>
                        <a:defRPr/>
                      </a:pPr>
                      <a:endParaRPr lang="pt-BR" sz="1800" kern="1200" dirty="0">
                        <a:solidFill>
                          <a:schemeClr val="dk1"/>
                        </a:solidFill>
                        <a:latin typeface="+mn-lt"/>
                        <a:ea typeface="+mn-ea"/>
                        <a:cs typeface="+mn-cs"/>
                      </a:endParaRPr>
                    </a:p>
                  </a:txBody>
                  <a:tcPr>
                    <a:solidFill>
                      <a:schemeClr val="accent1">
                        <a:lumMod val="40000"/>
                        <a:lumOff val="60000"/>
                      </a:schemeClr>
                    </a:solidFill>
                  </a:tcPr>
                </a:tc>
                <a:extLst>
                  <a:ext uri="{0D108BD9-81ED-4DB2-BD59-A6C34878D82A}">
                    <a16:rowId xmlns:a16="http://schemas.microsoft.com/office/drawing/2014/main" val="2270799918"/>
                  </a:ext>
                </a:extLst>
              </a:tr>
              <a:tr h="603765">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dirty="0"/>
                        <a:t>Requisito</a:t>
                      </a:r>
                      <a:r>
                        <a:rPr lang="pt-BR" baseline="0" dirty="0"/>
                        <a:t> </a:t>
                      </a:r>
                      <a:r>
                        <a:rPr lang="pt-BR" baseline="0" dirty="0" smtClean="0"/>
                        <a:t>12</a:t>
                      </a:r>
                      <a:endParaRPr lang="pt-BR" dirty="0"/>
                    </a:p>
                  </a:txBody>
                  <a:tcP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dirty="0" smtClean="0"/>
                        <a:t>Deve</a:t>
                      </a:r>
                      <a:r>
                        <a:rPr lang="pt-BR" baseline="0" dirty="0" smtClean="0"/>
                        <a:t> ser feito</a:t>
                      </a:r>
                      <a:endParaRPr lang="pt-BR" dirty="0" smtClean="0"/>
                    </a:p>
                    <a:p>
                      <a:pPr algn="ctr"/>
                      <a:endParaRPr lang="pt-BR" dirty="0"/>
                    </a:p>
                  </a:txBody>
                  <a:tcPr>
                    <a:solidFill>
                      <a:schemeClr val="bg1">
                        <a:lumMod val="95000"/>
                      </a:schemeClr>
                    </a:solidFill>
                  </a:tcPr>
                </a:tc>
                <a:extLst>
                  <a:ext uri="{0D108BD9-81ED-4DB2-BD59-A6C34878D82A}">
                    <a16:rowId xmlns:a16="http://schemas.microsoft.com/office/drawing/2014/main" val="2289959231"/>
                  </a:ext>
                </a:extLst>
              </a:tr>
              <a:tr h="603765">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dirty="0" smtClean="0"/>
                        <a:t>Requisito</a:t>
                      </a:r>
                      <a:r>
                        <a:rPr lang="pt-BR" baseline="0" dirty="0" smtClean="0"/>
                        <a:t> 13</a:t>
                      </a:r>
                      <a:endParaRPr lang="pt-BR" dirty="0" smtClean="0"/>
                    </a:p>
                    <a:p>
                      <a:pPr marL="0" marR="0" indent="0" algn="ctr" defTabSz="914400" rtl="0" eaLnBrk="1" fontAlgn="auto" latinLnBrk="0" hangingPunct="1">
                        <a:lnSpc>
                          <a:spcPct val="100000"/>
                        </a:lnSpc>
                        <a:spcBef>
                          <a:spcPts val="0"/>
                        </a:spcBef>
                        <a:spcAft>
                          <a:spcPts val="0"/>
                        </a:spcAft>
                        <a:buClrTx/>
                        <a:buSzTx/>
                        <a:buFontTx/>
                        <a:buNone/>
                        <a:tabLst/>
                        <a:defRPr/>
                      </a:pPr>
                      <a:endParaRPr lang="pt-BR" dirty="0"/>
                    </a:p>
                  </a:txBody>
                  <a:tcPr>
                    <a:solidFill>
                      <a:schemeClr val="accent1">
                        <a:lumMod val="40000"/>
                        <a:lumOff val="6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dirty="0" smtClean="0"/>
                        <a:t>Deve</a:t>
                      </a:r>
                      <a:r>
                        <a:rPr lang="pt-BR" baseline="0" dirty="0" smtClean="0"/>
                        <a:t> ser feito</a:t>
                      </a:r>
                      <a:endParaRPr lang="pt-BR" dirty="0" smtClean="0"/>
                    </a:p>
                    <a:p>
                      <a:pPr algn="ctr"/>
                      <a:endParaRPr lang="pt-BR" dirty="0"/>
                    </a:p>
                  </a:txBody>
                  <a:tcPr>
                    <a:solidFill>
                      <a:schemeClr val="accent1">
                        <a:lumMod val="40000"/>
                        <a:lumOff val="60000"/>
                      </a:schemeClr>
                    </a:solidFill>
                  </a:tcPr>
                </a:tc>
                <a:extLst>
                  <a:ext uri="{0D108BD9-81ED-4DB2-BD59-A6C34878D82A}">
                    <a16:rowId xmlns:a16="http://schemas.microsoft.com/office/drawing/2014/main" val="3680179767"/>
                  </a:ext>
                </a:extLst>
              </a:tr>
              <a:tr h="603765">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dirty="0" smtClean="0"/>
                        <a:t>Requisito</a:t>
                      </a:r>
                      <a:r>
                        <a:rPr lang="pt-BR" baseline="0" dirty="0" smtClean="0"/>
                        <a:t> 14</a:t>
                      </a:r>
                      <a:endParaRPr lang="pt-BR" dirty="0" smtClean="0"/>
                    </a:p>
                    <a:p>
                      <a:pPr marL="0" marR="0" indent="0" algn="ctr" defTabSz="914400" rtl="0" eaLnBrk="1" fontAlgn="auto" latinLnBrk="0" hangingPunct="1">
                        <a:lnSpc>
                          <a:spcPct val="100000"/>
                        </a:lnSpc>
                        <a:spcBef>
                          <a:spcPts val="0"/>
                        </a:spcBef>
                        <a:spcAft>
                          <a:spcPts val="0"/>
                        </a:spcAft>
                        <a:buClrTx/>
                        <a:buSzTx/>
                        <a:buFontTx/>
                        <a:buNone/>
                        <a:tabLst/>
                        <a:defRPr/>
                      </a:pPr>
                      <a:endParaRPr lang="pt-BR" dirty="0"/>
                    </a:p>
                  </a:txBody>
                  <a:tcP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dirty="0" smtClean="0"/>
                        <a:t>Deve</a:t>
                      </a:r>
                      <a:r>
                        <a:rPr lang="pt-BR" baseline="0" dirty="0" smtClean="0"/>
                        <a:t> ser feito</a:t>
                      </a:r>
                      <a:endParaRPr lang="pt-BR" dirty="0" smtClean="0"/>
                    </a:p>
                  </a:txBody>
                  <a:tcPr>
                    <a:solidFill>
                      <a:schemeClr val="bg1">
                        <a:lumMod val="95000"/>
                      </a:schemeClr>
                    </a:solidFill>
                  </a:tcPr>
                </a:tc>
                <a:extLst>
                  <a:ext uri="{0D108BD9-81ED-4DB2-BD59-A6C34878D82A}">
                    <a16:rowId xmlns:a16="http://schemas.microsoft.com/office/drawing/2014/main" val="10004"/>
                  </a:ext>
                </a:extLst>
              </a:tr>
              <a:tr h="603765">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dirty="0" smtClean="0"/>
                        <a:t>Requisito</a:t>
                      </a:r>
                      <a:r>
                        <a:rPr lang="pt-BR" baseline="0" dirty="0" smtClean="0"/>
                        <a:t> 15</a:t>
                      </a:r>
                      <a:endParaRPr lang="pt-BR" dirty="0" smtClean="0"/>
                    </a:p>
                    <a:p>
                      <a:pPr marL="0" marR="0" indent="0" algn="ctr" defTabSz="914400" rtl="0" eaLnBrk="1" fontAlgn="auto" latinLnBrk="0" hangingPunct="1">
                        <a:lnSpc>
                          <a:spcPct val="100000"/>
                        </a:lnSpc>
                        <a:spcBef>
                          <a:spcPts val="0"/>
                        </a:spcBef>
                        <a:spcAft>
                          <a:spcPts val="0"/>
                        </a:spcAft>
                        <a:buClrTx/>
                        <a:buSzTx/>
                        <a:buFontTx/>
                        <a:buNone/>
                        <a:tabLst/>
                        <a:defRPr/>
                      </a:pPr>
                      <a:endParaRPr lang="pt-BR" dirty="0"/>
                    </a:p>
                  </a:txBody>
                  <a:tcPr>
                    <a:solidFill>
                      <a:schemeClr val="accent1">
                        <a:lumMod val="40000"/>
                        <a:lumOff val="6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dirty="0" smtClean="0"/>
                        <a:t>Deve</a:t>
                      </a:r>
                      <a:r>
                        <a:rPr lang="pt-BR" baseline="0" dirty="0" smtClean="0"/>
                        <a:t> ser feito</a:t>
                      </a:r>
                      <a:endParaRPr lang="pt-BR" dirty="0" smtClean="0"/>
                    </a:p>
                    <a:p>
                      <a:pPr algn="ctr"/>
                      <a:endParaRPr lang="pt-BR" dirty="0"/>
                    </a:p>
                  </a:txBody>
                  <a:tcPr>
                    <a:solidFill>
                      <a:schemeClr val="accent1">
                        <a:lumMod val="40000"/>
                        <a:lumOff val="60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9485460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5"/>
                                        </p:tgtEl>
                                        <p:attrNameLst>
                                          <p:attrName>r</p:attrName>
                                        </p:attrNameLst>
                                      </p:cBhvr>
                                    </p:animRot>
                                    <p:animRot by="-240000">
                                      <p:cBhvr>
                                        <p:cTn id="7" dur="200" fill="hold">
                                          <p:stCondLst>
                                            <p:cond delay="200"/>
                                          </p:stCondLst>
                                        </p:cTn>
                                        <p:tgtEl>
                                          <p:spTgt spid="5"/>
                                        </p:tgtEl>
                                        <p:attrNameLst>
                                          <p:attrName>r</p:attrName>
                                        </p:attrNameLst>
                                      </p:cBhvr>
                                    </p:animRot>
                                    <p:animRot by="240000">
                                      <p:cBhvr>
                                        <p:cTn id="8" dur="200" fill="hold">
                                          <p:stCondLst>
                                            <p:cond delay="400"/>
                                          </p:stCondLst>
                                        </p:cTn>
                                        <p:tgtEl>
                                          <p:spTgt spid="5"/>
                                        </p:tgtEl>
                                        <p:attrNameLst>
                                          <p:attrName>r</p:attrName>
                                        </p:attrNameLst>
                                      </p:cBhvr>
                                    </p:animRot>
                                    <p:animRot by="-240000">
                                      <p:cBhvr>
                                        <p:cTn id="9" dur="200" fill="hold">
                                          <p:stCondLst>
                                            <p:cond delay="600"/>
                                          </p:stCondLst>
                                        </p:cTn>
                                        <p:tgtEl>
                                          <p:spTgt spid="5"/>
                                        </p:tgtEl>
                                        <p:attrNameLst>
                                          <p:attrName>r</p:attrName>
                                        </p:attrNameLst>
                                      </p:cBhvr>
                                    </p:animRot>
                                    <p:animRot by="120000">
                                      <p:cBhvr>
                                        <p:cTn id="10" dur="200" fill="hold">
                                          <p:stCondLst>
                                            <p:cond delay="800"/>
                                          </p:stCondLst>
                                        </p:cTn>
                                        <p:tgtEl>
                                          <p:spTgt spid="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759597" y="-414372"/>
            <a:ext cx="9692640" cy="1325562"/>
          </a:xfrm>
        </p:spPr>
        <p:txBody>
          <a:bodyPr/>
          <a:lstStyle/>
          <a:p>
            <a:r>
              <a:rPr lang="pt-BR" dirty="0"/>
              <a:t>Casos de Uso 1,2..N </a:t>
            </a:r>
          </a:p>
        </p:txBody>
      </p:sp>
      <p:pic>
        <p:nvPicPr>
          <p:cNvPr id="5" name="Espaço Reservado para Conteúdo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369712" y="984549"/>
            <a:ext cx="5218444" cy="5743793"/>
          </a:xfrm>
        </p:spPr>
      </p:pic>
      <p:pic>
        <p:nvPicPr>
          <p:cNvPr id="4" name="Imagem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spTree>
    <p:extLst>
      <p:ext uri="{BB962C8B-B14F-4D97-AF65-F5344CB8AC3E}">
        <p14:creationId xmlns:p14="http://schemas.microsoft.com/office/powerpoint/2010/main" val="774615234"/>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Documentação do Caso de Uso </a:t>
            </a:r>
            <a:r>
              <a:rPr lang="pt-BR" dirty="0" smtClean="0"/>
              <a:t>1</a:t>
            </a:r>
            <a:endParaRPr lang="pt-BR" dirty="0"/>
          </a:p>
        </p:txBody>
      </p:sp>
      <p:pic>
        <p:nvPicPr>
          <p:cNvPr id="4" name="Imagem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graphicFrame>
        <p:nvGraphicFramePr>
          <p:cNvPr id="8" name="Espaço Reservado para Conteúdo 7"/>
          <p:cNvGraphicFramePr>
            <a:graphicFrameLocks noGrp="1"/>
          </p:cNvGraphicFramePr>
          <p:nvPr>
            <p:ph idx="1"/>
            <p:extLst>
              <p:ext uri="{D42A27DB-BD31-4B8C-83A1-F6EECF244321}">
                <p14:modId xmlns:p14="http://schemas.microsoft.com/office/powerpoint/2010/main" val="3692798185"/>
              </p:ext>
            </p:extLst>
          </p:nvPr>
        </p:nvGraphicFramePr>
        <p:xfrm>
          <a:off x="207840" y="1832769"/>
          <a:ext cx="5410200" cy="4419600"/>
        </p:xfrm>
        <a:graphic>
          <a:graphicData uri="http://schemas.openxmlformats.org/drawingml/2006/table">
            <a:tbl>
              <a:tblPr>
                <a:tableStyleId>{5C22544A-7EE6-4342-B048-85BDC9FD1C3A}</a:tableStyleId>
              </a:tblPr>
              <a:tblGrid>
                <a:gridCol w="2709225">
                  <a:extLst>
                    <a:ext uri="{9D8B030D-6E8A-4147-A177-3AD203B41FA5}">
                      <a16:colId xmlns:a16="http://schemas.microsoft.com/office/drawing/2014/main" val="20000"/>
                    </a:ext>
                  </a:extLst>
                </a:gridCol>
                <a:gridCol w="2700975">
                  <a:extLst>
                    <a:ext uri="{9D8B030D-6E8A-4147-A177-3AD203B41FA5}">
                      <a16:colId xmlns:a16="http://schemas.microsoft.com/office/drawing/2014/main" val="20001"/>
                    </a:ext>
                  </a:extLst>
                </a:gridCol>
              </a:tblGrid>
              <a:tr h="0">
                <a:tc gridSpan="2">
                  <a:txBody>
                    <a:bodyPr/>
                    <a:lstStyle/>
                    <a:p>
                      <a:pPr algn="ctr">
                        <a:spcAft>
                          <a:spcPts val="0"/>
                        </a:spcAft>
                      </a:pPr>
                      <a:r>
                        <a:rPr lang="pt-BR" sz="1000" dirty="0">
                          <a:solidFill>
                            <a:schemeClr val="bg1"/>
                          </a:solidFill>
                          <a:effectLst/>
                        </a:rPr>
                        <a:t>Nome do Caso de Uso: Cadastrar Usuários</a:t>
                      </a:r>
                      <a:endParaRPr lang="pt-BR" sz="1000" dirty="0">
                        <a:solidFill>
                          <a:schemeClr val="bg1"/>
                        </a:solidFill>
                        <a:effectLst/>
                        <a:latin typeface="Times New Roman" panose="02020603050405020304" pitchFamily="18" charset="0"/>
                        <a:ea typeface="Times New Roman" panose="02020603050405020304" pitchFamily="18" charset="0"/>
                      </a:endParaRPr>
                    </a:p>
                  </a:txBody>
                  <a:tcPr marL="68580" marR="68580" marT="0" marB="0">
                    <a:solidFill>
                      <a:schemeClr val="tx2"/>
                    </a:solidFill>
                  </a:tcPr>
                </a:tc>
                <a:tc hMerge="1">
                  <a:txBody>
                    <a:bodyPr/>
                    <a:lstStyle/>
                    <a:p>
                      <a:endParaRPr lang="pt-BR"/>
                    </a:p>
                  </a:txBody>
                  <a:tcPr/>
                </a:tc>
                <a:extLst>
                  <a:ext uri="{0D108BD9-81ED-4DB2-BD59-A6C34878D82A}">
                    <a16:rowId xmlns:a16="http://schemas.microsoft.com/office/drawing/2014/main" val="10000"/>
                  </a:ext>
                </a:extLst>
              </a:tr>
              <a:tr h="0">
                <a:tc>
                  <a:txBody>
                    <a:bodyPr/>
                    <a:lstStyle/>
                    <a:p>
                      <a:pPr algn="just">
                        <a:spcAft>
                          <a:spcPts val="0"/>
                        </a:spcAft>
                      </a:pPr>
                      <a:r>
                        <a:rPr lang="pt-BR" sz="1000" dirty="0">
                          <a:effectLst/>
                        </a:rPr>
                        <a:t>Breve Descrição: </a:t>
                      </a:r>
                      <a:endParaRPr lang="pt-BR" sz="1000" dirty="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algn="just">
                        <a:spcAft>
                          <a:spcPts val="0"/>
                        </a:spcAft>
                      </a:pPr>
                      <a:r>
                        <a:rPr lang="pt-BR" sz="1000" dirty="0">
                          <a:effectLst/>
                        </a:rPr>
                        <a:t>Este Caso de Uso deve ocorrer sempre que o usuário quer se cadastrar no sistema.</a:t>
                      </a:r>
                    </a:p>
                    <a:p>
                      <a:pPr algn="just">
                        <a:spcAft>
                          <a:spcPts val="0"/>
                        </a:spcAft>
                      </a:pPr>
                      <a:r>
                        <a:rPr lang="pt-BR" sz="1000" dirty="0">
                          <a:effectLst/>
                        </a:rPr>
                        <a:t>Ele deve adicionar um novo usuário e suas informações no banco de dados.</a:t>
                      </a:r>
                      <a:endParaRPr lang="pt-BR" sz="1000" dirty="0">
                        <a:solidFill>
                          <a:srgbClr val="000000"/>
                        </a:solidFill>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10001"/>
                  </a:ext>
                </a:extLst>
              </a:tr>
              <a:tr h="0">
                <a:tc>
                  <a:txBody>
                    <a:bodyPr/>
                    <a:lstStyle/>
                    <a:p>
                      <a:pPr algn="just">
                        <a:spcAft>
                          <a:spcPts val="0"/>
                        </a:spcAft>
                      </a:pPr>
                      <a:r>
                        <a:rPr lang="pt-BR" sz="1000">
                          <a:effectLst/>
                        </a:rPr>
                        <a:t>Ator Principal:</a:t>
                      </a:r>
                      <a:endParaRPr lang="pt-BR" sz="100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algn="just">
                        <a:spcAft>
                          <a:spcPts val="0"/>
                        </a:spcAft>
                      </a:pPr>
                      <a:r>
                        <a:rPr lang="pt-BR" sz="1000" dirty="0">
                          <a:effectLst/>
                        </a:rPr>
                        <a:t>Usuário Visitante.</a:t>
                      </a:r>
                      <a:endParaRPr lang="pt-BR" sz="1000" dirty="0">
                        <a:solidFill>
                          <a:srgbClr val="000000"/>
                        </a:solidFill>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10002"/>
                  </a:ext>
                </a:extLst>
              </a:tr>
              <a:tr h="0">
                <a:tc>
                  <a:txBody>
                    <a:bodyPr/>
                    <a:lstStyle/>
                    <a:p>
                      <a:pPr algn="just">
                        <a:spcAft>
                          <a:spcPts val="0"/>
                        </a:spcAft>
                      </a:pPr>
                      <a:r>
                        <a:rPr lang="pt-BR" sz="1000" dirty="0">
                          <a:effectLst/>
                        </a:rPr>
                        <a:t>Pré-Condição:</a:t>
                      </a:r>
                      <a:endParaRPr lang="pt-BR" sz="1000" dirty="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algn="just">
                        <a:spcAft>
                          <a:spcPts val="0"/>
                        </a:spcAft>
                      </a:pPr>
                      <a:r>
                        <a:rPr lang="pt-BR" sz="1000">
                          <a:effectLst/>
                        </a:rPr>
                        <a:t>O usuário deve preencher o formulário de cadastro.</a:t>
                      </a:r>
                      <a:endParaRPr lang="pt-BR" sz="1000">
                        <a:solidFill>
                          <a:srgbClr val="000000"/>
                        </a:solidFill>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10003"/>
                  </a:ext>
                </a:extLst>
              </a:tr>
              <a:tr h="0">
                <a:tc gridSpan="2">
                  <a:txBody>
                    <a:bodyPr/>
                    <a:lstStyle/>
                    <a:p>
                      <a:pPr algn="ctr">
                        <a:spcAft>
                          <a:spcPts val="0"/>
                        </a:spcAft>
                      </a:pPr>
                      <a:r>
                        <a:rPr lang="pt-BR" sz="1000" dirty="0">
                          <a:solidFill>
                            <a:schemeClr val="bg1"/>
                          </a:solidFill>
                          <a:effectLst/>
                        </a:rPr>
                        <a:t>Fluxo Principal – Usuário Comum</a:t>
                      </a:r>
                      <a:endParaRPr lang="pt-BR" sz="1000" dirty="0">
                        <a:solidFill>
                          <a:schemeClr val="bg1"/>
                        </a:solidFill>
                        <a:effectLst/>
                        <a:latin typeface="Times New Roman" panose="02020603050405020304" pitchFamily="18" charset="0"/>
                        <a:ea typeface="Times New Roman" panose="02020603050405020304" pitchFamily="18" charset="0"/>
                      </a:endParaRPr>
                    </a:p>
                  </a:txBody>
                  <a:tcPr marL="68580" marR="68580" marT="0" marB="0">
                    <a:solidFill>
                      <a:schemeClr val="tx2"/>
                    </a:solidFill>
                  </a:tcPr>
                </a:tc>
                <a:tc hMerge="1">
                  <a:txBody>
                    <a:bodyPr/>
                    <a:lstStyle/>
                    <a:p>
                      <a:endParaRPr lang="pt-BR"/>
                    </a:p>
                  </a:txBody>
                  <a:tcPr/>
                </a:tc>
                <a:extLst>
                  <a:ext uri="{0D108BD9-81ED-4DB2-BD59-A6C34878D82A}">
                    <a16:rowId xmlns:a16="http://schemas.microsoft.com/office/drawing/2014/main" val="10004"/>
                  </a:ext>
                </a:extLst>
              </a:tr>
              <a:tr h="119124">
                <a:tc>
                  <a:txBody>
                    <a:bodyPr/>
                    <a:lstStyle/>
                    <a:p>
                      <a:pPr algn="just">
                        <a:spcAft>
                          <a:spcPts val="0"/>
                        </a:spcAft>
                      </a:pPr>
                      <a:r>
                        <a:rPr lang="pt-BR" sz="1000" dirty="0">
                          <a:effectLst/>
                        </a:rPr>
                        <a:t>Ações dos Atores:</a:t>
                      </a:r>
                      <a:endParaRPr lang="pt-BR" sz="1000" dirty="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algn="just">
                        <a:spcAft>
                          <a:spcPts val="0"/>
                        </a:spcAft>
                      </a:pPr>
                      <a:r>
                        <a:rPr lang="pt-BR" sz="1000">
                          <a:effectLst/>
                        </a:rPr>
                        <a:t>Ações do Sistema:</a:t>
                      </a:r>
                      <a:endParaRPr lang="pt-BR" sz="1000">
                        <a:solidFill>
                          <a:srgbClr val="000000"/>
                        </a:solidFill>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10005"/>
                  </a:ext>
                </a:extLst>
              </a:tr>
              <a:tr h="0">
                <a:tc>
                  <a:txBody>
                    <a:bodyPr/>
                    <a:lstStyle/>
                    <a:p>
                      <a:pPr algn="just">
                        <a:spcAft>
                          <a:spcPts val="0"/>
                        </a:spcAft>
                      </a:pPr>
                      <a:r>
                        <a:rPr lang="pt-BR" sz="1000" dirty="0">
                          <a:effectLst/>
                        </a:rPr>
                        <a:t>1. Clicar em “Cadastrar - se” no menu de seleção.</a:t>
                      </a:r>
                      <a:endParaRPr lang="pt-BR" sz="1000" dirty="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algn="just">
                        <a:spcAft>
                          <a:spcPts val="0"/>
                        </a:spcAft>
                      </a:pPr>
                      <a:r>
                        <a:rPr lang="pt-BR" sz="1000" dirty="0">
                          <a:effectLst/>
                        </a:rPr>
                        <a:t>2. Exibir o formulário de cadastro, com as informações:</a:t>
                      </a:r>
                    </a:p>
                    <a:p>
                      <a:pPr algn="just">
                        <a:spcAft>
                          <a:spcPts val="0"/>
                        </a:spcAft>
                      </a:pPr>
                      <a:r>
                        <a:rPr lang="pt-BR" sz="1000" dirty="0">
                          <a:effectLst/>
                        </a:rPr>
                        <a:t>- Nome completo.</a:t>
                      </a:r>
                    </a:p>
                    <a:p>
                      <a:pPr algn="just">
                        <a:spcAft>
                          <a:spcPts val="0"/>
                        </a:spcAft>
                      </a:pPr>
                      <a:r>
                        <a:rPr lang="pt-BR" sz="1000" dirty="0">
                          <a:effectLst/>
                        </a:rPr>
                        <a:t>-data de nascimento.</a:t>
                      </a:r>
                    </a:p>
                    <a:p>
                      <a:pPr algn="just">
                        <a:spcAft>
                          <a:spcPts val="0"/>
                        </a:spcAft>
                      </a:pPr>
                      <a:r>
                        <a:rPr lang="pt-BR" sz="1000" dirty="0">
                          <a:effectLst/>
                        </a:rPr>
                        <a:t>-</a:t>
                      </a:r>
                      <a:r>
                        <a:rPr lang="pt-BR" sz="1000" dirty="0" err="1">
                          <a:effectLst/>
                        </a:rPr>
                        <a:t>email</a:t>
                      </a:r>
                      <a:r>
                        <a:rPr lang="pt-BR" sz="1000" dirty="0">
                          <a:effectLst/>
                        </a:rPr>
                        <a:t>.</a:t>
                      </a:r>
                    </a:p>
                    <a:p>
                      <a:pPr algn="just">
                        <a:spcAft>
                          <a:spcPts val="0"/>
                        </a:spcAft>
                      </a:pPr>
                      <a:r>
                        <a:rPr lang="pt-BR" sz="1000" dirty="0">
                          <a:effectLst/>
                        </a:rPr>
                        <a:t>-senha.</a:t>
                      </a:r>
                    </a:p>
                    <a:p>
                      <a:pPr algn="just">
                        <a:spcAft>
                          <a:spcPts val="0"/>
                        </a:spcAft>
                      </a:pPr>
                      <a:r>
                        <a:rPr lang="pt-BR" sz="1000" dirty="0">
                          <a:effectLst/>
                        </a:rPr>
                        <a:t>-CEP.</a:t>
                      </a:r>
                    </a:p>
                    <a:p>
                      <a:pPr algn="just">
                        <a:spcAft>
                          <a:spcPts val="0"/>
                        </a:spcAft>
                      </a:pPr>
                      <a:r>
                        <a:rPr lang="pt-BR" sz="1000" dirty="0">
                          <a:effectLst/>
                        </a:rPr>
                        <a:t>-número da residência.</a:t>
                      </a:r>
                    </a:p>
                    <a:p>
                      <a:pPr algn="just">
                        <a:spcAft>
                          <a:spcPts val="0"/>
                        </a:spcAft>
                      </a:pPr>
                      <a:r>
                        <a:rPr lang="pt-BR" sz="1000" dirty="0">
                          <a:effectLst/>
                        </a:rPr>
                        <a:t> </a:t>
                      </a:r>
                      <a:endParaRPr lang="pt-BR" sz="1000" dirty="0">
                        <a:solidFill>
                          <a:srgbClr val="000000"/>
                        </a:solidFill>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10006"/>
                  </a:ext>
                </a:extLst>
              </a:tr>
              <a:tr h="0">
                <a:tc>
                  <a:txBody>
                    <a:bodyPr/>
                    <a:lstStyle/>
                    <a:p>
                      <a:pPr algn="just">
                        <a:spcAft>
                          <a:spcPts val="0"/>
                        </a:spcAft>
                      </a:pPr>
                      <a:r>
                        <a:rPr lang="pt-BR" sz="1000">
                          <a:effectLst/>
                        </a:rPr>
                        <a:t>3. Preenche os campos e envia o formulário</a:t>
                      </a:r>
                      <a:endParaRPr lang="pt-BR" sz="100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algn="just">
                        <a:spcAft>
                          <a:spcPts val="0"/>
                        </a:spcAft>
                      </a:pPr>
                      <a:r>
                        <a:rPr lang="pt-BR" sz="1000">
                          <a:effectLst/>
                        </a:rPr>
                        <a:t>4. Verificar se o usuário informado preencheu todos os campos obrigatórios, adiciona o usuário no Banco de Dados e limpa os campos.</a:t>
                      </a:r>
                      <a:endParaRPr lang="pt-BR" sz="1000">
                        <a:solidFill>
                          <a:srgbClr val="000000"/>
                        </a:solidFill>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10007"/>
                  </a:ext>
                </a:extLst>
              </a:tr>
              <a:tr h="0">
                <a:tc>
                  <a:txBody>
                    <a:bodyPr/>
                    <a:lstStyle/>
                    <a:p>
                      <a:pPr algn="just">
                        <a:spcAft>
                          <a:spcPts val="0"/>
                        </a:spcAft>
                      </a:pPr>
                      <a:r>
                        <a:rPr lang="pt-BR" sz="1000">
                          <a:effectLst/>
                        </a:rPr>
                        <a:t>5.</a:t>
                      </a:r>
                      <a:endParaRPr lang="pt-BR" sz="100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algn="just">
                        <a:spcAft>
                          <a:spcPts val="0"/>
                        </a:spcAft>
                      </a:pPr>
                      <a:r>
                        <a:rPr lang="pt-BR" sz="1000">
                          <a:effectLst/>
                        </a:rPr>
                        <a:t>6. Exibir três opções: usuário comum, especialista, e instituição</a:t>
                      </a:r>
                      <a:endParaRPr lang="pt-BR" sz="1000">
                        <a:solidFill>
                          <a:srgbClr val="000000"/>
                        </a:solidFill>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10008"/>
                  </a:ext>
                </a:extLst>
              </a:tr>
              <a:tr h="0">
                <a:tc>
                  <a:txBody>
                    <a:bodyPr/>
                    <a:lstStyle/>
                    <a:p>
                      <a:pPr algn="just">
                        <a:spcAft>
                          <a:spcPts val="0"/>
                        </a:spcAft>
                      </a:pPr>
                      <a:r>
                        <a:rPr lang="pt-BR" sz="1000">
                          <a:effectLst/>
                        </a:rPr>
                        <a:t>7. escolher tipo de usuário comum</a:t>
                      </a:r>
                      <a:endParaRPr lang="pt-BR" sz="100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algn="just">
                        <a:spcAft>
                          <a:spcPts val="0"/>
                        </a:spcAft>
                      </a:pPr>
                      <a:r>
                        <a:rPr lang="pt-BR" sz="1000">
                          <a:effectLst/>
                        </a:rPr>
                        <a:t>8. Envia um email de confirmação para o usuário</a:t>
                      </a:r>
                      <a:endParaRPr lang="pt-BR" sz="1000">
                        <a:solidFill>
                          <a:srgbClr val="000000"/>
                        </a:solidFill>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10009"/>
                  </a:ext>
                </a:extLst>
              </a:tr>
              <a:tr h="0">
                <a:tc>
                  <a:txBody>
                    <a:bodyPr/>
                    <a:lstStyle/>
                    <a:p>
                      <a:pPr algn="just">
                        <a:spcAft>
                          <a:spcPts val="0"/>
                        </a:spcAft>
                      </a:pPr>
                      <a:r>
                        <a:rPr lang="pt-BR" sz="1000">
                          <a:effectLst/>
                        </a:rPr>
                        <a:t>9.Confirma o email para ativar o cadastro</a:t>
                      </a:r>
                      <a:endParaRPr lang="pt-BR" sz="100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algn="just">
                        <a:spcAft>
                          <a:spcPts val="0"/>
                        </a:spcAft>
                      </a:pPr>
                      <a:r>
                        <a:rPr lang="pt-BR" sz="1000">
                          <a:effectLst/>
                        </a:rPr>
                        <a:t>10.Ativar o cadastro</a:t>
                      </a:r>
                      <a:endParaRPr lang="pt-BR" sz="1000">
                        <a:solidFill>
                          <a:srgbClr val="000000"/>
                        </a:solidFill>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10010"/>
                  </a:ext>
                </a:extLst>
              </a:tr>
              <a:tr h="0">
                <a:tc>
                  <a:txBody>
                    <a:bodyPr/>
                    <a:lstStyle/>
                    <a:p>
                      <a:pPr algn="just">
                        <a:spcAft>
                          <a:spcPts val="0"/>
                        </a:spcAft>
                      </a:pPr>
                      <a:r>
                        <a:rPr lang="pt-BR" sz="1000" dirty="0">
                          <a:effectLst/>
                        </a:rPr>
                        <a:t>11.</a:t>
                      </a:r>
                      <a:endParaRPr lang="pt-BR" sz="1000" dirty="0">
                        <a:solidFill>
                          <a:srgbClr val="000000"/>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algn="just">
                        <a:spcAft>
                          <a:spcPts val="0"/>
                        </a:spcAft>
                      </a:pPr>
                      <a:r>
                        <a:rPr lang="pt-BR" sz="1000" dirty="0">
                          <a:effectLst/>
                        </a:rPr>
                        <a:t>12.Fim do caso de uso</a:t>
                      </a:r>
                      <a:endParaRPr lang="pt-BR" sz="1000" dirty="0">
                        <a:solidFill>
                          <a:srgbClr val="000000"/>
                        </a:solidFill>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10011"/>
                  </a:ext>
                </a:extLst>
              </a:tr>
            </a:tbl>
          </a:graphicData>
        </a:graphic>
      </p:graphicFrame>
      <p:graphicFrame>
        <p:nvGraphicFramePr>
          <p:cNvPr id="9" name="Tabela 8"/>
          <p:cNvGraphicFramePr>
            <a:graphicFrameLocks noGrp="1"/>
          </p:cNvGraphicFramePr>
          <p:nvPr>
            <p:extLst>
              <p:ext uri="{D42A27DB-BD31-4B8C-83A1-F6EECF244321}">
                <p14:modId xmlns:p14="http://schemas.microsoft.com/office/powerpoint/2010/main" val="3723307142"/>
              </p:ext>
            </p:extLst>
          </p:nvPr>
        </p:nvGraphicFramePr>
        <p:xfrm>
          <a:off x="6209928" y="1691322"/>
          <a:ext cx="4290902" cy="4876800"/>
        </p:xfrm>
        <a:graphic>
          <a:graphicData uri="http://schemas.openxmlformats.org/drawingml/2006/table">
            <a:tbl>
              <a:tblPr>
                <a:tableStyleId>{5C22544A-7EE6-4342-B048-85BDC9FD1C3A}</a:tableStyleId>
              </a:tblPr>
              <a:tblGrid>
                <a:gridCol w="2144696">
                  <a:extLst>
                    <a:ext uri="{9D8B030D-6E8A-4147-A177-3AD203B41FA5}">
                      <a16:colId xmlns:a16="http://schemas.microsoft.com/office/drawing/2014/main" val="20000"/>
                    </a:ext>
                  </a:extLst>
                </a:gridCol>
                <a:gridCol w="2146206">
                  <a:extLst>
                    <a:ext uri="{9D8B030D-6E8A-4147-A177-3AD203B41FA5}">
                      <a16:colId xmlns:a16="http://schemas.microsoft.com/office/drawing/2014/main" val="20001"/>
                    </a:ext>
                  </a:extLst>
                </a:gridCol>
              </a:tblGrid>
              <a:tr h="120870">
                <a:tc gridSpan="2">
                  <a:txBody>
                    <a:bodyPr/>
                    <a:lstStyle/>
                    <a:p>
                      <a:pPr algn="ctr">
                        <a:spcAft>
                          <a:spcPts val="0"/>
                        </a:spcAft>
                      </a:pPr>
                      <a:r>
                        <a:rPr lang="pt-BR" sz="800" dirty="0">
                          <a:solidFill>
                            <a:schemeClr val="bg1"/>
                          </a:solidFill>
                          <a:effectLst/>
                        </a:rPr>
                        <a:t>Fluxo Alternativo A – Usuário especialista</a:t>
                      </a:r>
                      <a:endParaRPr lang="pt-BR" sz="800" dirty="0">
                        <a:solidFill>
                          <a:schemeClr val="bg1"/>
                        </a:solidFill>
                        <a:effectLst/>
                        <a:latin typeface="Times New Roman" panose="02020603050405020304" pitchFamily="18" charset="0"/>
                        <a:ea typeface="Times New Roman" panose="02020603050405020304" pitchFamily="18" charset="0"/>
                      </a:endParaRPr>
                    </a:p>
                  </a:txBody>
                  <a:tcPr marL="54392" marR="54392" marT="0" marB="0">
                    <a:solidFill>
                      <a:schemeClr val="tx2"/>
                    </a:solidFill>
                  </a:tcPr>
                </a:tc>
                <a:tc hMerge="1">
                  <a:txBody>
                    <a:bodyPr/>
                    <a:lstStyle/>
                    <a:p>
                      <a:endParaRPr lang="pt-BR"/>
                    </a:p>
                  </a:txBody>
                  <a:tcPr/>
                </a:tc>
                <a:extLst>
                  <a:ext uri="{0D108BD9-81ED-4DB2-BD59-A6C34878D82A}">
                    <a16:rowId xmlns:a16="http://schemas.microsoft.com/office/drawing/2014/main" val="10000"/>
                  </a:ext>
                </a:extLst>
              </a:tr>
              <a:tr h="120870">
                <a:tc>
                  <a:txBody>
                    <a:bodyPr/>
                    <a:lstStyle/>
                    <a:p>
                      <a:pPr>
                        <a:spcAft>
                          <a:spcPts val="0"/>
                        </a:spcAft>
                      </a:pPr>
                      <a:r>
                        <a:rPr lang="pt-BR" sz="800">
                          <a:effectLst/>
                        </a:rPr>
                        <a:t>Ações dos Atores:</a:t>
                      </a:r>
                      <a:endParaRPr lang="pt-BR" sz="800">
                        <a:solidFill>
                          <a:srgbClr val="000000"/>
                        </a:solidFill>
                        <a:effectLst/>
                        <a:latin typeface="Times New Roman" panose="02020603050405020304" pitchFamily="18" charset="0"/>
                        <a:ea typeface="Times New Roman" panose="02020603050405020304" pitchFamily="18" charset="0"/>
                      </a:endParaRPr>
                    </a:p>
                  </a:txBody>
                  <a:tcPr marL="54392" marR="54392" marT="0" marB="0"/>
                </a:tc>
                <a:tc>
                  <a:txBody>
                    <a:bodyPr/>
                    <a:lstStyle/>
                    <a:p>
                      <a:pPr>
                        <a:spcAft>
                          <a:spcPts val="0"/>
                        </a:spcAft>
                      </a:pPr>
                      <a:r>
                        <a:rPr lang="pt-BR" sz="800">
                          <a:effectLst/>
                        </a:rPr>
                        <a:t>Ações do Sistema:</a:t>
                      </a:r>
                      <a:endParaRPr lang="pt-BR" sz="800">
                        <a:solidFill>
                          <a:srgbClr val="000000"/>
                        </a:solidFill>
                        <a:effectLst/>
                        <a:latin typeface="Times New Roman" panose="02020603050405020304" pitchFamily="18" charset="0"/>
                        <a:ea typeface="Times New Roman" panose="02020603050405020304" pitchFamily="18" charset="0"/>
                      </a:endParaRPr>
                    </a:p>
                  </a:txBody>
                  <a:tcPr marL="54392" marR="54392" marT="0" marB="0"/>
                </a:tc>
                <a:extLst>
                  <a:ext uri="{0D108BD9-81ED-4DB2-BD59-A6C34878D82A}">
                    <a16:rowId xmlns:a16="http://schemas.microsoft.com/office/drawing/2014/main" val="10001"/>
                  </a:ext>
                </a:extLst>
              </a:tr>
              <a:tr h="966964">
                <a:tc>
                  <a:txBody>
                    <a:bodyPr/>
                    <a:lstStyle/>
                    <a:p>
                      <a:pPr algn="just">
                        <a:spcAft>
                          <a:spcPts val="0"/>
                        </a:spcAft>
                      </a:pPr>
                      <a:r>
                        <a:rPr lang="pt-BR" sz="800" dirty="0">
                          <a:effectLst/>
                        </a:rPr>
                        <a:t>1. Depois de preencher os dados comuns a todos os usuários, selecionar a opção de especialista</a:t>
                      </a:r>
                      <a:endParaRPr lang="pt-BR" sz="800" dirty="0">
                        <a:solidFill>
                          <a:srgbClr val="000000"/>
                        </a:solidFill>
                        <a:effectLst/>
                        <a:latin typeface="Times New Roman" panose="02020603050405020304" pitchFamily="18" charset="0"/>
                        <a:ea typeface="Times New Roman" panose="02020603050405020304" pitchFamily="18" charset="0"/>
                      </a:endParaRPr>
                    </a:p>
                  </a:txBody>
                  <a:tcPr marL="54392" marR="54392" marT="0" marB="0"/>
                </a:tc>
                <a:tc>
                  <a:txBody>
                    <a:bodyPr/>
                    <a:lstStyle/>
                    <a:p>
                      <a:pPr algn="just">
                        <a:spcAft>
                          <a:spcPts val="0"/>
                        </a:spcAft>
                      </a:pPr>
                      <a:r>
                        <a:rPr lang="pt-BR" sz="800">
                          <a:effectLst/>
                        </a:rPr>
                        <a:t>2. Exibir o formulário de cadastro, com as informações:</a:t>
                      </a:r>
                    </a:p>
                    <a:p>
                      <a:pPr algn="just">
                        <a:spcAft>
                          <a:spcPts val="0"/>
                        </a:spcAft>
                      </a:pPr>
                      <a:r>
                        <a:rPr lang="pt-BR" sz="800">
                          <a:effectLst/>
                        </a:rPr>
                        <a:t>-Instituição na qual trabalha</a:t>
                      </a:r>
                    </a:p>
                    <a:p>
                      <a:pPr algn="just">
                        <a:spcAft>
                          <a:spcPts val="0"/>
                        </a:spcAft>
                      </a:pPr>
                      <a:r>
                        <a:rPr lang="pt-BR" sz="800">
                          <a:effectLst/>
                        </a:rPr>
                        <a:t>-especialização</a:t>
                      </a:r>
                    </a:p>
                    <a:p>
                      <a:pPr algn="just">
                        <a:spcAft>
                          <a:spcPts val="0"/>
                        </a:spcAft>
                      </a:pPr>
                      <a:r>
                        <a:rPr lang="pt-BR" sz="800">
                          <a:effectLst/>
                        </a:rPr>
                        <a:t>-currículo acadêmico</a:t>
                      </a:r>
                    </a:p>
                    <a:p>
                      <a:pPr algn="just">
                        <a:spcAft>
                          <a:spcPts val="0"/>
                        </a:spcAft>
                      </a:pPr>
                      <a:r>
                        <a:rPr lang="pt-BR" sz="800">
                          <a:effectLst/>
                        </a:rPr>
                        <a:t>-RG</a:t>
                      </a:r>
                    </a:p>
                    <a:p>
                      <a:pPr algn="just">
                        <a:spcAft>
                          <a:spcPts val="0"/>
                        </a:spcAft>
                      </a:pPr>
                      <a:r>
                        <a:rPr lang="pt-BR" sz="800">
                          <a:effectLst/>
                        </a:rPr>
                        <a:t>-CPF</a:t>
                      </a:r>
                    </a:p>
                    <a:p>
                      <a:pPr algn="just">
                        <a:spcAft>
                          <a:spcPts val="0"/>
                        </a:spcAft>
                      </a:pPr>
                      <a:r>
                        <a:rPr lang="pt-BR" sz="800">
                          <a:effectLst/>
                        </a:rPr>
                        <a:t> </a:t>
                      </a:r>
                      <a:endParaRPr lang="pt-BR" sz="800">
                        <a:solidFill>
                          <a:srgbClr val="000000"/>
                        </a:solidFill>
                        <a:effectLst/>
                        <a:latin typeface="Times New Roman" panose="02020603050405020304" pitchFamily="18" charset="0"/>
                        <a:ea typeface="Times New Roman" panose="02020603050405020304" pitchFamily="18" charset="0"/>
                      </a:endParaRPr>
                    </a:p>
                  </a:txBody>
                  <a:tcPr marL="54392" marR="54392" marT="0" marB="0"/>
                </a:tc>
                <a:extLst>
                  <a:ext uri="{0D108BD9-81ED-4DB2-BD59-A6C34878D82A}">
                    <a16:rowId xmlns:a16="http://schemas.microsoft.com/office/drawing/2014/main" val="10002"/>
                  </a:ext>
                </a:extLst>
              </a:tr>
              <a:tr h="483482">
                <a:tc>
                  <a:txBody>
                    <a:bodyPr/>
                    <a:lstStyle/>
                    <a:p>
                      <a:pPr algn="just">
                        <a:spcAft>
                          <a:spcPts val="0"/>
                        </a:spcAft>
                      </a:pPr>
                      <a:r>
                        <a:rPr lang="pt-BR" sz="800" dirty="0">
                          <a:effectLst/>
                        </a:rPr>
                        <a:t>3. Preenche os campos e envia o formulário</a:t>
                      </a:r>
                      <a:endParaRPr lang="pt-BR" sz="800" dirty="0">
                        <a:solidFill>
                          <a:srgbClr val="000000"/>
                        </a:solidFill>
                        <a:effectLst/>
                        <a:latin typeface="Times New Roman" panose="02020603050405020304" pitchFamily="18" charset="0"/>
                        <a:ea typeface="Times New Roman" panose="02020603050405020304" pitchFamily="18" charset="0"/>
                      </a:endParaRPr>
                    </a:p>
                  </a:txBody>
                  <a:tcPr marL="54392" marR="54392" marT="0" marB="0"/>
                </a:tc>
                <a:tc>
                  <a:txBody>
                    <a:bodyPr/>
                    <a:lstStyle/>
                    <a:p>
                      <a:pPr algn="just">
                        <a:spcAft>
                          <a:spcPts val="0"/>
                        </a:spcAft>
                      </a:pPr>
                      <a:r>
                        <a:rPr lang="pt-BR" sz="800">
                          <a:effectLst/>
                        </a:rPr>
                        <a:t>4. Verificar se o usuário informado preencheu todos os campos obrigatórios, adiciona o usuário no Banco de Dados e limpa os campos.</a:t>
                      </a:r>
                    </a:p>
                    <a:p>
                      <a:pPr algn="just">
                        <a:spcAft>
                          <a:spcPts val="0"/>
                        </a:spcAft>
                      </a:pPr>
                      <a:r>
                        <a:rPr lang="pt-BR" sz="800">
                          <a:effectLst/>
                        </a:rPr>
                        <a:t> </a:t>
                      </a:r>
                      <a:endParaRPr lang="pt-BR" sz="800">
                        <a:solidFill>
                          <a:srgbClr val="000000"/>
                        </a:solidFill>
                        <a:effectLst/>
                        <a:latin typeface="Times New Roman" panose="02020603050405020304" pitchFamily="18" charset="0"/>
                        <a:ea typeface="Times New Roman" panose="02020603050405020304" pitchFamily="18" charset="0"/>
                      </a:endParaRPr>
                    </a:p>
                  </a:txBody>
                  <a:tcPr marL="54392" marR="54392" marT="0" marB="0"/>
                </a:tc>
                <a:extLst>
                  <a:ext uri="{0D108BD9-81ED-4DB2-BD59-A6C34878D82A}">
                    <a16:rowId xmlns:a16="http://schemas.microsoft.com/office/drawing/2014/main" val="10003"/>
                  </a:ext>
                </a:extLst>
              </a:tr>
              <a:tr h="120870">
                <a:tc>
                  <a:txBody>
                    <a:bodyPr/>
                    <a:lstStyle/>
                    <a:p>
                      <a:pPr algn="just">
                        <a:spcAft>
                          <a:spcPts val="0"/>
                        </a:spcAft>
                      </a:pPr>
                      <a:r>
                        <a:rPr lang="pt-BR" sz="800">
                          <a:effectLst/>
                        </a:rPr>
                        <a:t>5.</a:t>
                      </a:r>
                      <a:endParaRPr lang="pt-BR" sz="800">
                        <a:solidFill>
                          <a:srgbClr val="000000"/>
                        </a:solidFill>
                        <a:effectLst/>
                        <a:latin typeface="Times New Roman" panose="02020603050405020304" pitchFamily="18" charset="0"/>
                        <a:ea typeface="Times New Roman" panose="02020603050405020304" pitchFamily="18" charset="0"/>
                      </a:endParaRPr>
                    </a:p>
                  </a:txBody>
                  <a:tcPr marL="54392" marR="54392" marT="0" marB="0"/>
                </a:tc>
                <a:tc>
                  <a:txBody>
                    <a:bodyPr/>
                    <a:lstStyle/>
                    <a:p>
                      <a:pPr algn="just">
                        <a:spcAft>
                          <a:spcPts val="0"/>
                        </a:spcAft>
                      </a:pPr>
                      <a:r>
                        <a:rPr lang="pt-BR" sz="800">
                          <a:effectLst/>
                        </a:rPr>
                        <a:t>6. Envia um email de confirmação para o usuário</a:t>
                      </a:r>
                      <a:endParaRPr lang="pt-BR" sz="800">
                        <a:solidFill>
                          <a:srgbClr val="000000"/>
                        </a:solidFill>
                        <a:effectLst/>
                        <a:latin typeface="Times New Roman" panose="02020603050405020304" pitchFamily="18" charset="0"/>
                        <a:ea typeface="Times New Roman" panose="02020603050405020304" pitchFamily="18" charset="0"/>
                      </a:endParaRPr>
                    </a:p>
                  </a:txBody>
                  <a:tcPr marL="54392" marR="54392" marT="0" marB="0"/>
                </a:tc>
                <a:extLst>
                  <a:ext uri="{0D108BD9-81ED-4DB2-BD59-A6C34878D82A}">
                    <a16:rowId xmlns:a16="http://schemas.microsoft.com/office/drawing/2014/main" val="10004"/>
                  </a:ext>
                </a:extLst>
              </a:tr>
              <a:tr h="120870">
                <a:tc>
                  <a:txBody>
                    <a:bodyPr/>
                    <a:lstStyle/>
                    <a:p>
                      <a:pPr algn="just">
                        <a:spcAft>
                          <a:spcPts val="0"/>
                        </a:spcAft>
                      </a:pPr>
                      <a:r>
                        <a:rPr lang="pt-BR" sz="800">
                          <a:effectLst/>
                        </a:rPr>
                        <a:t>7.Confirma o email para ativar o cadastro</a:t>
                      </a:r>
                      <a:endParaRPr lang="pt-BR" sz="800">
                        <a:solidFill>
                          <a:srgbClr val="000000"/>
                        </a:solidFill>
                        <a:effectLst/>
                        <a:latin typeface="Times New Roman" panose="02020603050405020304" pitchFamily="18" charset="0"/>
                        <a:ea typeface="Times New Roman" panose="02020603050405020304" pitchFamily="18" charset="0"/>
                      </a:endParaRPr>
                    </a:p>
                  </a:txBody>
                  <a:tcPr marL="54392" marR="54392" marT="0" marB="0"/>
                </a:tc>
                <a:tc>
                  <a:txBody>
                    <a:bodyPr/>
                    <a:lstStyle/>
                    <a:p>
                      <a:pPr algn="just">
                        <a:spcAft>
                          <a:spcPts val="0"/>
                        </a:spcAft>
                      </a:pPr>
                      <a:r>
                        <a:rPr lang="pt-BR" sz="800">
                          <a:effectLst/>
                        </a:rPr>
                        <a:t>8.Ativar o cadastro</a:t>
                      </a:r>
                      <a:endParaRPr lang="pt-BR" sz="800">
                        <a:solidFill>
                          <a:srgbClr val="000000"/>
                        </a:solidFill>
                        <a:effectLst/>
                        <a:latin typeface="Times New Roman" panose="02020603050405020304" pitchFamily="18" charset="0"/>
                        <a:ea typeface="Times New Roman" panose="02020603050405020304" pitchFamily="18" charset="0"/>
                      </a:endParaRPr>
                    </a:p>
                  </a:txBody>
                  <a:tcPr marL="54392" marR="54392" marT="0" marB="0"/>
                </a:tc>
                <a:extLst>
                  <a:ext uri="{0D108BD9-81ED-4DB2-BD59-A6C34878D82A}">
                    <a16:rowId xmlns:a16="http://schemas.microsoft.com/office/drawing/2014/main" val="10005"/>
                  </a:ext>
                </a:extLst>
              </a:tr>
              <a:tr h="120870">
                <a:tc>
                  <a:txBody>
                    <a:bodyPr/>
                    <a:lstStyle/>
                    <a:p>
                      <a:pPr algn="just">
                        <a:spcAft>
                          <a:spcPts val="0"/>
                        </a:spcAft>
                      </a:pPr>
                      <a:r>
                        <a:rPr lang="pt-BR" sz="800">
                          <a:effectLst/>
                        </a:rPr>
                        <a:t>9. </a:t>
                      </a:r>
                      <a:endParaRPr lang="pt-BR" sz="800">
                        <a:solidFill>
                          <a:srgbClr val="000000"/>
                        </a:solidFill>
                        <a:effectLst/>
                        <a:latin typeface="Times New Roman" panose="02020603050405020304" pitchFamily="18" charset="0"/>
                        <a:ea typeface="Times New Roman" panose="02020603050405020304" pitchFamily="18" charset="0"/>
                      </a:endParaRPr>
                    </a:p>
                  </a:txBody>
                  <a:tcPr marL="54392" marR="54392" marT="0" marB="0"/>
                </a:tc>
                <a:tc>
                  <a:txBody>
                    <a:bodyPr/>
                    <a:lstStyle/>
                    <a:p>
                      <a:pPr algn="just">
                        <a:spcAft>
                          <a:spcPts val="0"/>
                        </a:spcAft>
                      </a:pPr>
                      <a:r>
                        <a:rPr lang="pt-BR" sz="800">
                          <a:effectLst/>
                        </a:rPr>
                        <a:t>10. fim do caso de uso</a:t>
                      </a:r>
                      <a:endParaRPr lang="pt-BR" sz="800">
                        <a:solidFill>
                          <a:srgbClr val="000000"/>
                        </a:solidFill>
                        <a:effectLst/>
                        <a:latin typeface="Times New Roman" panose="02020603050405020304" pitchFamily="18" charset="0"/>
                        <a:ea typeface="Times New Roman" panose="02020603050405020304" pitchFamily="18" charset="0"/>
                      </a:endParaRPr>
                    </a:p>
                  </a:txBody>
                  <a:tcPr marL="54392" marR="54392" marT="0" marB="0"/>
                </a:tc>
                <a:extLst>
                  <a:ext uri="{0D108BD9-81ED-4DB2-BD59-A6C34878D82A}">
                    <a16:rowId xmlns:a16="http://schemas.microsoft.com/office/drawing/2014/main" val="10006"/>
                  </a:ext>
                </a:extLst>
              </a:tr>
              <a:tr h="241741">
                <a:tc>
                  <a:txBody>
                    <a:bodyPr/>
                    <a:lstStyle/>
                    <a:p>
                      <a:pPr>
                        <a:spcAft>
                          <a:spcPts val="0"/>
                        </a:spcAft>
                        <a:tabLst>
                          <a:tab pos="2637155" algn="ctr"/>
                          <a:tab pos="4235450" algn="l"/>
                        </a:tabLst>
                      </a:pPr>
                      <a:r>
                        <a:rPr lang="pt-BR" sz="800">
                          <a:effectLst/>
                        </a:rPr>
                        <a:t>	Fluxo Alternativo B –	 </a:t>
                      </a:r>
                      <a:endParaRPr lang="pt-BR" sz="800">
                        <a:solidFill>
                          <a:srgbClr val="000000"/>
                        </a:solidFill>
                        <a:effectLst/>
                        <a:latin typeface="Times New Roman" panose="02020603050405020304" pitchFamily="18" charset="0"/>
                        <a:ea typeface="Times New Roman" panose="02020603050405020304" pitchFamily="18" charset="0"/>
                      </a:endParaRPr>
                    </a:p>
                  </a:txBody>
                  <a:tcPr marL="54392" marR="54392" marT="0" marB="0"/>
                </a:tc>
                <a:tc>
                  <a:txBody>
                    <a:bodyPr/>
                    <a:lstStyle/>
                    <a:p>
                      <a:pPr>
                        <a:spcAft>
                          <a:spcPts val="0"/>
                        </a:spcAft>
                        <a:tabLst>
                          <a:tab pos="2637155" algn="ctr"/>
                          <a:tab pos="4235450" algn="l"/>
                        </a:tabLst>
                      </a:pPr>
                      <a:r>
                        <a:rPr lang="pt-BR" sz="800">
                          <a:effectLst/>
                        </a:rPr>
                        <a:t>- Usuário Instituição</a:t>
                      </a:r>
                      <a:endParaRPr lang="pt-BR" sz="800">
                        <a:solidFill>
                          <a:srgbClr val="000000"/>
                        </a:solidFill>
                        <a:effectLst/>
                        <a:latin typeface="Times New Roman" panose="02020603050405020304" pitchFamily="18" charset="0"/>
                        <a:ea typeface="Times New Roman" panose="02020603050405020304" pitchFamily="18" charset="0"/>
                      </a:endParaRPr>
                    </a:p>
                  </a:txBody>
                  <a:tcPr marL="54392" marR="54392" marT="0" marB="0"/>
                </a:tc>
                <a:extLst>
                  <a:ext uri="{0D108BD9-81ED-4DB2-BD59-A6C34878D82A}">
                    <a16:rowId xmlns:a16="http://schemas.microsoft.com/office/drawing/2014/main" val="10007"/>
                  </a:ext>
                </a:extLst>
              </a:tr>
              <a:tr h="120870">
                <a:tc>
                  <a:txBody>
                    <a:bodyPr/>
                    <a:lstStyle/>
                    <a:p>
                      <a:pPr>
                        <a:spcAft>
                          <a:spcPts val="0"/>
                        </a:spcAft>
                      </a:pPr>
                      <a:r>
                        <a:rPr lang="pt-BR" sz="800">
                          <a:effectLst/>
                        </a:rPr>
                        <a:t>Ações dos Atores:</a:t>
                      </a:r>
                      <a:endParaRPr lang="pt-BR" sz="800">
                        <a:solidFill>
                          <a:srgbClr val="000000"/>
                        </a:solidFill>
                        <a:effectLst/>
                        <a:latin typeface="Times New Roman" panose="02020603050405020304" pitchFamily="18" charset="0"/>
                        <a:ea typeface="Times New Roman" panose="02020603050405020304" pitchFamily="18" charset="0"/>
                      </a:endParaRPr>
                    </a:p>
                  </a:txBody>
                  <a:tcPr marL="54392" marR="54392" marT="0" marB="0"/>
                </a:tc>
                <a:tc>
                  <a:txBody>
                    <a:bodyPr/>
                    <a:lstStyle/>
                    <a:p>
                      <a:pPr>
                        <a:spcAft>
                          <a:spcPts val="0"/>
                        </a:spcAft>
                        <a:tabLst>
                          <a:tab pos="2637155" algn="ctr"/>
                          <a:tab pos="4235450" algn="l"/>
                        </a:tabLst>
                      </a:pPr>
                      <a:r>
                        <a:rPr lang="pt-BR" sz="800">
                          <a:effectLst/>
                        </a:rPr>
                        <a:t>Ações do Sistema:</a:t>
                      </a:r>
                      <a:endParaRPr lang="pt-BR" sz="800">
                        <a:solidFill>
                          <a:srgbClr val="000000"/>
                        </a:solidFill>
                        <a:effectLst/>
                        <a:latin typeface="Times New Roman" panose="02020603050405020304" pitchFamily="18" charset="0"/>
                        <a:ea typeface="Times New Roman" panose="02020603050405020304" pitchFamily="18" charset="0"/>
                      </a:endParaRPr>
                    </a:p>
                  </a:txBody>
                  <a:tcPr marL="54392" marR="54392" marT="0" marB="0"/>
                </a:tc>
                <a:extLst>
                  <a:ext uri="{0D108BD9-81ED-4DB2-BD59-A6C34878D82A}">
                    <a16:rowId xmlns:a16="http://schemas.microsoft.com/office/drawing/2014/main" val="10008"/>
                  </a:ext>
                </a:extLst>
              </a:tr>
              <a:tr h="966964">
                <a:tc>
                  <a:txBody>
                    <a:bodyPr/>
                    <a:lstStyle/>
                    <a:p>
                      <a:pPr algn="just">
                        <a:spcAft>
                          <a:spcPts val="0"/>
                        </a:spcAft>
                      </a:pPr>
                      <a:r>
                        <a:rPr lang="pt-BR" sz="800">
                          <a:effectLst/>
                        </a:rPr>
                        <a:t>1.  Depois de preencher os dados comuns a todos os usuários, selecionar a opção de instituição.</a:t>
                      </a:r>
                      <a:endParaRPr lang="pt-BR" sz="800">
                        <a:solidFill>
                          <a:srgbClr val="000000"/>
                        </a:solidFill>
                        <a:effectLst/>
                        <a:latin typeface="Times New Roman" panose="02020603050405020304" pitchFamily="18" charset="0"/>
                        <a:ea typeface="Times New Roman" panose="02020603050405020304" pitchFamily="18" charset="0"/>
                      </a:endParaRPr>
                    </a:p>
                  </a:txBody>
                  <a:tcPr marL="54392" marR="54392" marT="0" marB="0"/>
                </a:tc>
                <a:tc>
                  <a:txBody>
                    <a:bodyPr/>
                    <a:lstStyle/>
                    <a:p>
                      <a:pPr algn="just">
                        <a:spcAft>
                          <a:spcPts val="0"/>
                        </a:spcAft>
                      </a:pPr>
                      <a:r>
                        <a:rPr lang="pt-BR" sz="800">
                          <a:effectLst/>
                        </a:rPr>
                        <a:t>2. Exibir o formulário de cadastro, com as informações:</a:t>
                      </a:r>
                    </a:p>
                    <a:p>
                      <a:pPr algn="just">
                        <a:spcAft>
                          <a:spcPts val="0"/>
                        </a:spcAft>
                      </a:pPr>
                      <a:r>
                        <a:rPr lang="pt-BR" sz="800">
                          <a:effectLst/>
                        </a:rPr>
                        <a:t>-CNPJ</a:t>
                      </a:r>
                    </a:p>
                    <a:p>
                      <a:pPr algn="just">
                        <a:spcAft>
                          <a:spcPts val="0"/>
                        </a:spcAft>
                      </a:pPr>
                      <a:r>
                        <a:rPr lang="pt-BR" sz="800">
                          <a:effectLst/>
                        </a:rPr>
                        <a:t>-Razão Social</a:t>
                      </a:r>
                    </a:p>
                    <a:p>
                      <a:pPr algn="just">
                        <a:spcAft>
                          <a:spcPts val="0"/>
                        </a:spcAft>
                      </a:pPr>
                      <a:r>
                        <a:rPr lang="pt-BR" sz="800">
                          <a:effectLst/>
                        </a:rPr>
                        <a:t>-Nome fantasia</a:t>
                      </a:r>
                    </a:p>
                    <a:p>
                      <a:pPr algn="just">
                        <a:spcAft>
                          <a:spcPts val="0"/>
                        </a:spcAft>
                      </a:pPr>
                      <a:r>
                        <a:rPr lang="pt-BR" sz="800">
                          <a:effectLst/>
                        </a:rPr>
                        <a:t> </a:t>
                      </a:r>
                    </a:p>
                    <a:p>
                      <a:pPr algn="just">
                        <a:spcAft>
                          <a:spcPts val="0"/>
                        </a:spcAft>
                      </a:pPr>
                      <a:r>
                        <a:rPr lang="pt-BR" sz="800">
                          <a:effectLst/>
                        </a:rPr>
                        <a:t> </a:t>
                      </a:r>
                    </a:p>
                    <a:p>
                      <a:pPr algn="just">
                        <a:spcAft>
                          <a:spcPts val="0"/>
                        </a:spcAft>
                      </a:pPr>
                      <a:r>
                        <a:rPr lang="pt-BR" sz="800">
                          <a:effectLst/>
                        </a:rPr>
                        <a:t> </a:t>
                      </a:r>
                      <a:endParaRPr lang="pt-BR" sz="800">
                        <a:solidFill>
                          <a:srgbClr val="000000"/>
                        </a:solidFill>
                        <a:effectLst/>
                        <a:latin typeface="Times New Roman" panose="02020603050405020304" pitchFamily="18" charset="0"/>
                        <a:ea typeface="Times New Roman" panose="02020603050405020304" pitchFamily="18" charset="0"/>
                      </a:endParaRPr>
                    </a:p>
                  </a:txBody>
                  <a:tcPr marL="54392" marR="54392" marT="0" marB="0"/>
                </a:tc>
                <a:extLst>
                  <a:ext uri="{0D108BD9-81ED-4DB2-BD59-A6C34878D82A}">
                    <a16:rowId xmlns:a16="http://schemas.microsoft.com/office/drawing/2014/main" val="10009"/>
                  </a:ext>
                </a:extLst>
              </a:tr>
              <a:tr h="483482">
                <a:tc>
                  <a:txBody>
                    <a:bodyPr/>
                    <a:lstStyle/>
                    <a:p>
                      <a:pPr algn="just">
                        <a:spcAft>
                          <a:spcPts val="0"/>
                        </a:spcAft>
                      </a:pPr>
                      <a:r>
                        <a:rPr lang="pt-BR" sz="800" dirty="0">
                          <a:effectLst/>
                        </a:rPr>
                        <a:t>3. Preenche os campos e envia o formulário</a:t>
                      </a:r>
                      <a:endParaRPr lang="pt-BR" sz="800" dirty="0">
                        <a:solidFill>
                          <a:srgbClr val="000000"/>
                        </a:solidFill>
                        <a:effectLst/>
                        <a:latin typeface="Times New Roman" panose="02020603050405020304" pitchFamily="18" charset="0"/>
                        <a:ea typeface="Times New Roman" panose="02020603050405020304" pitchFamily="18" charset="0"/>
                      </a:endParaRPr>
                    </a:p>
                  </a:txBody>
                  <a:tcPr marL="54392" marR="54392" marT="0" marB="0"/>
                </a:tc>
                <a:tc>
                  <a:txBody>
                    <a:bodyPr/>
                    <a:lstStyle/>
                    <a:p>
                      <a:pPr algn="just">
                        <a:spcAft>
                          <a:spcPts val="0"/>
                        </a:spcAft>
                      </a:pPr>
                      <a:r>
                        <a:rPr lang="pt-BR" sz="800">
                          <a:effectLst/>
                        </a:rPr>
                        <a:t>4. Verificar se o usuário informado preencheu todos os campos obrigatórios, adiciona o usuário no Banco de Dados e limpa os campos.</a:t>
                      </a:r>
                    </a:p>
                    <a:p>
                      <a:pPr algn="just">
                        <a:spcAft>
                          <a:spcPts val="0"/>
                        </a:spcAft>
                      </a:pPr>
                      <a:r>
                        <a:rPr lang="pt-BR" sz="800">
                          <a:effectLst/>
                        </a:rPr>
                        <a:t> </a:t>
                      </a:r>
                      <a:endParaRPr lang="pt-BR" sz="800">
                        <a:solidFill>
                          <a:srgbClr val="000000"/>
                        </a:solidFill>
                        <a:effectLst/>
                        <a:latin typeface="Times New Roman" panose="02020603050405020304" pitchFamily="18" charset="0"/>
                        <a:ea typeface="Times New Roman" panose="02020603050405020304" pitchFamily="18" charset="0"/>
                      </a:endParaRPr>
                    </a:p>
                  </a:txBody>
                  <a:tcPr marL="54392" marR="54392" marT="0" marB="0"/>
                </a:tc>
                <a:extLst>
                  <a:ext uri="{0D108BD9-81ED-4DB2-BD59-A6C34878D82A}">
                    <a16:rowId xmlns:a16="http://schemas.microsoft.com/office/drawing/2014/main" val="10010"/>
                  </a:ext>
                </a:extLst>
              </a:tr>
              <a:tr h="241741">
                <a:tc>
                  <a:txBody>
                    <a:bodyPr/>
                    <a:lstStyle/>
                    <a:p>
                      <a:pPr algn="just">
                        <a:spcAft>
                          <a:spcPts val="0"/>
                        </a:spcAft>
                      </a:pPr>
                      <a:r>
                        <a:rPr lang="pt-BR" sz="800">
                          <a:effectLst/>
                        </a:rPr>
                        <a:t>5. </a:t>
                      </a:r>
                      <a:endParaRPr lang="pt-BR" sz="800">
                        <a:solidFill>
                          <a:srgbClr val="000000"/>
                        </a:solidFill>
                        <a:effectLst/>
                        <a:latin typeface="Times New Roman" panose="02020603050405020304" pitchFamily="18" charset="0"/>
                        <a:ea typeface="Times New Roman" panose="02020603050405020304" pitchFamily="18" charset="0"/>
                      </a:endParaRPr>
                    </a:p>
                  </a:txBody>
                  <a:tcPr marL="54392" marR="54392" marT="0" marB="0"/>
                </a:tc>
                <a:tc>
                  <a:txBody>
                    <a:bodyPr/>
                    <a:lstStyle/>
                    <a:p>
                      <a:pPr algn="just">
                        <a:spcAft>
                          <a:spcPts val="0"/>
                        </a:spcAft>
                      </a:pPr>
                      <a:r>
                        <a:rPr lang="pt-BR" sz="800">
                          <a:effectLst/>
                        </a:rPr>
                        <a:t>6. Envia um email de confirmação para o usuário</a:t>
                      </a:r>
                    </a:p>
                    <a:p>
                      <a:pPr algn="just">
                        <a:spcAft>
                          <a:spcPts val="0"/>
                        </a:spcAft>
                      </a:pPr>
                      <a:r>
                        <a:rPr lang="pt-BR" sz="800">
                          <a:effectLst/>
                        </a:rPr>
                        <a:t>.</a:t>
                      </a:r>
                      <a:endParaRPr lang="pt-BR" sz="800">
                        <a:solidFill>
                          <a:srgbClr val="000000"/>
                        </a:solidFill>
                        <a:effectLst/>
                        <a:latin typeface="Times New Roman" panose="02020603050405020304" pitchFamily="18" charset="0"/>
                        <a:ea typeface="Times New Roman" panose="02020603050405020304" pitchFamily="18" charset="0"/>
                      </a:endParaRPr>
                    </a:p>
                  </a:txBody>
                  <a:tcPr marL="54392" marR="54392" marT="0" marB="0"/>
                </a:tc>
                <a:extLst>
                  <a:ext uri="{0D108BD9-81ED-4DB2-BD59-A6C34878D82A}">
                    <a16:rowId xmlns:a16="http://schemas.microsoft.com/office/drawing/2014/main" val="10011"/>
                  </a:ext>
                </a:extLst>
              </a:tr>
              <a:tr h="120870">
                <a:tc>
                  <a:txBody>
                    <a:bodyPr/>
                    <a:lstStyle/>
                    <a:p>
                      <a:pPr algn="just">
                        <a:spcAft>
                          <a:spcPts val="0"/>
                        </a:spcAft>
                      </a:pPr>
                      <a:r>
                        <a:rPr lang="pt-BR" sz="800">
                          <a:effectLst/>
                        </a:rPr>
                        <a:t>7.Confirma o email para ativar o cadastro</a:t>
                      </a:r>
                      <a:endParaRPr lang="pt-BR" sz="800">
                        <a:solidFill>
                          <a:srgbClr val="000000"/>
                        </a:solidFill>
                        <a:effectLst/>
                        <a:latin typeface="Times New Roman" panose="02020603050405020304" pitchFamily="18" charset="0"/>
                        <a:ea typeface="Times New Roman" panose="02020603050405020304" pitchFamily="18" charset="0"/>
                      </a:endParaRPr>
                    </a:p>
                  </a:txBody>
                  <a:tcPr marL="54392" marR="54392" marT="0" marB="0"/>
                </a:tc>
                <a:tc>
                  <a:txBody>
                    <a:bodyPr/>
                    <a:lstStyle/>
                    <a:p>
                      <a:pPr algn="just">
                        <a:spcAft>
                          <a:spcPts val="0"/>
                        </a:spcAft>
                      </a:pPr>
                      <a:r>
                        <a:rPr lang="pt-BR" sz="800">
                          <a:effectLst/>
                        </a:rPr>
                        <a:t>8.Ativar o cadastro</a:t>
                      </a:r>
                      <a:endParaRPr lang="pt-BR" sz="800">
                        <a:solidFill>
                          <a:srgbClr val="000000"/>
                        </a:solidFill>
                        <a:effectLst/>
                        <a:latin typeface="Times New Roman" panose="02020603050405020304" pitchFamily="18" charset="0"/>
                        <a:ea typeface="Times New Roman" panose="02020603050405020304" pitchFamily="18" charset="0"/>
                      </a:endParaRPr>
                    </a:p>
                  </a:txBody>
                  <a:tcPr marL="54392" marR="54392" marT="0" marB="0"/>
                </a:tc>
                <a:extLst>
                  <a:ext uri="{0D108BD9-81ED-4DB2-BD59-A6C34878D82A}">
                    <a16:rowId xmlns:a16="http://schemas.microsoft.com/office/drawing/2014/main" val="10012"/>
                  </a:ext>
                </a:extLst>
              </a:tr>
              <a:tr h="120870">
                <a:tc>
                  <a:txBody>
                    <a:bodyPr/>
                    <a:lstStyle/>
                    <a:p>
                      <a:pPr algn="just">
                        <a:spcAft>
                          <a:spcPts val="0"/>
                        </a:spcAft>
                      </a:pPr>
                      <a:r>
                        <a:rPr lang="pt-BR" sz="800">
                          <a:effectLst/>
                        </a:rPr>
                        <a:t>9. </a:t>
                      </a:r>
                      <a:endParaRPr lang="pt-BR" sz="800">
                        <a:solidFill>
                          <a:srgbClr val="000000"/>
                        </a:solidFill>
                        <a:effectLst/>
                        <a:latin typeface="Times New Roman" panose="02020603050405020304" pitchFamily="18" charset="0"/>
                        <a:ea typeface="Times New Roman" panose="02020603050405020304" pitchFamily="18" charset="0"/>
                      </a:endParaRPr>
                    </a:p>
                  </a:txBody>
                  <a:tcPr marL="54392" marR="54392" marT="0" marB="0"/>
                </a:tc>
                <a:tc>
                  <a:txBody>
                    <a:bodyPr/>
                    <a:lstStyle/>
                    <a:p>
                      <a:pPr algn="just">
                        <a:spcAft>
                          <a:spcPts val="0"/>
                        </a:spcAft>
                      </a:pPr>
                      <a:r>
                        <a:rPr lang="pt-BR" sz="800" dirty="0">
                          <a:effectLst/>
                        </a:rPr>
                        <a:t>10. Fim do caso de uso</a:t>
                      </a:r>
                      <a:endParaRPr lang="pt-BR" sz="800" dirty="0">
                        <a:solidFill>
                          <a:srgbClr val="000000"/>
                        </a:solidFill>
                        <a:effectLst/>
                        <a:latin typeface="Times New Roman" panose="02020603050405020304" pitchFamily="18" charset="0"/>
                        <a:ea typeface="Times New Roman" panose="02020603050405020304" pitchFamily="18" charset="0"/>
                      </a:endParaRPr>
                    </a:p>
                  </a:txBody>
                  <a:tcPr marL="54392" marR="54392" marT="0" marB="0"/>
                </a:tc>
                <a:extLst>
                  <a:ext uri="{0D108BD9-81ED-4DB2-BD59-A6C34878D82A}">
                    <a16:rowId xmlns:a16="http://schemas.microsoft.com/office/drawing/2014/main" val="10013"/>
                  </a:ext>
                </a:extLst>
              </a:tr>
            </a:tbl>
          </a:graphicData>
        </a:graphic>
      </p:graphicFrame>
    </p:spTree>
    <p:extLst>
      <p:ext uri="{BB962C8B-B14F-4D97-AF65-F5344CB8AC3E}">
        <p14:creationId xmlns:p14="http://schemas.microsoft.com/office/powerpoint/2010/main" val="1359564911"/>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Documentação do Caso de Uso 2</a:t>
            </a:r>
            <a:r>
              <a:rPr lang="pt-BR" dirty="0" smtClean="0"/>
              <a:t> </a:t>
            </a:r>
            <a:endParaRPr lang="pt-BR" dirty="0"/>
          </a:p>
        </p:txBody>
      </p:sp>
      <p:pic>
        <p:nvPicPr>
          <p:cNvPr id="4" name="Imagem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graphicFrame>
        <p:nvGraphicFramePr>
          <p:cNvPr id="6" name="Espaço Reservado para Conteúdo 5"/>
          <p:cNvGraphicFramePr>
            <a:graphicFrameLocks noGrp="1"/>
          </p:cNvGraphicFramePr>
          <p:nvPr>
            <p:ph idx="1"/>
            <p:extLst>
              <p:ext uri="{D42A27DB-BD31-4B8C-83A1-F6EECF244321}">
                <p14:modId xmlns:p14="http://schemas.microsoft.com/office/powerpoint/2010/main" val="923801937"/>
              </p:ext>
            </p:extLst>
          </p:nvPr>
        </p:nvGraphicFramePr>
        <p:xfrm>
          <a:off x="1918699" y="2066192"/>
          <a:ext cx="7445110" cy="4126456"/>
        </p:xfrm>
        <a:graphic>
          <a:graphicData uri="http://schemas.openxmlformats.org/drawingml/2006/table">
            <a:tbl>
              <a:tblPr>
                <a:tableStyleId>{5C22544A-7EE6-4342-B048-85BDC9FD1C3A}</a:tableStyleId>
              </a:tblPr>
              <a:tblGrid>
                <a:gridCol w="3708438">
                  <a:extLst>
                    <a:ext uri="{9D8B030D-6E8A-4147-A177-3AD203B41FA5}">
                      <a16:colId xmlns:a16="http://schemas.microsoft.com/office/drawing/2014/main" val="20000"/>
                    </a:ext>
                  </a:extLst>
                </a:gridCol>
                <a:gridCol w="127499">
                  <a:extLst>
                    <a:ext uri="{9D8B030D-6E8A-4147-A177-3AD203B41FA5}">
                      <a16:colId xmlns:a16="http://schemas.microsoft.com/office/drawing/2014/main" val="20001"/>
                    </a:ext>
                  </a:extLst>
                </a:gridCol>
                <a:gridCol w="3609173">
                  <a:extLst>
                    <a:ext uri="{9D8B030D-6E8A-4147-A177-3AD203B41FA5}">
                      <a16:colId xmlns:a16="http://schemas.microsoft.com/office/drawing/2014/main" val="20002"/>
                    </a:ext>
                  </a:extLst>
                </a:gridCol>
              </a:tblGrid>
              <a:tr h="161126">
                <a:tc gridSpan="3">
                  <a:txBody>
                    <a:bodyPr/>
                    <a:lstStyle/>
                    <a:p>
                      <a:pPr algn="ctr">
                        <a:spcAft>
                          <a:spcPts val="0"/>
                        </a:spcAft>
                      </a:pPr>
                      <a:r>
                        <a:rPr lang="pt-BR" sz="1300" dirty="0">
                          <a:solidFill>
                            <a:schemeClr val="bg1"/>
                          </a:solidFill>
                          <a:effectLst/>
                        </a:rPr>
                        <a:t>Nome do Caso de Uso: </a:t>
                      </a:r>
                      <a:r>
                        <a:rPr lang="pt-BR" sz="1300" dirty="0" err="1">
                          <a:solidFill>
                            <a:schemeClr val="bg1"/>
                          </a:solidFill>
                          <a:effectLst/>
                        </a:rPr>
                        <a:t>Logar</a:t>
                      </a:r>
                      <a:r>
                        <a:rPr lang="pt-BR" sz="1300" dirty="0">
                          <a:solidFill>
                            <a:schemeClr val="bg1"/>
                          </a:solidFill>
                          <a:effectLst/>
                        </a:rPr>
                        <a:t> no Sistema.</a:t>
                      </a:r>
                      <a:endParaRPr lang="pt-BR" sz="1300" dirty="0">
                        <a:solidFill>
                          <a:schemeClr val="bg1"/>
                        </a:solidFill>
                        <a:effectLst/>
                        <a:latin typeface="Times New Roman" panose="02020603050405020304" pitchFamily="18" charset="0"/>
                        <a:ea typeface="Times New Roman" panose="02020603050405020304" pitchFamily="18" charset="0"/>
                      </a:endParaRPr>
                    </a:p>
                  </a:txBody>
                  <a:tcPr marL="93040" marR="93040" marT="0" marB="0">
                    <a:solidFill>
                      <a:schemeClr val="tx2"/>
                    </a:solidFill>
                  </a:tcPr>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10000"/>
                  </a:ext>
                </a:extLst>
              </a:tr>
              <a:tr h="413510">
                <a:tc gridSpan="2">
                  <a:txBody>
                    <a:bodyPr/>
                    <a:lstStyle/>
                    <a:p>
                      <a:pPr algn="just">
                        <a:spcAft>
                          <a:spcPts val="0"/>
                        </a:spcAft>
                      </a:pPr>
                      <a:r>
                        <a:rPr lang="pt-BR" sz="1300">
                          <a:effectLst/>
                        </a:rPr>
                        <a:t>Breve Descrição: </a:t>
                      </a:r>
                      <a:endParaRPr lang="pt-BR" sz="1300">
                        <a:solidFill>
                          <a:srgbClr val="000000"/>
                        </a:solidFill>
                        <a:effectLst/>
                        <a:latin typeface="Times New Roman" panose="02020603050405020304" pitchFamily="18" charset="0"/>
                        <a:ea typeface="Times New Roman" panose="02020603050405020304" pitchFamily="18" charset="0"/>
                      </a:endParaRPr>
                    </a:p>
                  </a:txBody>
                  <a:tcPr marL="93040" marR="93040" marT="0" marB="0"/>
                </a:tc>
                <a:tc hMerge="1">
                  <a:txBody>
                    <a:bodyPr/>
                    <a:lstStyle/>
                    <a:p>
                      <a:endParaRPr lang="pt-BR"/>
                    </a:p>
                  </a:txBody>
                  <a:tcPr/>
                </a:tc>
                <a:tc>
                  <a:txBody>
                    <a:bodyPr/>
                    <a:lstStyle/>
                    <a:p>
                      <a:pPr algn="just">
                        <a:spcAft>
                          <a:spcPts val="0"/>
                        </a:spcAft>
                      </a:pPr>
                      <a:r>
                        <a:rPr lang="pt-BR" sz="1300">
                          <a:effectLst/>
                        </a:rPr>
                        <a:t>Este Caso de Uso deve ocorrer sempre que o usuário tentar logar no sistema.</a:t>
                      </a:r>
                      <a:endParaRPr lang="pt-BR" sz="1300">
                        <a:solidFill>
                          <a:srgbClr val="000000"/>
                        </a:solidFill>
                        <a:effectLst/>
                        <a:latin typeface="Times New Roman" panose="02020603050405020304" pitchFamily="18" charset="0"/>
                        <a:ea typeface="Times New Roman" panose="02020603050405020304" pitchFamily="18" charset="0"/>
                      </a:endParaRPr>
                    </a:p>
                  </a:txBody>
                  <a:tcPr marL="93040" marR="93040" marT="0" marB="0"/>
                </a:tc>
                <a:extLst>
                  <a:ext uri="{0D108BD9-81ED-4DB2-BD59-A6C34878D82A}">
                    <a16:rowId xmlns:a16="http://schemas.microsoft.com/office/drawing/2014/main" val="10001"/>
                  </a:ext>
                </a:extLst>
              </a:tr>
              <a:tr h="206754">
                <a:tc gridSpan="2">
                  <a:txBody>
                    <a:bodyPr/>
                    <a:lstStyle/>
                    <a:p>
                      <a:pPr algn="just">
                        <a:spcAft>
                          <a:spcPts val="0"/>
                        </a:spcAft>
                      </a:pPr>
                      <a:r>
                        <a:rPr lang="pt-BR" sz="1300">
                          <a:effectLst/>
                        </a:rPr>
                        <a:t>Ator Principal:</a:t>
                      </a:r>
                      <a:endParaRPr lang="pt-BR" sz="1300">
                        <a:solidFill>
                          <a:srgbClr val="000000"/>
                        </a:solidFill>
                        <a:effectLst/>
                        <a:latin typeface="Times New Roman" panose="02020603050405020304" pitchFamily="18" charset="0"/>
                        <a:ea typeface="Times New Roman" panose="02020603050405020304" pitchFamily="18" charset="0"/>
                      </a:endParaRPr>
                    </a:p>
                  </a:txBody>
                  <a:tcPr marL="93040" marR="93040" marT="0" marB="0"/>
                </a:tc>
                <a:tc hMerge="1">
                  <a:txBody>
                    <a:bodyPr/>
                    <a:lstStyle/>
                    <a:p>
                      <a:endParaRPr lang="pt-BR"/>
                    </a:p>
                  </a:txBody>
                  <a:tcPr/>
                </a:tc>
                <a:tc>
                  <a:txBody>
                    <a:bodyPr/>
                    <a:lstStyle/>
                    <a:p>
                      <a:pPr algn="just">
                        <a:spcAft>
                          <a:spcPts val="0"/>
                        </a:spcAft>
                      </a:pPr>
                      <a:r>
                        <a:rPr lang="pt-BR" sz="1300">
                          <a:effectLst/>
                        </a:rPr>
                        <a:t>Usuário Visitante.</a:t>
                      </a:r>
                      <a:endParaRPr lang="pt-BR" sz="1300">
                        <a:solidFill>
                          <a:srgbClr val="000000"/>
                        </a:solidFill>
                        <a:effectLst/>
                        <a:latin typeface="Times New Roman" panose="02020603050405020304" pitchFamily="18" charset="0"/>
                        <a:ea typeface="Times New Roman" panose="02020603050405020304" pitchFamily="18" charset="0"/>
                      </a:endParaRPr>
                    </a:p>
                  </a:txBody>
                  <a:tcPr marL="93040" marR="93040" marT="0" marB="0"/>
                </a:tc>
                <a:extLst>
                  <a:ext uri="{0D108BD9-81ED-4DB2-BD59-A6C34878D82A}">
                    <a16:rowId xmlns:a16="http://schemas.microsoft.com/office/drawing/2014/main" val="10002"/>
                  </a:ext>
                </a:extLst>
              </a:tr>
              <a:tr h="206754">
                <a:tc gridSpan="2">
                  <a:txBody>
                    <a:bodyPr/>
                    <a:lstStyle/>
                    <a:p>
                      <a:pPr algn="just">
                        <a:spcAft>
                          <a:spcPts val="0"/>
                        </a:spcAft>
                      </a:pPr>
                      <a:r>
                        <a:rPr lang="pt-BR" sz="1300">
                          <a:effectLst/>
                        </a:rPr>
                        <a:t>Pré-Condição:</a:t>
                      </a:r>
                      <a:endParaRPr lang="pt-BR" sz="1300">
                        <a:solidFill>
                          <a:srgbClr val="000000"/>
                        </a:solidFill>
                        <a:effectLst/>
                        <a:latin typeface="Times New Roman" panose="02020603050405020304" pitchFamily="18" charset="0"/>
                        <a:ea typeface="Times New Roman" panose="02020603050405020304" pitchFamily="18" charset="0"/>
                      </a:endParaRPr>
                    </a:p>
                  </a:txBody>
                  <a:tcPr marL="93040" marR="93040" marT="0" marB="0"/>
                </a:tc>
                <a:tc hMerge="1">
                  <a:txBody>
                    <a:bodyPr/>
                    <a:lstStyle/>
                    <a:p>
                      <a:endParaRPr lang="pt-BR"/>
                    </a:p>
                  </a:txBody>
                  <a:tcPr/>
                </a:tc>
                <a:tc>
                  <a:txBody>
                    <a:bodyPr/>
                    <a:lstStyle/>
                    <a:p>
                      <a:pPr algn="just">
                        <a:spcAft>
                          <a:spcPts val="0"/>
                        </a:spcAft>
                      </a:pPr>
                      <a:r>
                        <a:rPr lang="pt-BR" sz="1300">
                          <a:effectLst/>
                        </a:rPr>
                        <a:t>Usuário deve fornecer e-mail e senha.</a:t>
                      </a:r>
                      <a:endParaRPr lang="pt-BR" sz="1300">
                        <a:solidFill>
                          <a:srgbClr val="000000"/>
                        </a:solidFill>
                        <a:effectLst/>
                        <a:latin typeface="Times New Roman" panose="02020603050405020304" pitchFamily="18" charset="0"/>
                        <a:ea typeface="Times New Roman" panose="02020603050405020304" pitchFamily="18" charset="0"/>
                      </a:endParaRPr>
                    </a:p>
                  </a:txBody>
                  <a:tcPr marL="93040" marR="93040" marT="0" marB="0"/>
                </a:tc>
                <a:extLst>
                  <a:ext uri="{0D108BD9-81ED-4DB2-BD59-A6C34878D82A}">
                    <a16:rowId xmlns:a16="http://schemas.microsoft.com/office/drawing/2014/main" val="10003"/>
                  </a:ext>
                </a:extLst>
              </a:tr>
              <a:tr h="206754">
                <a:tc gridSpan="3">
                  <a:txBody>
                    <a:bodyPr/>
                    <a:lstStyle/>
                    <a:p>
                      <a:pPr algn="ctr">
                        <a:spcAft>
                          <a:spcPts val="0"/>
                        </a:spcAft>
                      </a:pPr>
                      <a:r>
                        <a:rPr lang="pt-BR" sz="1300" dirty="0">
                          <a:solidFill>
                            <a:schemeClr val="bg1"/>
                          </a:solidFill>
                          <a:effectLst/>
                        </a:rPr>
                        <a:t>Fluxo Principal</a:t>
                      </a:r>
                      <a:endParaRPr lang="pt-BR" sz="1300" dirty="0">
                        <a:solidFill>
                          <a:schemeClr val="bg1"/>
                        </a:solidFill>
                        <a:effectLst/>
                        <a:latin typeface="Times New Roman" panose="02020603050405020304" pitchFamily="18" charset="0"/>
                        <a:ea typeface="Times New Roman" panose="02020603050405020304" pitchFamily="18" charset="0"/>
                      </a:endParaRPr>
                    </a:p>
                  </a:txBody>
                  <a:tcPr marL="93040" marR="93040" marT="0" marB="0">
                    <a:solidFill>
                      <a:schemeClr val="tx2"/>
                    </a:solidFill>
                  </a:tcPr>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10004"/>
                  </a:ext>
                </a:extLst>
              </a:tr>
              <a:tr h="206754">
                <a:tc gridSpan="2">
                  <a:txBody>
                    <a:bodyPr/>
                    <a:lstStyle/>
                    <a:p>
                      <a:pPr algn="just">
                        <a:spcAft>
                          <a:spcPts val="0"/>
                        </a:spcAft>
                      </a:pPr>
                      <a:r>
                        <a:rPr lang="pt-BR" sz="1300">
                          <a:effectLst/>
                        </a:rPr>
                        <a:t>Ações dos Atores:</a:t>
                      </a:r>
                      <a:endParaRPr lang="pt-BR" sz="1300">
                        <a:solidFill>
                          <a:srgbClr val="000000"/>
                        </a:solidFill>
                        <a:effectLst/>
                        <a:latin typeface="Times New Roman" panose="02020603050405020304" pitchFamily="18" charset="0"/>
                        <a:ea typeface="Times New Roman" panose="02020603050405020304" pitchFamily="18" charset="0"/>
                      </a:endParaRPr>
                    </a:p>
                  </a:txBody>
                  <a:tcPr marL="93040" marR="93040" marT="0" marB="0"/>
                </a:tc>
                <a:tc hMerge="1">
                  <a:txBody>
                    <a:bodyPr/>
                    <a:lstStyle/>
                    <a:p>
                      <a:endParaRPr lang="pt-BR"/>
                    </a:p>
                  </a:txBody>
                  <a:tcPr/>
                </a:tc>
                <a:tc>
                  <a:txBody>
                    <a:bodyPr/>
                    <a:lstStyle/>
                    <a:p>
                      <a:pPr algn="just">
                        <a:spcAft>
                          <a:spcPts val="0"/>
                        </a:spcAft>
                      </a:pPr>
                      <a:r>
                        <a:rPr lang="pt-BR" sz="1300">
                          <a:effectLst/>
                        </a:rPr>
                        <a:t>Ações do Sistema:</a:t>
                      </a:r>
                      <a:endParaRPr lang="pt-BR" sz="1300">
                        <a:solidFill>
                          <a:srgbClr val="000000"/>
                        </a:solidFill>
                        <a:effectLst/>
                        <a:latin typeface="Times New Roman" panose="02020603050405020304" pitchFamily="18" charset="0"/>
                        <a:ea typeface="Times New Roman" panose="02020603050405020304" pitchFamily="18" charset="0"/>
                      </a:endParaRPr>
                    </a:p>
                  </a:txBody>
                  <a:tcPr marL="93040" marR="93040" marT="0" marB="0"/>
                </a:tc>
                <a:extLst>
                  <a:ext uri="{0D108BD9-81ED-4DB2-BD59-A6C34878D82A}">
                    <a16:rowId xmlns:a16="http://schemas.microsoft.com/office/drawing/2014/main" val="10005"/>
                  </a:ext>
                </a:extLst>
              </a:tr>
              <a:tr h="827020">
                <a:tc gridSpan="2">
                  <a:txBody>
                    <a:bodyPr/>
                    <a:lstStyle/>
                    <a:p>
                      <a:pPr algn="just">
                        <a:spcAft>
                          <a:spcPts val="0"/>
                        </a:spcAft>
                      </a:pPr>
                      <a:r>
                        <a:rPr lang="pt-BR" sz="1300">
                          <a:effectLst/>
                        </a:rPr>
                        <a:t>1. Acesso ao site.</a:t>
                      </a:r>
                      <a:endParaRPr lang="pt-BR" sz="1300">
                        <a:solidFill>
                          <a:srgbClr val="000000"/>
                        </a:solidFill>
                        <a:effectLst/>
                        <a:latin typeface="Times New Roman" panose="02020603050405020304" pitchFamily="18" charset="0"/>
                        <a:ea typeface="Times New Roman" panose="02020603050405020304" pitchFamily="18" charset="0"/>
                      </a:endParaRPr>
                    </a:p>
                  </a:txBody>
                  <a:tcPr marL="93040" marR="93040" marT="0" marB="0"/>
                </a:tc>
                <a:tc hMerge="1">
                  <a:txBody>
                    <a:bodyPr/>
                    <a:lstStyle/>
                    <a:p>
                      <a:endParaRPr lang="pt-BR"/>
                    </a:p>
                  </a:txBody>
                  <a:tcPr/>
                </a:tc>
                <a:tc>
                  <a:txBody>
                    <a:bodyPr/>
                    <a:lstStyle/>
                    <a:p>
                      <a:pPr algn="just">
                        <a:spcAft>
                          <a:spcPts val="0"/>
                        </a:spcAft>
                      </a:pPr>
                      <a:r>
                        <a:rPr lang="pt-BR" sz="1300">
                          <a:effectLst/>
                        </a:rPr>
                        <a:t>2. Exibir o login em todas as páginas do site contendo nele as informações:</a:t>
                      </a:r>
                    </a:p>
                    <a:p>
                      <a:pPr algn="just">
                        <a:spcAft>
                          <a:spcPts val="0"/>
                        </a:spcAft>
                      </a:pPr>
                      <a:r>
                        <a:rPr lang="pt-BR" sz="1300">
                          <a:effectLst/>
                        </a:rPr>
                        <a:t>- e-mail de acesso;</a:t>
                      </a:r>
                    </a:p>
                    <a:p>
                      <a:pPr algn="just">
                        <a:spcAft>
                          <a:spcPts val="0"/>
                        </a:spcAft>
                      </a:pPr>
                      <a:r>
                        <a:rPr lang="pt-BR" sz="1300">
                          <a:effectLst/>
                        </a:rPr>
                        <a:t>- senha cadastrada.</a:t>
                      </a:r>
                      <a:endParaRPr lang="pt-BR" sz="1300">
                        <a:solidFill>
                          <a:srgbClr val="000000"/>
                        </a:solidFill>
                        <a:effectLst/>
                        <a:latin typeface="Times New Roman" panose="02020603050405020304" pitchFamily="18" charset="0"/>
                        <a:ea typeface="Times New Roman" panose="02020603050405020304" pitchFamily="18" charset="0"/>
                      </a:endParaRPr>
                    </a:p>
                  </a:txBody>
                  <a:tcPr marL="93040" marR="93040" marT="0" marB="0"/>
                </a:tc>
                <a:extLst>
                  <a:ext uri="{0D108BD9-81ED-4DB2-BD59-A6C34878D82A}">
                    <a16:rowId xmlns:a16="http://schemas.microsoft.com/office/drawing/2014/main" val="10006"/>
                  </a:ext>
                </a:extLst>
              </a:tr>
              <a:tr h="620264">
                <a:tc gridSpan="2">
                  <a:txBody>
                    <a:bodyPr/>
                    <a:lstStyle/>
                    <a:p>
                      <a:pPr algn="just">
                        <a:spcAft>
                          <a:spcPts val="0"/>
                        </a:spcAft>
                      </a:pPr>
                      <a:r>
                        <a:rPr lang="pt-BR" sz="1300">
                          <a:effectLst/>
                        </a:rPr>
                        <a:t>3. Inserir as informações necessárias para o login.</a:t>
                      </a:r>
                      <a:endParaRPr lang="pt-BR" sz="1300">
                        <a:solidFill>
                          <a:srgbClr val="000000"/>
                        </a:solidFill>
                        <a:effectLst/>
                        <a:latin typeface="Times New Roman" panose="02020603050405020304" pitchFamily="18" charset="0"/>
                        <a:ea typeface="Times New Roman" panose="02020603050405020304" pitchFamily="18" charset="0"/>
                      </a:endParaRPr>
                    </a:p>
                  </a:txBody>
                  <a:tcPr marL="93040" marR="93040" marT="0" marB="0"/>
                </a:tc>
                <a:tc hMerge="1">
                  <a:txBody>
                    <a:bodyPr/>
                    <a:lstStyle/>
                    <a:p>
                      <a:endParaRPr lang="pt-BR"/>
                    </a:p>
                  </a:txBody>
                  <a:tcPr/>
                </a:tc>
                <a:tc>
                  <a:txBody>
                    <a:bodyPr/>
                    <a:lstStyle/>
                    <a:p>
                      <a:pPr algn="just">
                        <a:spcAft>
                          <a:spcPts val="0"/>
                        </a:spcAft>
                      </a:pPr>
                      <a:r>
                        <a:rPr lang="pt-BR" sz="1300">
                          <a:effectLst/>
                        </a:rPr>
                        <a:t>4. Verificar se os dados informado já existem no banco e se existir, permitir login.</a:t>
                      </a:r>
                      <a:endParaRPr lang="pt-BR" sz="1300">
                        <a:solidFill>
                          <a:srgbClr val="000000"/>
                        </a:solidFill>
                        <a:effectLst/>
                        <a:latin typeface="Times New Roman" panose="02020603050405020304" pitchFamily="18" charset="0"/>
                        <a:ea typeface="Times New Roman" panose="02020603050405020304" pitchFamily="18" charset="0"/>
                      </a:endParaRPr>
                    </a:p>
                  </a:txBody>
                  <a:tcPr marL="93040" marR="93040" marT="0" marB="0"/>
                </a:tc>
                <a:extLst>
                  <a:ext uri="{0D108BD9-81ED-4DB2-BD59-A6C34878D82A}">
                    <a16:rowId xmlns:a16="http://schemas.microsoft.com/office/drawing/2014/main" val="10007"/>
                  </a:ext>
                </a:extLst>
              </a:tr>
              <a:tr h="206754">
                <a:tc gridSpan="2">
                  <a:txBody>
                    <a:bodyPr/>
                    <a:lstStyle/>
                    <a:p>
                      <a:pPr algn="just">
                        <a:spcAft>
                          <a:spcPts val="0"/>
                        </a:spcAft>
                      </a:pPr>
                      <a:r>
                        <a:rPr lang="pt-BR" sz="1300">
                          <a:effectLst/>
                        </a:rPr>
                        <a:t>5. Fim do Caso de Uso.</a:t>
                      </a:r>
                      <a:endParaRPr lang="pt-BR" sz="1300">
                        <a:solidFill>
                          <a:srgbClr val="000000"/>
                        </a:solidFill>
                        <a:effectLst/>
                        <a:latin typeface="Times New Roman" panose="02020603050405020304" pitchFamily="18" charset="0"/>
                        <a:ea typeface="Times New Roman" panose="02020603050405020304" pitchFamily="18" charset="0"/>
                      </a:endParaRPr>
                    </a:p>
                  </a:txBody>
                  <a:tcPr marL="93040" marR="93040" marT="0" marB="0"/>
                </a:tc>
                <a:tc hMerge="1">
                  <a:txBody>
                    <a:bodyPr/>
                    <a:lstStyle/>
                    <a:p>
                      <a:endParaRPr lang="pt-BR"/>
                    </a:p>
                  </a:txBody>
                  <a:tcPr/>
                </a:tc>
                <a:tc>
                  <a:txBody>
                    <a:bodyPr/>
                    <a:lstStyle/>
                    <a:p>
                      <a:pPr algn="just">
                        <a:spcAft>
                          <a:spcPts val="0"/>
                        </a:spcAft>
                      </a:pPr>
                      <a:r>
                        <a:rPr lang="pt-BR" sz="1300">
                          <a:effectLst/>
                        </a:rPr>
                        <a:t> </a:t>
                      </a:r>
                      <a:endParaRPr lang="pt-BR" sz="1300">
                        <a:solidFill>
                          <a:srgbClr val="000000"/>
                        </a:solidFill>
                        <a:effectLst/>
                        <a:latin typeface="Times New Roman" panose="02020603050405020304" pitchFamily="18" charset="0"/>
                        <a:ea typeface="Times New Roman" panose="02020603050405020304" pitchFamily="18" charset="0"/>
                      </a:endParaRPr>
                    </a:p>
                  </a:txBody>
                  <a:tcPr marL="93040" marR="93040" marT="0" marB="0"/>
                </a:tc>
                <a:extLst>
                  <a:ext uri="{0D108BD9-81ED-4DB2-BD59-A6C34878D82A}">
                    <a16:rowId xmlns:a16="http://schemas.microsoft.com/office/drawing/2014/main" val="10008"/>
                  </a:ext>
                </a:extLst>
              </a:tr>
              <a:tr h="206754">
                <a:tc gridSpan="3">
                  <a:txBody>
                    <a:bodyPr/>
                    <a:lstStyle/>
                    <a:p>
                      <a:pPr algn="ctr">
                        <a:spcAft>
                          <a:spcPts val="0"/>
                        </a:spcAft>
                      </a:pPr>
                      <a:r>
                        <a:rPr lang="pt-BR" sz="1300">
                          <a:effectLst/>
                        </a:rPr>
                        <a:t>Fluxo Alternativo A – Alterar Fornecedor</a:t>
                      </a:r>
                      <a:endParaRPr lang="pt-BR" sz="1300">
                        <a:solidFill>
                          <a:srgbClr val="000000"/>
                        </a:solidFill>
                        <a:effectLst/>
                        <a:latin typeface="Times New Roman" panose="02020603050405020304" pitchFamily="18" charset="0"/>
                        <a:ea typeface="Times New Roman" panose="02020603050405020304" pitchFamily="18" charset="0"/>
                      </a:endParaRPr>
                    </a:p>
                  </a:txBody>
                  <a:tcPr marL="93040" marR="93040" marT="0" marB="0"/>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10009"/>
                  </a:ext>
                </a:extLst>
              </a:tr>
              <a:tr h="620264">
                <a:tc>
                  <a:txBody>
                    <a:bodyPr/>
                    <a:lstStyle/>
                    <a:p>
                      <a:pPr algn="just">
                        <a:spcAft>
                          <a:spcPts val="0"/>
                        </a:spcAft>
                      </a:pPr>
                      <a:r>
                        <a:rPr lang="pt-BR" sz="1300">
                          <a:effectLst/>
                        </a:rPr>
                        <a:t>3. Inserir as informações necessárias para o login.</a:t>
                      </a:r>
                      <a:endParaRPr lang="pt-BR" sz="1300">
                        <a:solidFill>
                          <a:srgbClr val="000000"/>
                        </a:solidFill>
                        <a:effectLst/>
                        <a:latin typeface="Times New Roman" panose="02020603050405020304" pitchFamily="18" charset="0"/>
                        <a:ea typeface="Times New Roman" panose="02020603050405020304" pitchFamily="18" charset="0"/>
                      </a:endParaRPr>
                    </a:p>
                  </a:txBody>
                  <a:tcPr marL="93040" marR="93040" marT="0" marB="0"/>
                </a:tc>
                <a:tc gridSpan="2">
                  <a:txBody>
                    <a:bodyPr/>
                    <a:lstStyle/>
                    <a:p>
                      <a:pPr algn="just">
                        <a:spcAft>
                          <a:spcPts val="0"/>
                        </a:spcAft>
                      </a:pPr>
                      <a:r>
                        <a:rPr lang="pt-BR" sz="1300">
                          <a:effectLst/>
                        </a:rPr>
                        <a:t>4. Verificar se os dados informados já existem no banco, se não existir não permitir login. </a:t>
                      </a:r>
                      <a:endParaRPr lang="pt-BR" sz="1300">
                        <a:solidFill>
                          <a:srgbClr val="000000"/>
                        </a:solidFill>
                        <a:effectLst/>
                        <a:latin typeface="Times New Roman" panose="02020603050405020304" pitchFamily="18" charset="0"/>
                        <a:ea typeface="Times New Roman" panose="02020603050405020304" pitchFamily="18" charset="0"/>
                      </a:endParaRPr>
                    </a:p>
                  </a:txBody>
                  <a:tcPr marL="93040" marR="93040" marT="0" marB="0"/>
                </a:tc>
                <a:tc hMerge="1">
                  <a:txBody>
                    <a:bodyPr/>
                    <a:lstStyle/>
                    <a:p>
                      <a:endParaRPr lang="pt-BR"/>
                    </a:p>
                  </a:txBody>
                  <a:tcPr/>
                </a:tc>
                <a:extLst>
                  <a:ext uri="{0D108BD9-81ED-4DB2-BD59-A6C34878D82A}">
                    <a16:rowId xmlns:a16="http://schemas.microsoft.com/office/drawing/2014/main" val="10010"/>
                  </a:ext>
                </a:extLst>
              </a:tr>
              <a:tr h="206754">
                <a:tc>
                  <a:txBody>
                    <a:bodyPr/>
                    <a:lstStyle/>
                    <a:p>
                      <a:pPr algn="just">
                        <a:spcAft>
                          <a:spcPts val="0"/>
                        </a:spcAft>
                      </a:pPr>
                      <a:r>
                        <a:rPr lang="pt-BR" sz="1300">
                          <a:effectLst/>
                        </a:rPr>
                        <a:t>5. Retornar ao passo 3 do fluxo principal..</a:t>
                      </a:r>
                      <a:endParaRPr lang="pt-BR" sz="1300">
                        <a:solidFill>
                          <a:srgbClr val="000000"/>
                        </a:solidFill>
                        <a:effectLst/>
                        <a:latin typeface="Times New Roman" panose="02020603050405020304" pitchFamily="18" charset="0"/>
                        <a:ea typeface="Times New Roman" panose="02020603050405020304" pitchFamily="18" charset="0"/>
                      </a:endParaRPr>
                    </a:p>
                  </a:txBody>
                  <a:tcPr marL="93040" marR="93040" marT="0" marB="0"/>
                </a:tc>
                <a:tc gridSpan="2">
                  <a:txBody>
                    <a:bodyPr/>
                    <a:lstStyle/>
                    <a:p>
                      <a:pPr algn="just">
                        <a:spcAft>
                          <a:spcPts val="0"/>
                        </a:spcAft>
                      </a:pPr>
                      <a:r>
                        <a:rPr lang="pt-BR" sz="1300" dirty="0">
                          <a:effectLst/>
                        </a:rPr>
                        <a:t> </a:t>
                      </a:r>
                      <a:endParaRPr lang="pt-BR" sz="1300" dirty="0">
                        <a:solidFill>
                          <a:srgbClr val="000000"/>
                        </a:solidFill>
                        <a:effectLst/>
                        <a:latin typeface="Times New Roman" panose="02020603050405020304" pitchFamily="18" charset="0"/>
                        <a:ea typeface="Times New Roman" panose="02020603050405020304" pitchFamily="18" charset="0"/>
                      </a:endParaRPr>
                    </a:p>
                  </a:txBody>
                  <a:tcPr marL="93040" marR="93040" marT="0" marB="0"/>
                </a:tc>
                <a:tc hMerge="1">
                  <a:txBody>
                    <a:bodyPr/>
                    <a:lstStyle/>
                    <a:p>
                      <a:endParaRPr lang="pt-BR"/>
                    </a:p>
                  </a:txBody>
                  <a:tcPr/>
                </a:tc>
                <a:extLst>
                  <a:ext uri="{0D108BD9-81ED-4DB2-BD59-A6C34878D82A}">
                    <a16:rowId xmlns:a16="http://schemas.microsoft.com/office/drawing/2014/main" val="10011"/>
                  </a:ext>
                </a:extLst>
              </a:tr>
            </a:tbl>
          </a:graphicData>
        </a:graphic>
      </p:graphicFrame>
    </p:spTree>
    <p:extLst>
      <p:ext uri="{BB962C8B-B14F-4D97-AF65-F5344CB8AC3E}">
        <p14:creationId xmlns:p14="http://schemas.microsoft.com/office/powerpoint/2010/main" val="2673519730"/>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Documentação do Caso de Uso </a:t>
            </a:r>
            <a:r>
              <a:rPr lang="pt-BR" dirty="0" smtClean="0"/>
              <a:t>3 </a:t>
            </a:r>
            <a:endParaRPr lang="pt-BR" dirty="0"/>
          </a:p>
        </p:txBody>
      </p:sp>
      <p:pic>
        <p:nvPicPr>
          <p:cNvPr id="4" name="Imagem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sp>
        <p:nvSpPr>
          <p:cNvPr id="9" name="Rectangle 2"/>
          <p:cNvSpPr>
            <a:spLocks noChangeArrowheads="1"/>
          </p:cNvSpPr>
          <p:nvPr/>
        </p:nvSpPr>
        <p:spPr bwMode="auto">
          <a:xfrm>
            <a:off x="740088" y="1800498"/>
            <a:ext cx="25929595"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pt-BR" altLang="pt-BR" sz="1800" b="0" i="0" u="none" strike="noStrike" cap="none" normalizeH="0" baseline="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pt-BR" altLang="pt-BR" sz="1800" b="0" i="0" u="none" strike="noStrike" cap="none" normalizeH="0" baseline="0" smtClean="0">
              <a:ln>
                <a:noFill/>
              </a:ln>
              <a:solidFill>
                <a:schemeClr val="tx1"/>
              </a:solidFill>
              <a:effectLst/>
              <a:latin typeface="Arial" panose="020B0604020202020204" pitchFamily="34" charset="0"/>
            </a:endParaRPr>
          </a:p>
        </p:txBody>
      </p:sp>
      <p:graphicFrame>
        <p:nvGraphicFramePr>
          <p:cNvPr id="10" name="Espaço Reservado para Conteúdo 5"/>
          <p:cNvGraphicFramePr>
            <a:graphicFrameLocks/>
          </p:cNvGraphicFramePr>
          <p:nvPr>
            <p:extLst>
              <p:ext uri="{D42A27DB-BD31-4B8C-83A1-F6EECF244321}">
                <p14:modId xmlns:p14="http://schemas.microsoft.com/office/powerpoint/2010/main" val="3054895074"/>
              </p:ext>
            </p:extLst>
          </p:nvPr>
        </p:nvGraphicFramePr>
        <p:xfrm>
          <a:off x="1788069" y="1800498"/>
          <a:ext cx="7445110" cy="4273516"/>
        </p:xfrm>
        <a:graphic>
          <a:graphicData uri="http://schemas.openxmlformats.org/drawingml/2006/table">
            <a:tbl>
              <a:tblPr>
                <a:tableStyleId>{5C22544A-7EE6-4342-B048-85BDC9FD1C3A}</a:tableStyleId>
              </a:tblPr>
              <a:tblGrid>
                <a:gridCol w="3835937">
                  <a:extLst>
                    <a:ext uri="{9D8B030D-6E8A-4147-A177-3AD203B41FA5}">
                      <a16:colId xmlns:a16="http://schemas.microsoft.com/office/drawing/2014/main" val="20000"/>
                    </a:ext>
                  </a:extLst>
                </a:gridCol>
                <a:gridCol w="3609173">
                  <a:extLst>
                    <a:ext uri="{9D8B030D-6E8A-4147-A177-3AD203B41FA5}">
                      <a16:colId xmlns:a16="http://schemas.microsoft.com/office/drawing/2014/main" val="20002"/>
                    </a:ext>
                  </a:extLst>
                </a:gridCol>
              </a:tblGrid>
              <a:tr h="161126">
                <a:tc gridSpan="2">
                  <a:txBody>
                    <a:bodyPr/>
                    <a:lstStyle/>
                    <a:p>
                      <a:pPr algn="ctr">
                        <a:spcAft>
                          <a:spcPts val="0"/>
                        </a:spcAft>
                      </a:pPr>
                      <a:r>
                        <a:rPr lang="pt-BR" sz="1400" dirty="0">
                          <a:solidFill>
                            <a:schemeClr val="bg1"/>
                          </a:solidFill>
                          <a:effectLst/>
                        </a:rPr>
                        <a:t>Nome do Caso de Uso: </a:t>
                      </a:r>
                      <a:r>
                        <a:rPr lang="pt-BR" sz="1400" b="0" i="0" u="none" strike="noStrike" dirty="0" smtClean="0">
                          <a:solidFill>
                            <a:srgbClr val="FFFFFF"/>
                          </a:solidFill>
                          <a:effectLst/>
                          <a:latin typeface="+mn-lt"/>
                        </a:rPr>
                        <a:t>Exibir informações sobre o projeto</a:t>
                      </a:r>
                      <a:r>
                        <a:rPr lang="pt-BR" sz="1400" dirty="0" smtClean="0">
                          <a:solidFill>
                            <a:schemeClr val="bg1"/>
                          </a:solidFill>
                          <a:effectLst/>
                        </a:rPr>
                        <a:t>.</a:t>
                      </a:r>
                      <a:endParaRPr lang="pt-BR" sz="1400" dirty="0">
                        <a:solidFill>
                          <a:schemeClr val="bg1"/>
                        </a:solidFill>
                        <a:effectLst/>
                        <a:latin typeface="Times New Roman" panose="02020603050405020304" pitchFamily="18" charset="0"/>
                        <a:ea typeface="Times New Roman" panose="02020603050405020304" pitchFamily="18" charset="0"/>
                      </a:endParaRPr>
                    </a:p>
                  </a:txBody>
                  <a:tcPr marL="93040" marR="93040" marT="0" marB="0">
                    <a:solidFill>
                      <a:schemeClr val="tx2"/>
                    </a:solidFill>
                  </a:tcPr>
                </a:tc>
                <a:tc hMerge="1">
                  <a:txBody>
                    <a:bodyPr/>
                    <a:lstStyle/>
                    <a:p>
                      <a:endParaRPr lang="pt-BR"/>
                    </a:p>
                  </a:txBody>
                  <a:tcPr/>
                </a:tc>
                <a:extLst>
                  <a:ext uri="{0D108BD9-81ED-4DB2-BD59-A6C34878D82A}">
                    <a16:rowId xmlns:a16="http://schemas.microsoft.com/office/drawing/2014/main" val="10000"/>
                  </a:ext>
                </a:extLst>
              </a:tr>
              <a:tr h="413510">
                <a:tc>
                  <a:txBody>
                    <a:bodyPr/>
                    <a:lstStyle/>
                    <a:p>
                      <a:pPr algn="just">
                        <a:spcAft>
                          <a:spcPts val="0"/>
                        </a:spcAft>
                      </a:pPr>
                      <a:r>
                        <a:rPr lang="pt-BR" sz="1400" dirty="0">
                          <a:effectLst/>
                        </a:rPr>
                        <a:t>Breve Descrição: </a:t>
                      </a:r>
                      <a:endParaRPr lang="pt-BR" sz="1400" dirty="0">
                        <a:solidFill>
                          <a:srgbClr val="000000"/>
                        </a:solidFill>
                        <a:effectLst/>
                        <a:latin typeface="Times New Roman" panose="02020603050405020304" pitchFamily="18" charset="0"/>
                        <a:ea typeface="Times New Roman" panose="02020603050405020304" pitchFamily="18" charset="0"/>
                      </a:endParaRPr>
                    </a:p>
                  </a:txBody>
                  <a:tcPr marL="93040" marR="93040" marT="0" marB="0"/>
                </a:tc>
                <a:tc>
                  <a:txBody>
                    <a:bodyPr/>
                    <a:lstStyle/>
                    <a:p>
                      <a:pPr algn="just" rtl="0" fontAlgn="t">
                        <a:spcBef>
                          <a:spcPts val="0"/>
                        </a:spcBef>
                        <a:spcAft>
                          <a:spcPts val="0"/>
                        </a:spcAft>
                      </a:pPr>
                      <a:r>
                        <a:rPr lang="pt-BR" sz="1400" b="0" i="0" u="none" strike="noStrike" dirty="0" smtClean="0">
                          <a:solidFill>
                            <a:srgbClr val="000000"/>
                          </a:solidFill>
                          <a:effectLst/>
                          <a:latin typeface="Times New Roman" panose="02020603050405020304" pitchFamily="18" charset="0"/>
                        </a:rPr>
                        <a:t>Este Caso de Uso mostra as informações da página “Sobre o IFSP e o Projeto INDRA”, com informações da instituição, uma breve história do projeto INDRA e uma lista de envolvidos com o projeto com links para seus respectivos curriculos.</a:t>
                      </a:r>
                      <a:endParaRPr lang="pt-BR" sz="1400" dirty="0">
                        <a:effectLst/>
                      </a:endParaRPr>
                    </a:p>
                  </a:txBody>
                  <a:tcPr marL="93040" marR="93040" marT="0" marB="0"/>
                </a:tc>
                <a:extLst>
                  <a:ext uri="{0D108BD9-81ED-4DB2-BD59-A6C34878D82A}">
                    <a16:rowId xmlns:a16="http://schemas.microsoft.com/office/drawing/2014/main" val="10001"/>
                  </a:ext>
                </a:extLst>
              </a:tr>
              <a:tr h="206754">
                <a:tc>
                  <a:txBody>
                    <a:bodyPr/>
                    <a:lstStyle/>
                    <a:p>
                      <a:pPr algn="just">
                        <a:spcAft>
                          <a:spcPts val="0"/>
                        </a:spcAft>
                      </a:pPr>
                      <a:r>
                        <a:rPr lang="pt-BR" sz="1400" dirty="0">
                          <a:effectLst/>
                        </a:rPr>
                        <a:t>Ator Principal:</a:t>
                      </a:r>
                      <a:endParaRPr lang="pt-BR" sz="1400" dirty="0">
                        <a:solidFill>
                          <a:srgbClr val="000000"/>
                        </a:solidFill>
                        <a:effectLst/>
                        <a:latin typeface="Times New Roman" panose="02020603050405020304" pitchFamily="18" charset="0"/>
                        <a:ea typeface="Times New Roman" panose="02020603050405020304" pitchFamily="18" charset="0"/>
                      </a:endParaRPr>
                    </a:p>
                  </a:txBody>
                  <a:tcPr marL="93040" marR="93040" marT="0" marB="0"/>
                </a:tc>
                <a:tc>
                  <a:txBody>
                    <a:bodyPr/>
                    <a:lstStyle/>
                    <a:p>
                      <a:pPr algn="just" rtl="0" fontAlgn="t">
                        <a:spcBef>
                          <a:spcPts val="0"/>
                        </a:spcBef>
                        <a:spcAft>
                          <a:spcPts val="0"/>
                        </a:spcAft>
                      </a:pPr>
                      <a:r>
                        <a:rPr lang="pt-BR" sz="1400" b="0" i="0" u="none" strike="noStrike" dirty="0" smtClean="0">
                          <a:solidFill>
                            <a:srgbClr val="000000"/>
                          </a:solidFill>
                          <a:effectLst/>
                          <a:latin typeface="Times New Roman" panose="02020603050405020304" pitchFamily="18" charset="0"/>
                        </a:rPr>
                        <a:t>Usuário Visitante.</a:t>
                      </a:r>
                      <a:endParaRPr lang="pt-BR" sz="1400" dirty="0">
                        <a:effectLst/>
                      </a:endParaRPr>
                    </a:p>
                  </a:txBody>
                  <a:tcPr marL="93040" marR="93040" marT="0" marB="0"/>
                </a:tc>
                <a:extLst>
                  <a:ext uri="{0D108BD9-81ED-4DB2-BD59-A6C34878D82A}">
                    <a16:rowId xmlns:a16="http://schemas.microsoft.com/office/drawing/2014/main" val="10002"/>
                  </a:ext>
                </a:extLst>
              </a:tr>
              <a:tr h="206754">
                <a:tc>
                  <a:txBody>
                    <a:bodyPr/>
                    <a:lstStyle/>
                    <a:p>
                      <a:pPr algn="just">
                        <a:spcAft>
                          <a:spcPts val="0"/>
                        </a:spcAft>
                      </a:pPr>
                      <a:r>
                        <a:rPr lang="pt-BR" sz="1400" dirty="0">
                          <a:effectLst/>
                        </a:rPr>
                        <a:t>Pré-Condição:</a:t>
                      </a:r>
                      <a:endParaRPr lang="pt-BR" sz="1400" dirty="0">
                        <a:solidFill>
                          <a:srgbClr val="000000"/>
                        </a:solidFill>
                        <a:effectLst/>
                        <a:latin typeface="Times New Roman" panose="02020603050405020304" pitchFamily="18" charset="0"/>
                        <a:ea typeface="Times New Roman" panose="02020603050405020304" pitchFamily="18" charset="0"/>
                      </a:endParaRPr>
                    </a:p>
                  </a:txBody>
                  <a:tcPr marL="93040" marR="93040" marT="0" marB="0"/>
                </a:tc>
                <a:tc>
                  <a:txBody>
                    <a:bodyPr/>
                    <a:lstStyle/>
                    <a:p>
                      <a:pPr algn="just">
                        <a:spcAft>
                          <a:spcPts val="0"/>
                        </a:spcAft>
                      </a:pPr>
                      <a:r>
                        <a:rPr lang="pt-BR" sz="1400" b="0" i="0" u="none" strike="noStrike" dirty="0" smtClean="0">
                          <a:solidFill>
                            <a:srgbClr val="000000"/>
                          </a:solidFill>
                          <a:effectLst/>
                          <a:latin typeface="Times New Roman" panose="02020603050405020304" pitchFamily="18" charset="0"/>
                        </a:rPr>
                        <a:t>Usuário acessar o site</a:t>
                      </a:r>
                      <a:r>
                        <a:rPr lang="pt-BR" sz="1400" dirty="0" smtClean="0">
                          <a:effectLst/>
                        </a:rPr>
                        <a:t>.</a:t>
                      </a:r>
                      <a:endParaRPr lang="pt-BR" sz="1400" dirty="0">
                        <a:solidFill>
                          <a:srgbClr val="000000"/>
                        </a:solidFill>
                        <a:effectLst/>
                        <a:latin typeface="Times New Roman" panose="02020603050405020304" pitchFamily="18" charset="0"/>
                        <a:ea typeface="Times New Roman" panose="02020603050405020304" pitchFamily="18" charset="0"/>
                      </a:endParaRPr>
                    </a:p>
                  </a:txBody>
                  <a:tcPr marL="93040" marR="93040" marT="0" marB="0"/>
                </a:tc>
                <a:extLst>
                  <a:ext uri="{0D108BD9-81ED-4DB2-BD59-A6C34878D82A}">
                    <a16:rowId xmlns:a16="http://schemas.microsoft.com/office/drawing/2014/main" val="10003"/>
                  </a:ext>
                </a:extLst>
              </a:tr>
              <a:tr h="206754">
                <a:tc gridSpan="2">
                  <a:txBody>
                    <a:bodyPr/>
                    <a:lstStyle/>
                    <a:p>
                      <a:pPr algn="ctr">
                        <a:spcAft>
                          <a:spcPts val="0"/>
                        </a:spcAft>
                      </a:pPr>
                      <a:r>
                        <a:rPr lang="pt-BR" sz="1400" dirty="0">
                          <a:solidFill>
                            <a:schemeClr val="bg1"/>
                          </a:solidFill>
                          <a:effectLst/>
                        </a:rPr>
                        <a:t>Fluxo Principal</a:t>
                      </a:r>
                      <a:endParaRPr lang="pt-BR" sz="1400" dirty="0">
                        <a:solidFill>
                          <a:schemeClr val="bg1"/>
                        </a:solidFill>
                        <a:effectLst/>
                        <a:latin typeface="Times New Roman" panose="02020603050405020304" pitchFamily="18" charset="0"/>
                        <a:ea typeface="Times New Roman" panose="02020603050405020304" pitchFamily="18" charset="0"/>
                      </a:endParaRPr>
                    </a:p>
                  </a:txBody>
                  <a:tcPr marL="93040" marR="93040" marT="0" marB="0">
                    <a:solidFill>
                      <a:schemeClr val="tx2"/>
                    </a:solidFill>
                  </a:tcPr>
                </a:tc>
                <a:tc hMerge="1">
                  <a:txBody>
                    <a:bodyPr/>
                    <a:lstStyle/>
                    <a:p>
                      <a:endParaRPr lang="pt-BR"/>
                    </a:p>
                  </a:txBody>
                  <a:tcPr/>
                </a:tc>
                <a:extLst>
                  <a:ext uri="{0D108BD9-81ED-4DB2-BD59-A6C34878D82A}">
                    <a16:rowId xmlns:a16="http://schemas.microsoft.com/office/drawing/2014/main" val="10004"/>
                  </a:ext>
                </a:extLst>
              </a:tr>
              <a:tr h="206754">
                <a:tc>
                  <a:txBody>
                    <a:bodyPr/>
                    <a:lstStyle/>
                    <a:p>
                      <a:pPr algn="just">
                        <a:spcAft>
                          <a:spcPts val="0"/>
                        </a:spcAft>
                      </a:pPr>
                      <a:r>
                        <a:rPr lang="pt-BR" sz="1400" dirty="0">
                          <a:effectLst/>
                        </a:rPr>
                        <a:t>Ações dos Atores:</a:t>
                      </a:r>
                      <a:endParaRPr lang="pt-BR" sz="1400" dirty="0">
                        <a:solidFill>
                          <a:srgbClr val="000000"/>
                        </a:solidFill>
                        <a:effectLst/>
                        <a:latin typeface="Times New Roman" panose="02020603050405020304" pitchFamily="18" charset="0"/>
                        <a:ea typeface="Times New Roman" panose="02020603050405020304" pitchFamily="18" charset="0"/>
                      </a:endParaRPr>
                    </a:p>
                  </a:txBody>
                  <a:tcPr marL="93040" marR="93040" marT="0" marB="0"/>
                </a:tc>
                <a:tc>
                  <a:txBody>
                    <a:bodyPr/>
                    <a:lstStyle/>
                    <a:p>
                      <a:pPr algn="just">
                        <a:spcAft>
                          <a:spcPts val="0"/>
                        </a:spcAft>
                      </a:pPr>
                      <a:r>
                        <a:rPr lang="pt-BR" sz="1400" dirty="0">
                          <a:effectLst/>
                        </a:rPr>
                        <a:t>Ações do Sistema:</a:t>
                      </a:r>
                      <a:endParaRPr lang="pt-BR" sz="1400" dirty="0">
                        <a:solidFill>
                          <a:srgbClr val="000000"/>
                        </a:solidFill>
                        <a:effectLst/>
                        <a:latin typeface="Times New Roman" panose="02020603050405020304" pitchFamily="18" charset="0"/>
                        <a:ea typeface="Times New Roman" panose="02020603050405020304" pitchFamily="18" charset="0"/>
                      </a:endParaRPr>
                    </a:p>
                  </a:txBody>
                  <a:tcPr marL="93040" marR="93040" marT="0" marB="0"/>
                </a:tc>
                <a:extLst>
                  <a:ext uri="{0D108BD9-81ED-4DB2-BD59-A6C34878D82A}">
                    <a16:rowId xmlns:a16="http://schemas.microsoft.com/office/drawing/2014/main" val="10005"/>
                  </a:ext>
                </a:extLst>
              </a:tr>
              <a:tr h="557010">
                <a:tc>
                  <a:txBody>
                    <a:bodyPr/>
                    <a:lstStyle/>
                    <a:p>
                      <a:pPr algn="just" rtl="0" fontAlgn="t">
                        <a:spcBef>
                          <a:spcPts val="0"/>
                        </a:spcBef>
                        <a:spcAft>
                          <a:spcPts val="0"/>
                        </a:spcAft>
                      </a:pPr>
                      <a:r>
                        <a:rPr lang="pt-BR" sz="1400" b="0" i="0" u="none" strike="noStrike" dirty="0" smtClean="0">
                          <a:solidFill>
                            <a:srgbClr val="000000"/>
                          </a:solidFill>
                          <a:effectLst/>
                          <a:latin typeface="+mn-lt"/>
                        </a:rPr>
                        <a:t>1. Clicar na página “Sobre o IFSP e o Projeto INDRA” (“Sobre nós”).</a:t>
                      </a:r>
                      <a:endParaRPr lang="pt-BR" sz="1400" dirty="0">
                        <a:effectLst/>
                        <a:latin typeface="+mn-lt"/>
                      </a:endParaRPr>
                    </a:p>
                  </a:txBody>
                  <a:tcPr marL="93040" marR="93040" marT="0" marB="0"/>
                </a:tc>
                <a:tc>
                  <a:txBody>
                    <a:bodyPr/>
                    <a:lstStyle/>
                    <a:p>
                      <a:pPr algn="just" rtl="0" fontAlgn="t">
                        <a:spcBef>
                          <a:spcPts val="0"/>
                        </a:spcBef>
                        <a:spcAft>
                          <a:spcPts val="0"/>
                        </a:spcAft>
                      </a:pPr>
                      <a:r>
                        <a:rPr lang="pt-BR" sz="1400" b="0" i="0" u="none" strike="noStrike" dirty="0" smtClean="0">
                          <a:solidFill>
                            <a:srgbClr val="000000"/>
                          </a:solidFill>
                          <a:effectLst/>
                          <a:latin typeface="+mn-lt"/>
                        </a:rPr>
                        <a:t>2. Clicar na página “Sobre o IFSP e o Projeto INDRA” (“Sobre nós”).</a:t>
                      </a:r>
                      <a:endParaRPr lang="pt-BR" sz="1400" dirty="0">
                        <a:effectLst/>
                        <a:latin typeface="+mn-lt"/>
                      </a:endParaRPr>
                    </a:p>
                  </a:txBody>
                  <a:tcPr marL="93040" marR="93040" marT="0" marB="0"/>
                </a:tc>
                <a:extLst>
                  <a:ext uri="{0D108BD9-81ED-4DB2-BD59-A6C34878D82A}">
                    <a16:rowId xmlns:a16="http://schemas.microsoft.com/office/drawing/2014/main" val="10006"/>
                  </a:ext>
                </a:extLst>
              </a:tr>
              <a:tr h="302746">
                <a:tc>
                  <a:txBody>
                    <a:bodyPr/>
                    <a:lstStyle/>
                    <a:p>
                      <a:pPr algn="just">
                        <a:spcAft>
                          <a:spcPts val="0"/>
                        </a:spcAft>
                      </a:pPr>
                      <a:endParaRPr lang="pt-BR" sz="1400" dirty="0">
                        <a:solidFill>
                          <a:srgbClr val="000000"/>
                        </a:solidFill>
                        <a:effectLst/>
                        <a:latin typeface="+mn-lt"/>
                        <a:ea typeface="Times New Roman" panose="02020603050405020304" pitchFamily="18" charset="0"/>
                      </a:endParaRPr>
                    </a:p>
                  </a:txBody>
                  <a:tcPr marL="93040" marR="93040" marT="0" marB="0"/>
                </a:tc>
                <a:tc>
                  <a:txBody>
                    <a:bodyPr/>
                    <a:lstStyle/>
                    <a:p>
                      <a:pPr algn="just" rtl="0" fontAlgn="t">
                        <a:spcBef>
                          <a:spcPts val="0"/>
                        </a:spcBef>
                        <a:spcAft>
                          <a:spcPts val="0"/>
                        </a:spcAft>
                      </a:pPr>
                      <a:r>
                        <a:rPr lang="pt-BR" sz="1400" b="0" i="0" u="none" strike="noStrike" dirty="0" smtClean="0">
                          <a:solidFill>
                            <a:srgbClr val="000000"/>
                          </a:solidFill>
                          <a:effectLst/>
                          <a:latin typeface="+mn-lt"/>
                        </a:rPr>
                        <a:t>3. Redirecionar para o link da página.</a:t>
                      </a:r>
                      <a:endParaRPr lang="pt-BR" sz="1400" dirty="0">
                        <a:effectLst/>
                        <a:latin typeface="+mn-lt"/>
                      </a:endParaRPr>
                    </a:p>
                  </a:txBody>
                  <a:tcPr marL="93040" marR="93040" marT="0" marB="0"/>
                </a:tc>
                <a:extLst>
                  <a:ext uri="{0D108BD9-81ED-4DB2-BD59-A6C34878D82A}">
                    <a16:rowId xmlns:a16="http://schemas.microsoft.com/office/drawing/2014/main" val="10007"/>
                  </a:ext>
                </a:extLst>
              </a:tr>
              <a:tr h="586351">
                <a:tc>
                  <a:txBody>
                    <a:bodyPr/>
                    <a:lstStyle/>
                    <a:p>
                      <a:pPr algn="just">
                        <a:spcAft>
                          <a:spcPts val="0"/>
                        </a:spcAft>
                      </a:pPr>
                      <a:endParaRPr lang="pt-BR" sz="1400" dirty="0">
                        <a:solidFill>
                          <a:srgbClr val="000000"/>
                        </a:solidFill>
                        <a:effectLst/>
                        <a:latin typeface="+mn-lt"/>
                        <a:ea typeface="Times New Roman" panose="02020603050405020304" pitchFamily="18" charset="0"/>
                      </a:endParaRPr>
                    </a:p>
                  </a:txBody>
                  <a:tcPr marL="93040" marR="93040" marT="0" marB="0"/>
                </a:tc>
                <a:tc>
                  <a:txBody>
                    <a:bodyPr/>
                    <a:lstStyle/>
                    <a:p>
                      <a:pPr marL="0" marR="0" indent="0" algn="just" defTabSz="914400" rtl="0" eaLnBrk="1" fontAlgn="auto" latinLnBrk="0" hangingPunct="1">
                        <a:lnSpc>
                          <a:spcPct val="100000"/>
                        </a:lnSpc>
                        <a:spcBef>
                          <a:spcPts val="0"/>
                        </a:spcBef>
                        <a:spcAft>
                          <a:spcPts val="0"/>
                        </a:spcAft>
                        <a:buClrTx/>
                        <a:buSzTx/>
                        <a:buFontTx/>
                        <a:buNone/>
                        <a:tabLst/>
                        <a:defRPr/>
                      </a:pPr>
                      <a:r>
                        <a:rPr lang="pt-BR" sz="1400" b="0" i="0" u="none" strike="noStrike" dirty="0" smtClean="0">
                          <a:solidFill>
                            <a:srgbClr val="000000"/>
                          </a:solidFill>
                          <a:effectLst/>
                          <a:latin typeface="+mn-lt"/>
                        </a:rPr>
                        <a:t>4. Exibir as informações da pagina e botão “spoiler” contendo os alunos que trabalharam no projeto.</a:t>
                      </a:r>
                      <a:endParaRPr lang="pt-BR" sz="1400" dirty="0" smtClean="0">
                        <a:effectLst/>
                        <a:latin typeface="+mn-lt"/>
                      </a:endParaRPr>
                    </a:p>
                    <a:p>
                      <a:pPr algn="just">
                        <a:spcAft>
                          <a:spcPts val="0"/>
                        </a:spcAft>
                      </a:pPr>
                      <a:endParaRPr lang="pt-BR" sz="1400" dirty="0">
                        <a:solidFill>
                          <a:srgbClr val="000000"/>
                        </a:solidFill>
                        <a:effectLst/>
                        <a:latin typeface="+mn-lt"/>
                        <a:ea typeface="Times New Roman" panose="02020603050405020304" pitchFamily="18" charset="0"/>
                      </a:endParaRPr>
                    </a:p>
                  </a:txBody>
                  <a:tcPr marL="93040" marR="93040" marT="0" marB="0"/>
                </a:tc>
                <a:extLst>
                  <a:ext uri="{0D108BD9-81ED-4DB2-BD59-A6C34878D82A}">
                    <a16:rowId xmlns:a16="http://schemas.microsoft.com/office/drawing/2014/main" val="10008"/>
                  </a:ext>
                </a:extLst>
              </a:tr>
              <a:tr h="206754">
                <a:tc>
                  <a:txBody>
                    <a:bodyPr/>
                    <a:lstStyle/>
                    <a:p>
                      <a:pPr algn="just">
                        <a:spcAft>
                          <a:spcPts val="0"/>
                        </a:spcAft>
                      </a:pPr>
                      <a:r>
                        <a:rPr lang="pt-BR" sz="1400" b="0" i="0" u="none" strike="noStrike" kern="1200" dirty="0" smtClean="0">
                          <a:solidFill>
                            <a:schemeClr val="dk1"/>
                          </a:solidFill>
                          <a:effectLst/>
                          <a:latin typeface="+mn-lt"/>
                          <a:ea typeface="+mn-ea"/>
                          <a:cs typeface="+mn-cs"/>
                        </a:rPr>
                        <a:t>5. Fim do Caso de Uso.</a:t>
                      </a:r>
                      <a:endParaRPr lang="pt-BR" sz="1400" dirty="0">
                        <a:solidFill>
                          <a:srgbClr val="000000"/>
                        </a:solidFill>
                        <a:effectLst/>
                        <a:latin typeface="Times New Roman" panose="02020603050405020304" pitchFamily="18" charset="0"/>
                        <a:ea typeface="Times New Roman" panose="02020603050405020304" pitchFamily="18" charset="0"/>
                      </a:endParaRPr>
                    </a:p>
                  </a:txBody>
                  <a:tcPr marL="93040" marR="93040" marT="0" marB="0"/>
                </a:tc>
                <a:tc>
                  <a:txBody>
                    <a:bodyPr/>
                    <a:lstStyle/>
                    <a:p>
                      <a:pPr algn="just">
                        <a:spcAft>
                          <a:spcPts val="0"/>
                        </a:spcAft>
                      </a:pPr>
                      <a:endParaRPr lang="pt-BR" sz="1400" dirty="0">
                        <a:solidFill>
                          <a:srgbClr val="000000"/>
                        </a:solidFill>
                        <a:effectLst/>
                        <a:latin typeface="Times New Roman" panose="02020603050405020304" pitchFamily="18" charset="0"/>
                        <a:ea typeface="Times New Roman" panose="02020603050405020304" pitchFamily="18" charset="0"/>
                      </a:endParaRPr>
                    </a:p>
                  </a:txBody>
                  <a:tcPr marL="93040" marR="93040" marT="0" marB="0"/>
                </a:tc>
                <a:extLst>
                  <a:ext uri="{0D108BD9-81ED-4DB2-BD59-A6C34878D82A}">
                    <a16:rowId xmlns:a16="http://schemas.microsoft.com/office/drawing/2014/main" val="3893488050"/>
                  </a:ext>
                </a:extLst>
              </a:tr>
            </a:tbl>
          </a:graphicData>
        </a:graphic>
      </p:graphicFrame>
    </p:spTree>
    <p:extLst>
      <p:ext uri="{BB962C8B-B14F-4D97-AF65-F5344CB8AC3E}">
        <p14:creationId xmlns:p14="http://schemas.microsoft.com/office/powerpoint/2010/main" val="3061534263"/>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Protótipo Relativo ao Caso de </a:t>
            </a:r>
            <a:r>
              <a:rPr lang="pt-BR" dirty="0" smtClean="0"/>
              <a:t>Uso 1 </a:t>
            </a:r>
            <a:endParaRPr lang="pt-BR" dirty="0"/>
          </a:p>
        </p:txBody>
      </p:sp>
      <p:pic>
        <p:nvPicPr>
          <p:cNvPr id="4" name="Imagem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pic>
        <p:nvPicPr>
          <p:cNvPr id="11" name="Espaço Reservado para Conteúdo 10"/>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933366" y="2180492"/>
            <a:ext cx="7269705" cy="4351338"/>
          </a:xfrm>
        </p:spPr>
      </p:pic>
      <p:sp>
        <p:nvSpPr>
          <p:cNvPr id="12" name="CaixaDeTexto 11"/>
          <p:cNvSpPr txBox="1"/>
          <p:nvPr/>
        </p:nvSpPr>
        <p:spPr>
          <a:xfrm>
            <a:off x="404446" y="1691322"/>
            <a:ext cx="3692769" cy="369332"/>
          </a:xfrm>
          <a:prstGeom prst="rect">
            <a:avLst/>
          </a:prstGeom>
          <a:noFill/>
        </p:spPr>
        <p:txBody>
          <a:bodyPr wrap="square" rtlCol="0">
            <a:spAutoFit/>
          </a:bodyPr>
          <a:lstStyle/>
          <a:p>
            <a:r>
              <a:rPr lang="pt-BR" dirty="0" smtClean="0"/>
              <a:t>Cadastrar usuários: comum</a:t>
            </a:r>
            <a:endParaRPr lang="pt-BR" dirty="0"/>
          </a:p>
        </p:txBody>
      </p:sp>
    </p:spTree>
    <p:extLst>
      <p:ext uri="{BB962C8B-B14F-4D97-AF65-F5344CB8AC3E}">
        <p14:creationId xmlns:p14="http://schemas.microsoft.com/office/powerpoint/2010/main" val="673332297"/>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Protótipo Relativo ao Caso de </a:t>
            </a:r>
            <a:r>
              <a:rPr lang="pt-BR" dirty="0" smtClean="0"/>
              <a:t>Uso 1</a:t>
            </a:r>
            <a:endParaRPr lang="pt-BR" dirty="0"/>
          </a:p>
        </p:txBody>
      </p:sp>
      <p:pic>
        <p:nvPicPr>
          <p:cNvPr id="4" name="Imagem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pic>
        <p:nvPicPr>
          <p:cNvPr id="5" name="Espaço Reservado para Conteúdo 4"/>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2062898" y="2145323"/>
            <a:ext cx="6887546" cy="4351338"/>
          </a:xfrm>
        </p:spPr>
      </p:pic>
      <p:sp>
        <p:nvSpPr>
          <p:cNvPr id="7" name="CaixaDeTexto 6"/>
          <p:cNvSpPr txBox="1"/>
          <p:nvPr/>
        </p:nvSpPr>
        <p:spPr>
          <a:xfrm>
            <a:off x="404446" y="1691322"/>
            <a:ext cx="3692769" cy="369332"/>
          </a:xfrm>
          <a:prstGeom prst="rect">
            <a:avLst/>
          </a:prstGeom>
          <a:noFill/>
        </p:spPr>
        <p:txBody>
          <a:bodyPr wrap="square" rtlCol="0">
            <a:spAutoFit/>
          </a:bodyPr>
          <a:lstStyle/>
          <a:p>
            <a:r>
              <a:rPr lang="pt-BR" dirty="0" smtClean="0"/>
              <a:t>Cadastrar usuários: especialista</a:t>
            </a:r>
            <a:endParaRPr lang="pt-BR" dirty="0"/>
          </a:p>
        </p:txBody>
      </p:sp>
    </p:spTree>
    <p:extLst>
      <p:ext uri="{BB962C8B-B14F-4D97-AF65-F5344CB8AC3E}">
        <p14:creationId xmlns:p14="http://schemas.microsoft.com/office/powerpoint/2010/main" val="206662359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972312" y="925357"/>
            <a:ext cx="9418320" cy="1066800"/>
          </a:xfrm>
        </p:spPr>
        <p:txBody>
          <a:bodyPr>
            <a:normAutofit/>
          </a:bodyPr>
          <a:lstStyle/>
          <a:p>
            <a:r>
              <a:rPr lang="pt-BR" sz="6000" dirty="0" err="1"/>
              <a:t>Template</a:t>
            </a:r>
            <a:endParaRPr lang="pt-BR" sz="6000" dirty="0"/>
          </a:p>
        </p:txBody>
      </p:sp>
      <p:sp>
        <p:nvSpPr>
          <p:cNvPr id="5" name="Subtítulo 4"/>
          <p:cNvSpPr>
            <a:spLocks noGrp="1"/>
          </p:cNvSpPr>
          <p:nvPr>
            <p:ph type="subTitle" idx="1"/>
          </p:nvPr>
        </p:nvSpPr>
        <p:spPr>
          <a:xfrm>
            <a:off x="1261872" y="3291840"/>
            <a:ext cx="9418320" cy="3200400"/>
          </a:xfrm>
        </p:spPr>
        <p:txBody>
          <a:bodyPr>
            <a:noAutofit/>
          </a:bodyPr>
          <a:lstStyle/>
          <a:p>
            <a:r>
              <a:rPr lang="pt-BR" dirty="0" smtClean="0"/>
              <a:t>Grupo 01</a:t>
            </a:r>
          </a:p>
          <a:p>
            <a:r>
              <a:rPr lang="pt-BR" dirty="0" smtClean="0"/>
              <a:t>Grupo 02</a:t>
            </a:r>
          </a:p>
          <a:p>
            <a:r>
              <a:rPr lang="pt-BR" dirty="0" smtClean="0"/>
              <a:t>Grupo 03</a:t>
            </a:r>
          </a:p>
          <a:p>
            <a:endParaRPr lang="pt-BR" dirty="0" smtClean="0"/>
          </a:p>
          <a:p>
            <a:endParaRPr lang="pt-BR" dirty="0">
              <a:latin typeface="Calibri" panose="020F0502020204030204" pitchFamily="34" charset="0"/>
            </a:endParaRPr>
          </a:p>
          <a:p>
            <a:endParaRPr lang="pt-BR" dirty="0">
              <a:latin typeface="Calibri" panose="020F0502020204030204" pitchFamily="34" charset="0"/>
            </a:endParaRPr>
          </a:p>
        </p:txBody>
      </p:sp>
      <p:pic>
        <p:nvPicPr>
          <p:cNvPr id="6" name="Imagem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616440" y="202692"/>
            <a:ext cx="2383141" cy="1445330"/>
          </a:xfrm>
          <a:prstGeom prst="rect">
            <a:avLst/>
          </a:prstGeom>
        </p:spPr>
      </p:pic>
    </p:spTree>
    <p:extLst>
      <p:ext uri="{BB962C8B-B14F-4D97-AF65-F5344CB8AC3E}">
        <p14:creationId xmlns:p14="http://schemas.microsoft.com/office/powerpoint/2010/main" val="265872011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Protótipo Relativo ao Caso de </a:t>
            </a:r>
            <a:r>
              <a:rPr lang="pt-BR" dirty="0" smtClean="0"/>
              <a:t>Uso 1</a:t>
            </a:r>
            <a:endParaRPr lang="pt-BR" dirty="0"/>
          </a:p>
        </p:txBody>
      </p:sp>
      <p:pic>
        <p:nvPicPr>
          <p:cNvPr id="4" name="Imagem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pic>
        <p:nvPicPr>
          <p:cNvPr id="6" name="Espaço Reservado para Conteúdo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977031" y="2259624"/>
            <a:ext cx="6953772" cy="4351338"/>
          </a:xfrm>
        </p:spPr>
      </p:pic>
      <p:sp>
        <p:nvSpPr>
          <p:cNvPr id="7" name="CaixaDeTexto 6"/>
          <p:cNvSpPr txBox="1"/>
          <p:nvPr/>
        </p:nvSpPr>
        <p:spPr>
          <a:xfrm>
            <a:off x="404446" y="1691322"/>
            <a:ext cx="3692769" cy="369332"/>
          </a:xfrm>
          <a:prstGeom prst="rect">
            <a:avLst/>
          </a:prstGeom>
          <a:noFill/>
        </p:spPr>
        <p:txBody>
          <a:bodyPr wrap="square" rtlCol="0">
            <a:spAutoFit/>
          </a:bodyPr>
          <a:lstStyle/>
          <a:p>
            <a:r>
              <a:rPr lang="pt-BR" dirty="0" smtClean="0"/>
              <a:t>Cadastrar usuários: instituição</a:t>
            </a:r>
            <a:endParaRPr lang="pt-BR" dirty="0"/>
          </a:p>
        </p:txBody>
      </p:sp>
    </p:spTree>
    <p:extLst>
      <p:ext uri="{BB962C8B-B14F-4D97-AF65-F5344CB8AC3E}">
        <p14:creationId xmlns:p14="http://schemas.microsoft.com/office/powerpoint/2010/main" val="2703964356"/>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Protótipo Relativo ao Caso de </a:t>
            </a:r>
            <a:r>
              <a:rPr lang="pt-BR" dirty="0" smtClean="0"/>
              <a:t>Uso 2</a:t>
            </a:r>
            <a:endParaRPr lang="pt-BR" dirty="0"/>
          </a:p>
        </p:txBody>
      </p:sp>
      <p:pic>
        <p:nvPicPr>
          <p:cNvPr id="4" name="Imagem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pic>
        <p:nvPicPr>
          <p:cNvPr id="5" name="Espaço Reservado para Conteúdo 4"/>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2058754" y="2171700"/>
            <a:ext cx="6895834" cy="4351338"/>
          </a:xfrm>
        </p:spPr>
      </p:pic>
      <p:sp>
        <p:nvSpPr>
          <p:cNvPr id="7" name="CaixaDeTexto 6"/>
          <p:cNvSpPr txBox="1"/>
          <p:nvPr/>
        </p:nvSpPr>
        <p:spPr>
          <a:xfrm>
            <a:off x="404446" y="1691322"/>
            <a:ext cx="3692769" cy="369332"/>
          </a:xfrm>
          <a:prstGeom prst="rect">
            <a:avLst/>
          </a:prstGeom>
          <a:noFill/>
        </p:spPr>
        <p:txBody>
          <a:bodyPr wrap="square" rtlCol="0">
            <a:spAutoFit/>
          </a:bodyPr>
          <a:lstStyle/>
          <a:p>
            <a:r>
              <a:rPr lang="pt-BR" dirty="0" err="1" smtClean="0"/>
              <a:t>Logar</a:t>
            </a:r>
            <a:endParaRPr lang="pt-BR" dirty="0"/>
          </a:p>
        </p:txBody>
      </p:sp>
    </p:spTree>
    <p:extLst>
      <p:ext uri="{BB962C8B-B14F-4D97-AF65-F5344CB8AC3E}">
        <p14:creationId xmlns:p14="http://schemas.microsoft.com/office/powerpoint/2010/main" val="4062942777"/>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Protótipo Relativo ao Caso de </a:t>
            </a:r>
            <a:r>
              <a:rPr lang="pt-BR" dirty="0" smtClean="0"/>
              <a:t>Uso 5</a:t>
            </a:r>
            <a:endParaRPr lang="pt-BR" dirty="0"/>
          </a:p>
        </p:txBody>
      </p:sp>
      <p:pic>
        <p:nvPicPr>
          <p:cNvPr id="4" name="Imagem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sp>
        <p:nvSpPr>
          <p:cNvPr id="7" name="CaixaDeTexto 6"/>
          <p:cNvSpPr txBox="1"/>
          <p:nvPr/>
        </p:nvSpPr>
        <p:spPr>
          <a:xfrm>
            <a:off x="394398" y="1691322"/>
            <a:ext cx="4288134" cy="369332"/>
          </a:xfrm>
          <a:prstGeom prst="rect">
            <a:avLst/>
          </a:prstGeom>
          <a:noFill/>
        </p:spPr>
        <p:txBody>
          <a:bodyPr wrap="square" rtlCol="0">
            <a:spAutoFit/>
          </a:bodyPr>
          <a:lstStyle/>
          <a:p>
            <a:r>
              <a:rPr lang="pt-BR" dirty="0"/>
              <a:t>Exibir informações sobre o projeto</a:t>
            </a:r>
          </a:p>
        </p:txBody>
      </p:sp>
      <p:pic>
        <p:nvPicPr>
          <p:cNvPr id="6" name="Marcador de Posição de Conteúdo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559053" y="2060654"/>
            <a:ext cx="7739489" cy="4351338"/>
          </a:xfrm>
        </p:spPr>
      </p:pic>
    </p:spTree>
    <p:extLst>
      <p:ext uri="{BB962C8B-B14F-4D97-AF65-F5344CB8AC3E}">
        <p14:creationId xmlns:p14="http://schemas.microsoft.com/office/powerpoint/2010/main" val="2734631244"/>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Protótipo Relativo ao Caso de </a:t>
            </a:r>
            <a:r>
              <a:rPr lang="pt-BR" smtClean="0"/>
              <a:t>Uso 5</a:t>
            </a:r>
            <a:endParaRPr lang="pt-BR" dirty="0"/>
          </a:p>
        </p:txBody>
      </p:sp>
      <p:pic>
        <p:nvPicPr>
          <p:cNvPr id="4" name="Imagem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sp>
        <p:nvSpPr>
          <p:cNvPr id="7" name="CaixaDeTexto 6"/>
          <p:cNvSpPr txBox="1"/>
          <p:nvPr/>
        </p:nvSpPr>
        <p:spPr>
          <a:xfrm>
            <a:off x="394398" y="1691322"/>
            <a:ext cx="4288134" cy="369332"/>
          </a:xfrm>
          <a:prstGeom prst="rect">
            <a:avLst/>
          </a:prstGeom>
          <a:noFill/>
        </p:spPr>
        <p:txBody>
          <a:bodyPr wrap="square" rtlCol="0">
            <a:spAutoFit/>
          </a:bodyPr>
          <a:lstStyle/>
          <a:p>
            <a:r>
              <a:rPr lang="pt-BR" dirty="0"/>
              <a:t>Exibir informações sobre o projeto</a:t>
            </a:r>
          </a:p>
        </p:txBody>
      </p:sp>
      <p:pic>
        <p:nvPicPr>
          <p:cNvPr id="5" name="Marcador de Posição de Conteúdo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549004" y="2140299"/>
            <a:ext cx="7739489" cy="4351338"/>
          </a:xfrm>
        </p:spPr>
      </p:pic>
    </p:spTree>
    <p:extLst>
      <p:ext uri="{BB962C8B-B14F-4D97-AF65-F5344CB8AC3E}">
        <p14:creationId xmlns:p14="http://schemas.microsoft.com/office/powerpoint/2010/main" val="3522237396"/>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Previsão de Documentação</a:t>
            </a:r>
          </a:p>
        </p:txBody>
      </p:sp>
      <p:pic>
        <p:nvPicPr>
          <p:cNvPr id="4" name="Imagem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graphicFrame>
        <p:nvGraphicFramePr>
          <p:cNvPr id="8" name="Espaço Reservado para Conteúdo 7"/>
          <p:cNvGraphicFramePr>
            <a:graphicFrameLocks noGrp="1"/>
          </p:cNvGraphicFramePr>
          <p:nvPr>
            <p:ph idx="1"/>
            <p:extLst>
              <p:ext uri="{D42A27DB-BD31-4B8C-83A1-F6EECF244321}">
                <p14:modId xmlns:p14="http://schemas.microsoft.com/office/powerpoint/2010/main" val="1465996822"/>
              </p:ext>
            </p:extLst>
          </p:nvPr>
        </p:nvGraphicFramePr>
        <p:xfrm>
          <a:off x="844059" y="1837592"/>
          <a:ext cx="9337432" cy="4756248"/>
        </p:xfrm>
        <a:graphic>
          <a:graphicData uri="http://schemas.openxmlformats.org/drawingml/2006/table">
            <a:tbl>
              <a:tblPr firstRow="1" bandRow="1">
                <a:tableStyleId>{5C22544A-7EE6-4342-B048-85BDC9FD1C3A}</a:tableStyleId>
              </a:tblPr>
              <a:tblGrid>
                <a:gridCol w="3930164">
                  <a:extLst>
                    <a:ext uri="{9D8B030D-6E8A-4147-A177-3AD203B41FA5}">
                      <a16:colId xmlns:a16="http://schemas.microsoft.com/office/drawing/2014/main" val="20000"/>
                    </a:ext>
                  </a:extLst>
                </a:gridCol>
                <a:gridCol w="1494692">
                  <a:extLst>
                    <a:ext uri="{9D8B030D-6E8A-4147-A177-3AD203B41FA5}">
                      <a16:colId xmlns:a16="http://schemas.microsoft.com/office/drawing/2014/main" val="20001"/>
                    </a:ext>
                  </a:extLst>
                </a:gridCol>
                <a:gridCol w="1578218">
                  <a:extLst>
                    <a:ext uri="{9D8B030D-6E8A-4147-A177-3AD203B41FA5}">
                      <a16:colId xmlns:a16="http://schemas.microsoft.com/office/drawing/2014/main" val="20002"/>
                    </a:ext>
                  </a:extLst>
                </a:gridCol>
                <a:gridCol w="2334358">
                  <a:extLst>
                    <a:ext uri="{9D8B030D-6E8A-4147-A177-3AD203B41FA5}">
                      <a16:colId xmlns:a16="http://schemas.microsoft.com/office/drawing/2014/main" val="20003"/>
                    </a:ext>
                  </a:extLst>
                </a:gridCol>
              </a:tblGrid>
              <a:tr h="370840">
                <a:tc>
                  <a:txBody>
                    <a:bodyPr/>
                    <a:lstStyle/>
                    <a:p>
                      <a:r>
                        <a:rPr lang="pt-BR" dirty="0" smtClean="0"/>
                        <a:t>Caso de uso</a:t>
                      </a:r>
                      <a:endParaRPr lang="pt-BR" dirty="0"/>
                    </a:p>
                  </a:txBody>
                  <a:tcPr>
                    <a:solidFill>
                      <a:schemeClr val="tx2"/>
                    </a:solidFill>
                  </a:tcPr>
                </a:tc>
                <a:tc>
                  <a:txBody>
                    <a:bodyPr/>
                    <a:lstStyle/>
                    <a:p>
                      <a:r>
                        <a:rPr lang="pt-BR" dirty="0" smtClean="0"/>
                        <a:t>Feito</a:t>
                      </a:r>
                      <a:endParaRPr lang="pt-BR" dirty="0"/>
                    </a:p>
                  </a:txBody>
                  <a:tcPr>
                    <a:solidFill>
                      <a:schemeClr val="tx2"/>
                    </a:solidFill>
                  </a:tcPr>
                </a:tc>
                <a:tc>
                  <a:txBody>
                    <a:bodyPr/>
                    <a:lstStyle/>
                    <a:p>
                      <a:r>
                        <a:rPr lang="pt-BR" dirty="0" smtClean="0"/>
                        <a:t>Não</a:t>
                      </a:r>
                      <a:r>
                        <a:rPr lang="pt-BR" baseline="0" dirty="0" smtClean="0"/>
                        <a:t> feito</a:t>
                      </a:r>
                      <a:endParaRPr lang="pt-BR" dirty="0"/>
                    </a:p>
                  </a:txBody>
                  <a:tcPr>
                    <a:solidFill>
                      <a:schemeClr val="tx2"/>
                    </a:solidFill>
                  </a:tcPr>
                </a:tc>
                <a:tc>
                  <a:txBody>
                    <a:bodyPr/>
                    <a:lstStyle/>
                    <a:p>
                      <a:r>
                        <a:rPr lang="pt-BR" dirty="0" smtClean="0"/>
                        <a:t>Data prevista</a:t>
                      </a:r>
                      <a:endParaRPr lang="pt-BR" dirty="0"/>
                    </a:p>
                  </a:txBody>
                  <a:tcPr>
                    <a:solidFill>
                      <a:schemeClr val="tx2"/>
                    </a:solidFill>
                  </a:tcPr>
                </a:tc>
                <a:extLst>
                  <a:ext uri="{0D108BD9-81ED-4DB2-BD59-A6C34878D82A}">
                    <a16:rowId xmlns:a16="http://schemas.microsoft.com/office/drawing/2014/main" val="10000"/>
                  </a:ext>
                </a:extLst>
              </a:tr>
              <a:tr h="306168">
                <a:tc>
                  <a:txBody>
                    <a:bodyPr/>
                    <a:lstStyle/>
                    <a:p>
                      <a:r>
                        <a:rPr lang="pt-BR" sz="1200" dirty="0" smtClean="0"/>
                        <a:t>Cadastrar usuários</a:t>
                      </a:r>
                      <a:endParaRPr lang="pt-BR" sz="1200" dirty="0"/>
                    </a:p>
                  </a:txBody>
                  <a:tcPr/>
                </a:tc>
                <a:tc>
                  <a:txBody>
                    <a:bodyPr/>
                    <a:lstStyle/>
                    <a:p>
                      <a:pPr algn="ctr"/>
                      <a:r>
                        <a:rPr lang="pt-BR" sz="1200" dirty="0" smtClean="0"/>
                        <a:t>x</a:t>
                      </a:r>
                      <a:endParaRPr lang="pt-BR" sz="1200" dirty="0"/>
                    </a:p>
                  </a:txBody>
                  <a:tcPr/>
                </a:tc>
                <a:tc>
                  <a:txBody>
                    <a:bodyPr/>
                    <a:lstStyle/>
                    <a:p>
                      <a:pPr algn="ctr"/>
                      <a:endParaRPr lang="pt-BR" sz="1200" dirty="0"/>
                    </a:p>
                  </a:txBody>
                  <a:tcPr/>
                </a:tc>
                <a:tc>
                  <a:txBody>
                    <a:bodyPr/>
                    <a:lstStyle/>
                    <a:p>
                      <a:pPr algn="ctr"/>
                      <a:endParaRPr lang="pt-BR" sz="1200" dirty="0"/>
                    </a:p>
                  </a:txBody>
                  <a:tcPr/>
                </a:tc>
                <a:extLst>
                  <a:ext uri="{0D108BD9-81ED-4DB2-BD59-A6C34878D82A}">
                    <a16:rowId xmlns:a16="http://schemas.microsoft.com/office/drawing/2014/main" val="10001"/>
                  </a:ext>
                </a:extLst>
              </a:tr>
              <a:tr h="370840">
                <a:tc>
                  <a:txBody>
                    <a:bodyPr/>
                    <a:lstStyle/>
                    <a:p>
                      <a:r>
                        <a:rPr lang="pt-BR" sz="1200" dirty="0" err="1" smtClean="0"/>
                        <a:t>Logar</a:t>
                      </a:r>
                      <a:r>
                        <a:rPr lang="pt-BR" sz="1200" dirty="0" smtClean="0"/>
                        <a:t> no sistema</a:t>
                      </a:r>
                      <a:endParaRPr lang="pt-BR" sz="1200" dirty="0"/>
                    </a:p>
                  </a:txBody>
                  <a:tcPr/>
                </a:tc>
                <a:tc>
                  <a:txBody>
                    <a:bodyPr/>
                    <a:lstStyle/>
                    <a:p>
                      <a:pPr algn="ctr"/>
                      <a:r>
                        <a:rPr lang="pt-BR" sz="1200" dirty="0" smtClean="0"/>
                        <a:t>x</a:t>
                      </a:r>
                      <a:endParaRPr lang="pt-BR" sz="1200" dirty="0"/>
                    </a:p>
                  </a:txBody>
                  <a:tcPr/>
                </a:tc>
                <a:tc>
                  <a:txBody>
                    <a:bodyPr/>
                    <a:lstStyle/>
                    <a:p>
                      <a:pPr algn="ctr"/>
                      <a:endParaRPr lang="pt-BR" sz="1200" dirty="0"/>
                    </a:p>
                  </a:txBody>
                  <a:tcPr/>
                </a:tc>
                <a:tc>
                  <a:txBody>
                    <a:bodyPr/>
                    <a:lstStyle/>
                    <a:p>
                      <a:pPr algn="ctr"/>
                      <a:endParaRPr lang="pt-BR" sz="1200" dirty="0"/>
                    </a:p>
                  </a:txBody>
                  <a:tcPr/>
                </a:tc>
                <a:extLst>
                  <a:ext uri="{0D108BD9-81ED-4DB2-BD59-A6C34878D82A}">
                    <a16:rowId xmlns:a16="http://schemas.microsoft.com/office/drawing/2014/main" val="10002"/>
                  </a:ext>
                </a:extLst>
              </a:tr>
              <a:tr h="370840">
                <a:tc>
                  <a:txBody>
                    <a:bodyPr/>
                    <a:lstStyle/>
                    <a:p>
                      <a:r>
                        <a:rPr lang="pt-BR" sz="1200" dirty="0" smtClean="0"/>
                        <a:t>Exibir a Home</a:t>
                      </a:r>
                      <a:endParaRPr lang="pt-BR" sz="1200" dirty="0"/>
                    </a:p>
                  </a:txBody>
                  <a:tcPr/>
                </a:tc>
                <a:tc>
                  <a:txBody>
                    <a:bodyPr/>
                    <a:lstStyle/>
                    <a:p>
                      <a:pPr algn="ctr"/>
                      <a:endParaRPr lang="pt-BR" sz="1200" dirty="0"/>
                    </a:p>
                  </a:txBody>
                  <a:tcPr/>
                </a:tc>
                <a:tc>
                  <a:txBody>
                    <a:bodyPr/>
                    <a:lstStyle/>
                    <a:p>
                      <a:pPr algn="ctr"/>
                      <a:r>
                        <a:rPr lang="pt-BR" sz="1200" dirty="0" smtClean="0"/>
                        <a:t>x</a:t>
                      </a:r>
                      <a:endParaRPr lang="pt-BR" sz="12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sz="1200" dirty="0" smtClean="0"/>
                        <a:t>22/04/2016</a:t>
                      </a:r>
                    </a:p>
                  </a:txBody>
                  <a:tcPr/>
                </a:tc>
                <a:extLst>
                  <a:ext uri="{0D108BD9-81ED-4DB2-BD59-A6C34878D82A}">
                    <a16:rowId xmlns:a16="http://schemas.microsoft.com/office/drawing/2014/main" val="10003"/>
                  </a:ext>
                </a:extLst>
              </a:tr>
              <a:tr h="370840">
                <a:tc>
                  <a:txBody>
                    <a:bodyPr/>
                    <a:lstStyle/>
                    <a:p>
                      <a:r>
                        <a:rPr lang="pt-BR" sz="1200" dirty="0" smtClean="0"/>
                        <a:t>Exibir</a:t>
                      </a:r>
                      <a:r>
                        <a:rPr lang="pt-BR" sz="1200" baseline="0" dirty="0" smtClean="0"/>
                        <a:t> alerta de enchente de </a:t>
                      </a:r>
                      <a:r>
                        <a:rPr lang="pt-BR" sz="1200" baseline="0" dirty="0" err="1" smtClean="0"/>
                        <a:t>PCDs</a:t>
                      </a:r>
                      <a:r>
                        <a:rPr lang="pt-BR" sz="1200" baseline="0" dirty="0" smtClean="0"/>
                        <a:t> de interesse</a:t>
                      </a:r>
                      <a:endParaRPr lang="pt-BR" sz="1200" dirty="0"/>
                    </a:p>
                  </a:txBody>
                  <a:tcPr/>
                </a:tc>
                <a:tc>
                  <a:txBody>
                    <a:bodyPr/>
                    <a:lstStyle/>
                    <a:p>
                      <a:pPr algn="ctr"/>
                      <a:endParaRPr lang="pt-BR" sz="1200" dirty="0"/>
                    </a:p>
                  </a:txBody>
                  <a:tcPr/>
                </a:tc>
                <a:tc>
                  <a:txBody>
                    <a:bodyPr/>
                    <a:lstStyle/>
                    <a:p>
                      <a:pPr algn="ctr"/>
                      <a:r>
                        <a:rPr lang="pt-BR" sz="1200" dirty="0" smtClean="0"/>
                        <a:t>x</a:t>
                      </a:r>
                      <a:endParaRPr lang="pt-BR" sz="12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sz="1200" dirty="0" smtClean="0"/>
                        <a:t>22/04/2016</a:t>
                      </a:r>
                    </a:p>
                  </a:txBody>
                  <a:tcPr/>
                </a:tc>
                <a:extLst>
                  <a:ext uri="{0D108BD9-81ED-4DB2-BD59-A6C34878D82A}">
                    <a16:rowId xmlns:a16="http://schemas.microsoft.com/office/drawing/2014/main" val="10004"/>
                  </a:ext>
                </a:extLst>
              </a:tr>
              <a:tr h="370840">
                <a:tc>
                  <a:txBody>
                    <a:bodyPr/>
                    <a:lstStyle/>
                    <a:p>
                      <a:r>
                        <a:rPr lang="pt-BR" sz="1200" dirty="0" smtClean="0"/>
                        <a:t>Exibir informações</a:t>
                      </a:r>
                      <a:r>
                        <a:rPr lang="pt-BR" sz="1200" baseline="0" dirty="0" smtClean="0"/>
                        <a:t> do projeto</a:t>
                      </a:r>
                      <a:endParaRPr lang="pt-BR" sz="1200" dirty="0"/>
                    </a:p>
                  </a:txBody>
                  <a:tcPr/>
                </a:tc>
                <a:tc>
                  <a:txBody>
                    <a:bodyPr/>
                    <a:lstStyle/>
                    <a:p>
                      <a:pPr algn="ctr"/>
                      <a:r>
                        <a:rPr lang="pt-BR" sz="1200" dirty="0" smtClean="0"/>
                        <a:t>x</a:t>
                      </a:r>
                      <a:endParaRPr lang="pt-BR" sz="1200" dirty="0"/>
                    </a:p>
                  </a:txBody>
                  <a:tcPr/>
                </a:tc>
                <a:tc>
                  <a:txBody>
                    <a:bodyPr/>
                    <a:lstStyle/>
                    <a:p>
                      <a:pPr algn="ctr"/>
                      <a:endParaRPr lang="pt-BR" sz="12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pt-BR" sz="1200" dirty="0" smtClean="0"/>
                    </a:p>
                  </a:txBody>
                  <a:tcPr/>
                </a:tc>
                <a:extLst>
                  <a:ext uri="{0D108BD9-81ED-4DB2-BD59-A6C34878D82A}">
                    <a16:rowId xmlns:a16="http://schemas.microsoft.com/office/drawing/2014/main" val="10005"/>
                  </a:ext>
                </a:extLst>
              </a:tr>
              <a:tr h="370840">
                <a:tc>
                  <a:txBody>
                    <a:bodyPr/>
                    <a:lstStyle/>
                    <a:p>
                      <a:r>
                        <a:rPr lang="pt-BR" sz="1200" dirty="0" smtClean="0"/>
                        <a:t>Enviar</a:t>
                      </a:r>
                      <a:r>
                        <a:rPr lang="pt-BR" sz="1200" baseline="0" dirty="0" smtClean="0"/>
                        <a:t> e-mail de recuperação de senha</a:t>
                      </a:r>
                      <a:endParaRPr lang="pt-BR" sz="1200" dirty="0"/>
                    </a:p>
                  </a:txBody>
                  <a:tcPr/>
                </a:tc>
                <a:tc>
                  <a:txBody>
                    <a:bodyPr/>
                    <a:lstStyle/>
                    <a:p>
                      <a:pPr algn="ctr"/>
                      <a:endParaRPr lang="pt-BR" sz="1200" dirty="0"/>
                    </a:p>
                  </a:txBody>
                  <a:tcPr/>
                </a:tc>
                <a:tc>
                  <a:txBody>
                    <a:bodyPr/>
                    <a:lstStyle/>
                    <a:p>
                      <a:pPr algn="ctr"/>
                      <a:r>
                        <a:rPr lang="pt-BR" sz="1200" dirty="0" smtClean="0"/>
                        <a:t>x</a:t>
                      </a:r>
                      <a:endParaRPr lang="pt-BR" sz="12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sz="1200" dirty="0" smtClean="0"/>
                        <a:t>22/04/2016</a:t>
                      </a:r>
                    </a:p>
                  </a:txBody>
                  <a:tcPr/>
                </a:tc>
                <a:extLst>
                  <a:ext uri="{0D108BD9-81ED-4DB2-BD59-A6C34878D82A}">
                    <a16:rowId xmlns:a16="http://schemas.microsoft.com/office/drawing/2014/main" val="10006"/>
                  </a:ext>
                </a:extLst>
              </a:tr>
              <a:tr h="370840">
                <a:tc>
                  <a:txBody>
                    <a:bodyPr/>
                    <a:lstStyle/>
                    <a:p>
                      <a:r>
                        <a:rPr lang="pt-BR" sz="1200" dirty="0" smtClean="0"/>
                        <a:t>Confirmar cadastro de usuário</a:t>
                      </a:r>
                      <a:endParaRPr lang="pt-BR" sz="1200" dirty="0"/>
                    </a:p>
                  </a:txBody>
                  <a:tcPr/>
                </a:tc>
                <a:tc>
                  <a:txBody>
                    <a:bodyPr/>
                    <a:lstStyle/>
                    <a:p>
                      <a:pPr algn="ctr"/>
                      <a:endParaRPr lang="pt-BR" sz="1200" dirty="0"/>
                    </a:p>
                  </a:txBody>
                  <a:tcPr/>
                </a:tc>
                <a:tc>
                  <a:txBody>
                    <a:bodyPr/>
                    <a:lstStyle/>
                    <a:p>
                      <a:pPr algn="ctr"/>
                      <a:r>
                        <a:rPr lang="pt-BR" sz="1200" dirty="0" smtClean="0"/>
                        <a:t>x</a:t>
                      </a:r>
                      <a:endParaRPr lang="pt-BR" sz="12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sz="1200" dirty="0" smtClean="0"/>
                        <a:t>22/04/2016</a:t>
                      </a:r>
                    </a:p>
                  </a:txBody>
                  <a:tcPr/>
                </a:tc>
                <a:extLst>
                  <a:ext uri="{0D108BD9-81ED-4DB2-BD59-A6C34878D82A}">
                    <a16:rowId xmlns:a16="http://schemas.microsoft.com/office/drawing/2014/main" val="10007"/>
                  </a:ext>
                </a:extLst>
              </a:tr>
              <a:tr h="370840">
                <a:tc>
                  <a:txBody>
                    <a:bodyPr/>
                    <a:lstStyle/>
                    <a:p>
                      <a:r>
                        <a:rPr lang="pt-BR" sz="1200" dirty="0" smtClean="0"/>
                        <a:t>Enviar e-mail de</a:t>
                      </a:r>
                      <a:r>
                        <a:rPr lang="pt-BR" sz="1200" baseline="0" dirty="0" smtClean="0"/>
                        <a:t> confirmação de cadastro</a:t>
                      </a:r>
                      <a:endParaRPr lang="pt-BR" sz="1200" dirty="0"/>
                    </a:p>
                  </a:txBody>
                  <a:tcPr/>
                </a:tc>
                <a:tc>
                  <a:txBody>
                    <a:bodyPr/>
                    <a:lstStyle/>
                    <a:p>
                      <a:pPr algn="ctr"/>
                      <a:endParaRPr lang="pt-BR" sz="1200" dirty="0"/>
                    </a:p>
                  </a:txBody>
                  <a:tcPr/>
                </a:tc>
                <a:tc>
                  <a:txBody>
                    <a:bodyPr/>
                    <a:lstStyle/>
                    <a:p>
                      <a:pPr algn="ctr"/>
                      <a:r>
                        <a:rPr lang="pt-BR" sz="1200" dirty="0" smtClean="0"/>
                        <a:t>x</a:t>
                      </a:r>
                      <a:endParaRPr lang="pt-BR" sz="12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sz="1200" dirty="0" smtClean="0"/>
                        <a:t>22/04/2016</a:t>
                      </a:r>
                    </a:p>
                  </a:txBody>
                  <a:tcPr/>
                </a:tc>
                <a:extLst>
                  <a:ext uri="{0D108BD9-81ED-4DB2-BD59-A6C34878D82A}">
                    <a16:rowId xmlns:a16="http://schemas.microsoft.com/office/drawing/2014/main" val="10008"/>
                  </a:ext>
                </a:extLst>
              </a:tr>
              <a:tr h="370840">
                <a:tc>
                  <a:txBody>
                    <a:bodyPr/>
                    <a:lstStyle/>
                    <a:p>
                      <a:r>
                        <a:rPr lang="pt-BR" sz="1200" dirty="0" smtClean="0"/>
                        <a:t>Recuperar senha</a:t>
                      </a:r>
                      <a:endParaRPr lang="pt-BR" sz="1200" dirty="0"/>
                    </a:p>
                  </a:txBody>
                  <a:tcPr/>
                </a:tc>
                <a:tc>
                  <a:txBody>
                    <a:bodyPr/>
                    <a:lstStyle/>
                    <a:p>
                      <a:pPr algn="ctr"/>
                      <a:endParaRPr lang="pt-BR" sz="1200" dirty="0"/>
                    </a:p>
                  </a:txBody>
                  <a:tcPr/>
                </a:tc>
                <a:tc>
                  <a:txBody>
                    <a:bodyPr/>
                    <a:lstStyle/>
                    <a:p>
                      <a:pPr algn="ctr"/>
                      <a:r>
                        <a:rPr lang="pt-BR" sz="1200" dirty="0" smtClean="0"/>
                        <a:t>x</a:t>
                      </a:r>
                      <a:endParaRPr lang="pt-BR" sz="12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sz="1200" dirty="0" smtClean="0"/>
                        <a:t>22/04/2016</a:t>
                      </a:r>
                    </a:p>
                  </a:txBody>
                  <a:tcPr/>
                </a:tc>
                <a:extLst>
                  <a:ext uri="{0D108BD9-81ED-4DB2-BD59-A6C34878D82A}">
                    <a16:rowId xmlns:a16="http://schemas.microsoft.com/office/drawing/2014/main" val="10009"/>
                  </a:ext>
                </a:extLst>
              </a:tr>
              <a:tr h="370840">
                <a:tc>
                  <a:txBody>
                    <a:bodyPr/>
                    <a:lstStyle/>
                    <a:p>
                      <a:r>
                        <a:rPr lang="pt-BR" sz="1200" dirty="0" smtClean="0"/>
                        <a:t>Verificar</a:t>
                      </a:r>
                      <a:r>
                        <a:rPr lang="pt-BR" sz="1200" baseline="0" dirty="0" smtClean="0"/>
                        <a:t> acessos necessários de usuários</a:t>
                      </a:r>
                      <a:endParaRPr lang="pt-BR" sz="1200" dirty="0"/>
                    </a:p>
                  </a:txBody>
                  <a:tcPr/>
                </a:tc>
                <a:tc>
                  <a:txBody>
                    <a:bodyPr/>
                    <a:lstStyle/>
                    <a:p>
                      <a:pPr algn="ctr"/>
                      <a:endParaRPr lang="pt-BR" sz="1200" dirty="0"/>
                    </a:p>
                  </a:txBody>
                  <a:tcPr/>
                </a:tc>
                <a:tc>
                  <a:txBody>
                    <a:bodyPr/>
                    <a:lstStyle/>
                    <a:p>
                      <a:pPr algn="ctr"/>
                      <a:r>
                        <a:rPr lang="pt-BR" sz="1200" dirty="0" smtClean="0"/>
                        <a:t>x</a:t>
                      </a:r>
                      <a:endParaRPr lang="pt-BR" sz="12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sz="1200" dirty="0" smtClean="0"/>
                        <a:t>22/04/2016</a:t>
                      </a:r>
                    </a:p>
                  </a:txBody>
                  <a:tcPr/>
                </a:tc>
                <a:extLst>
                  <a:ext uri="{0D108BD9-81ED-4DB2-BD59-A6C34878D82A}">
                    <a16:rowId xmlns:a16="http://schemas.microsoft.com/office/drawing/2014/main" val="10010"/>
                  </a:ext>
                </a:extLst>
              </a:tr>
              <a:tr h="370840">
                <a:tc>
                  <a:txBody>
                    <a:bodyPr/>
                    <a:lstStyle/>
                    <a:p>
                      <a:r>
                        <a:rPr lang="pt-BR" sz="1200" dirty="0" smtClean="0"/>
                        <a:t>Analisar comunicado</a:t>
                      </a:r>
                      <a:r>
                        <a:rPr lang="pt-BR" sz="1200" baseline="0" dirty="0" smtClean="0"/>
                        <a:t> de enchente</a:t>
                      </a:r>
                      <a:endParaRPr lang="pt-BR" sz="1200" dirty="0"/>
                    </a:p>
                  </a:txBody>
                  <a:tcPr/>
                </a:tc>
                <a:tc>
                  <a:txBody>
                    <a:bodyPr/>
                    <a:lstStyle/>
                    <a:p>
                      <a:pPr algn="ctr"/>
                      <a:endParaRPr lang="pt-BR" sz="1200" dirty="0"/>
                    </a:p>
                  </a:txBody>
                  <a:tcPr/>
                </a:tc>
                <a:tc>
                  <a:txBody>
                    <a:bodyPr/>
                    <a:lstStyle/>
                    <a:p>
                      <a:pPr algn="ctr"/>
                      <a:r>
                        <a:rPr lang="pt-BR" sz="1200" dirty="0" smtClean="0"/>
                        <a:t>x</a:t>
                      </a:r>
                      <a:endParaRPr lang="pt-BR" sz="12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sz="1200" dirty="0" smtClean="0"/>
                        <a:t>22/04/2016</a:t>
                      </a:r>
                    </a:p>
                  </a:txBody>
                  <a:tcPr/>
                </a:tc>
                <a:extLst>
                  <a:ext uri="{0D108BD9-81ED-4DB2-BD59-A6C34878D82A}">
                    <a16:rowId xmlns:a16="http://schemas.microsoft.com/office/drawing/2014/main" val="10011"/>
                  </a:ext>
                </a:extLst>
              </a:tr>
              <a:tr h="370840">
                <a:tc>
                  <a:txBody>
                    <a:bodyPr/>
                    <a:lstStyle/>
                    <a:p>
                      <a:r>
                        <a:rPr lang="pt-BR" sz="1200" dirty="0" smtClean="0"/>
                        <a:t>Alterar informações cadastradas</a:t>
                      </a:r>
                      <a:endParaRPr lang="pt-BR" sz="1200" dirty="0"/>
                    </a:p>
                  </a:txBody>
                  <a:tcPr/>
                </a:tc>
                <a:tc>
                  <a:txBody>
                    <a:bodyPr/>
                    <a:lstStyle/>
                    <a:p>
                      <a:pPr algn="ctr"/>
                      <a:endParaRPr lang="pt-BR" sz="1200" dirty="0"/>
                    </a:p>
                  </a:txBody>
                  <a:tcPr/>
                </a:tc>
                <a:tc>
                  <a:txBody>
                    <a:bodyPr/>
                    <a:lstStyle/>
                    <a:p>
                      <a:pPr algn="ctr"/>
                      <a:r>
                        <a:rPr lang="pt-BR" sz="1200" dirty="0" smtClean="0"/>
                        <a:t>x</a:t>
                      </a:r>
                      <a:endParaRPr lang="pt-BR" sz="12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sz="1200" dirty="0" smtClean="0"/>
                        <a:t>22/04/2016</a:t>
                      </a:r>
                    </a:p>
                  </a:txBody>
                  <a:tcPr/>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1863628539"/>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Previsão de Documentação</a:t>
            </a:r>
          </a:p>
        </p:txBody>
      </p:sp>
      <p:pic>
        <p:nvPicPr>
          <p:cNvPr id="4" name="Imagem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graphicFrame>
        <p:nvGraphicFramePr>
          <p:cNvPr id="8" name="Espaço Reservado para Conteúdo 7"/>
          <p:cNvGraphicFramePr>
            <a:graphicFrameLocks noGrp="1"/>
          </p:cNvGraphicFramePr>
          <p:nvPr>
            <p:ph idx="1"/>
            <p:extLst>
              <p:ext uri="{D42A27DB-BD31-4B8C-83A1-F6EECF244321}">
                <p14:modId xmlns:p14="http://schemas.microsoft.com/office/powerpoint/2010/main" val="630066269"/>
              </p:ext>
            </p:extLst>
          </p:nvPr>
        </p:nvGraphicFramePr>
        <p:xfrm>
          <a:off x="808890" y="2012461"/>
          <a:ext cx="9337432" cy="4027852"/>
        </p:xfrm>
        <a:graphic>
          <a:graphicData uri="http://schemas.openxmlformats.org/drawingml/2006/table">
            <a:tbl>
              <a:tblPr firstRow="1" bandRow="1">
                <a:tableStyleId>{5C22544A-7EE6-4342-B048-85BDC9FD1C3A}</a:tableStyleId>
              </a:tblPr>
              <a:tblGrid>
                <a:gridCol w="3930164">
                  <a:extLst>
                    <a:ext uri="{9D8B030D-6E8A-4147-A177-3AD203B41FA5}">
                      <a16:colId xmlns:a16="http://schemas.microsoft.com/office/drawing/2014/main" val="20000"/>
                    </a:ext>
                  </a:extLst>
                </a:gridCol>
                <a:gridCol w="1494692">
                  <a:extLst>
                    <a:ext uri="{9D8B030D-6E8A-4147-A177-3AD203B41FA5}">
                      <a16:colId xmlns:a16="http://schemas.microsoft.com/office/drawing/2014/main" val="20001"/>
                    </a:ext>
                  </a:extLst>
                </a:gridCol>
                <a:gridCol w="1578218">
                  <a:extLst>
                    <a:ext uri="{9D8B030D-6E8A-4147-A177-3AD203B41FA5}">
                      <a16:colId xmlns:a16="http://schemas.microsoft.com/office/drawing/2014/main" val="20002"/>
                    </a:ext>
                  </a:extLst>
                </a:gridCol>
                <a:gridCol w="2334358">
                  <a:extLst>
                    <a:ext uri="{9D8B030D-6E8A-4147-A177-3AD203B41FA5}">
                      <a16:colId xmlns:a16="http://schemas.microsoft.com/office/drawing/2014/main" val="20003"/>
                    </a:ext>
                  </a:extLst>
                </a:gridCol>
              </a:tblGrid>
              <a:tr h="371436">
                <a:tc>
                  <a:txBody>
                    <a:bodyPr/>
                    <a:lstStyle/>
                    <a:p>
                      <a:r>
                        <a:rPr lang="pt-BR" dirty="0" smtClean="0"/>
                        <a:t>Caso de uso</a:t>
                      </a:r>
                      <a:endParaRPr lang="pt-BR" dirty="0"/>
                    </a:p>
                  </a:txBody>
                  <a:tcPr>
                    <a:solidFill>
                      <a:schemeClr val="tx2"/>
                    </a:solidFill>
                  </a:tcPr>
                </a:tc>
                <a:tc>
                  <a:txBody>
                    <a:bodyPr/>
                    <a:lstStyle/>
                    <a:p>
                      <a:r>
                        <a:rPr lang="pt-BR" dirty="0" smtClean="0"/>
                        <a:t>Feito</a:t>
                      </a:r>
                      <a:endParaRPr lang="pt-BR" dirty="0"/>
                    </a:p>
                  </a:txBody>
                  <a:tcPr>
                    <a:solidFill>
                      <a:schemeClr val="tx2"/>
                    </a:solidFill>
                  </a:tcPr>
                </a:tc>
                <a:tc>
                  <a:txBody>
                    <a:bodyPr/>
                    <a:lstStyle/>
                    <a:p>
                      <a:r>
                        <a:rPr lang="pt-BR" dirty="0" smtClean="0"/>
                        <a:t>Não</a:t>
                      </a:r>
                      <a:r>
                        <a:rPr lang="pt-BR" baseline="0" dirty="0" smtClean="0"/>
                        <a:t> feito</a:t>
                      </a:r>
                      <a:endParaRPr lang="pt-BR" dirty="0"/>
                    </a:p>
                  </a:txBody>
                  <a:tcPr>
                    <a:solidFill>
                      <a:schemeClr val="tx2"/>
                    </a:solidFill>
                  </a:tcPr>
                </a:tc>
                <a:tc>
                  <a:txBody>
                    <a:bodyPr/>
                    <a:lstStyle/>
                    <a:p>
                      <a:r>
                        <a:rPr lang="pt-BR" dirty="0" smtClean="0"/>
                        <a:t>Data prevista</a:t>
                      </a:r>
                      <a:endParaRPr lang="pt-BR" dirty="0"/>
                    </a:p>
                  </a:txBody>
                  <a:tcPr>
                    <a:solidFill>
                      <a:schemeClr val="tx2"/>
                    </a:solidFill>
                  </a:tcPr>
                </a:tc>
                <a:extLst>
                  <a:ext uri="{0D108BD9-81ED-4DB2-BD59-A6C34878D82A}">
                    <a16:rowId xmlns:a16="http://schemas.microsoft.com/office/drawing/2014/main" val="10000"/>
                  </a:ext>
                </a:extLst>
              </a:tr>
              <a:tr h="340483">
                <a:tc>
                  <a:txBody>
                    <a:bodyPr/>
                    <a:lstStyle/>
                    <a:p>
                      <a:r>
                        <a:rPr lang="pt-BR" sz="1200" dirty="0" smtClean="0"/>
                        <a:t>Enviar e-mail</a:t>
                      </a:r>
                      <a:r>
                        <a:rPr lang="pt-BR" sz="1200" baseline="0" dirty="0" smtClean="0"/>
                        <a:t> de alerta de enchente</a:t>
                      </a:r>
                      <a:endParaRPr lang="pt-BR" sz="1200" dirty="0"/>
                    </a:p>
                  </a:txBody>
                  <a:tcPr/>
                </a:tc>
                <a:tc>
                  <a:txBody>
                    <a:bodyPr/>
                    <a:lstStyle/>
                    <a:p>
                      <a:endParaRPr lang="pt-BR" sz="1600" dirty="0"/>
                    </a:p>
                  </a:txBody>
                  <a:tcPr/>
                </a:tc>
                <a:tc>
                  <a:txBody>
                    <a:bodyPr/>
                    <a:lstStyle/>
                    <a:p>
                      <a:pPr algn="ctr"/>
                      <a:r>
                        <a:rPr lang="pt-BR" sz="1050" dirty="0" smtClean="0"/>
                        <a:t>X</a:t>
                      </a:r>
                      <a:endParaRPr lang="pt-BR" sz="1050" dirty="0"/>
                    </a:p>
                  </a:txBody>
                  <a:tcPr/>
                </a:tc>
                <a:tc>
                  <a:txBody>
                    <a:bodyPr/>
                    <a:lstStyle/>
                    <a:p>
                      <a:pPr algn="ctr"/>
                      <a:r>
                        <a:rPr lang="pt-BR" sz="1100" dirty="0" smtClean="0"/>
                        <a:t>29/02/2016</a:t>
                      </a:r>
                      <a:endParaRPr lang="pt-BR" sz="1100" dirty="0"/>
                    </a:p>
                  </a:txBody>
                  <a:tcPr/>
                </a:tc>
                <a:extLst>
                  <a:ext uri="{0D108BD9-81ED-4DB2-BD59-A6C34878D82A}">
                    <a16:rowId xmlns:a16="http://schemas.microsoft.com/office/drawing/2014/main" val="10001"/>
                  </a:ext>
                </a:extLst>
              </a:tr>
              <a:tr h="376594">
                <a:tc>
                  <a:txBody>
                    <a:bodyPr/>
                    <a:lstStyle/>
                    <a:p>
                      <a:r>
                        <a:rPr lang="pt-BR" sz="1200" dirty="0" smtClean="0"/>
                        <a:t>Enviar comunicado enchente</a:t>
                      </a:r>
                      <a:endParaRPr lang="pt-BR" sz="1200" dirty="0"/>
                    </a:p>
                  </a:txBody>
                  <a:tcPr/>
                </a:tc>
                <a:tc>
                  <a:txBody>
                    <a:bodyPr/>
                    <a:lstStyle/>
                    <a:p>
                      <a:endParaRPr lang="pt-BR" sz="1200" dirty="0"/>
                    </a:p>
                  </a:txBody>
                  <a:tcPr/>
                </a:tc>
                <a:tc>
                  <a:txBody>
                    <a:bodyPr/>
                    <a:lstStyle/>
                    <a:p>
                      <a:pPr algn="ctr"/>
                      <a:r>
                        <a:rPr lang="pt-BR" sz="1200" dirty="0" smtClean="0"/>
                        <a:t>x</a:t>
                      </a:r>
                      <a:endParaRPr lang="pt-BR" sz="12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sz="1200" dirty="0" smtClean="0"/>
                        <a:t>29/02/2016</a:t>
                      </a:r>
                    </a:p>
                  </a:txBody>
                  <a:tcPr/>
                </a:tc>
                <a:extLst>
                  <a:ext uri="{0D108BD9-81ED-4DB2-BD59-A6C34878D82A}">
                    <a16:rowId xmlns:a16="http://schemas.microsoft.com/office/drawing/2014/main" val="10002"/>
                  </a:ext>
                </a:extLst>
              </a:tr>
              <a:tr h="376594">
                <a:tc>
                  <a:txBody>
                    <a:bodyPr/>
                    <a:lstStyle/>
                    <a:p>
                      <a:r>
                        <a:rPr lang="pt-BR" sz="1200" dirty="0" smtClean="0"/>
                        <a:t>Consultar comunicados</a:t>
                      </a:r>
                      <a:r>
                        <a:rPr lang="pt-BR" sz="1200" baseline="0" dirty="0" smtClean="0"/>
                        <a:t> de enchentes</a:t>
                      </a:r>
                      <a:endParaRPr lang="pt-BR" sz="1200" dirty="0"/>
                    </a:p>
                  </a:txBody>
                  <a:tcPr/>
                </a:tc>
                <a:tc>
                  <a:txBody>
                    <a:bodyPr/>
                    <a:lstStyle/>
                    <a:p>
                      <a:pPr algn="ctr"/>
                      <a:endParaRPr lang="pt-BR" sz="1200" dirty="0"/>
                    </a:p>
                  </a:txBody>
                  <a:tcPr/>
                </a:tc>
                <a:tc>
                  <a:txBody>
                    <a:bodyPr/>
                    <a:lstStyle/>
                    <a:p>
                      <a:pPr algn="ctr"/>
                      <a:r>
                        <a:rPr lang="pt-BR" sz="1200" dirty="0" smtClean="0"/>
                        <a:t>x</a:t>
                      </a:r>
                      <a:endParaRPr lang="pt-BR" sz="12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sz="1200" dirty="0" smtClean="0"/>
                        <a:t>29/02/2016</a:t>
                      </a:r>
                    </a:p>
                  </a:txBody>
                  <a:tcPr/>
                </a:tc>
                <a:extLst>
                  <a:ext uri="{0D108BD9-81ED-4DB2-BD59-A6C34878D82A}">
                    <a16:rowId xmlns:a16="http://schemas.microsoft.com/office/drawing/2014/main" val="10003"/>
                  </a:ext>
                </a:extLst>
              </a:tr>
              <a:tr h="376594">
                <a:tc>
                  <a:txBody>
                    <a:bodyPr/>
                    <a:lstStyle/>
                    <a:p>
                      <a:r>
                        <a:rPr lang="pt-BR" sz="1200" dirty="0" smtClean="0"/>
                        <a:t>Votar comunicado</a:t>
                      </a:r>
                      <a:r>
                        <a:rPr lang="pt-BR" sz="1200" baseline="0" dirty="0" smtClean="0"/>
                        <a:t> de enchentes</a:t>
                      </a:r>
                      <a:endParaRPr lang="pt-BR" sz="1200" dirty="0"/>
                    </a:p>
                  </a:txBody>
                  <a:tcPr/>
                </a:tc>
                <a:tc>
                  <a:txBody>
                    <a:bodyPr/>
                    <a:lstStyle/>
                    <a:p>
                      <a:pPr algn="ctr"/>
                      <a:endParaRPr lang="pt-BR" sz="1200" dirty="0"/>
                    </a:p>
                  </a:txBody>
                  <a:tcPr/>
                </a:tc>
                <a:tc>
                  <a:txBody>
                    <a:bodyPr/>
                    <a:lstStyle/>
                    <a:p>
                      <a:pPr algn="ctr"/>
                      <a:r>
                        <a:rPr lang="pt-BR" sz="1200" dirty="0" smtClean="0"/>
                        <a:t>x</a:t>
                      </a:r>
                      <a:endParaRPr lang="pt-BR" sz="12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sz="1200" dirty="0" smtClean="0"/>
                        <a:t>29/02/2016</a:t>
                      </a:r>
                    </a:p>
                  </a:txBody>
                  <a:tcPr/>
                </a:tc>
                <a:extLst>
                  <a:ext uri="{0D108BD9-81ED-4DB2-BD59-A6C34878D82A}">
                    <a16:rowId xmlns:a16="http://schemas.microsoft.com/office/drawing/2014/main" val="10004"/>
                  </a:ext>
                </a:extLst>
              </a:tr>
              <a:tr h="376594">
                <a:tc>
                  <a:txBody>
                    <a:bodyPr/>
                    <a:lstStyle/>
                    <a:p>
                      <a:r>
                        <a:rPr lang="pt-BR" sz="1200" dirty="0" smtClean="0"/>
                        <a:t>Enviar </a:t>
                      </a:r>
                      <a:r>
                        <a:rPr lang="pt-BR" sz="1200" dirty="0" err="1" smtClean="0"/>
                        <a:t>FeedBack</a:t>
                      </a:r>
                      <a:endParaRPr lang="pt-BR" sz="1200" dirty="0"/>
                    </a:p>
                  </a:txBody>
                  <a:tcPr/>
                </a:tc>
                <a:tc>
                  <a:txBody>
                    <a:bodyPr/>
                    <a:lstStyle/>
                    <a:p>
                      <a:pPr algn="ctr"/>
                      <a:endParaRPr lang="pt-BR" sz="1200" dirty="0"/>
                    </a:p>
                  </a:txBody>
                  <a:tcPr/>
                </a:tc>
                <a:tc>
                  <a:txBody>
                    <a:bodyPr/>
                    <a:lstStyle/>
                    <a:p>
                      <a:pPr algn="ctr"/>
                      <a:r>
                        <a:rPr lang="pt-BR" sz="1200" dirty="0" smtClean="0"/>
                        <a:t>x</a:t>
                      </a:r>
                      <a:endParaRPr lang="pt-BR" sz="12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sz="1200" dirty="0" smtClean="0"/>
                        <a:t>29/02/2016</a:t>
                      </a:r>
                    </a:p>
                  </a:txBody>
                  <a:tcPr/>
                </a:tc>
                <a:extLst>
                  <a:ext uri="{0D108BD9-81ED-4DB2-BD59-A6C34878D82A}">
                    <a16:rowId xmlns:a16="http://schemas.microsoft.com/office/drawing/2014/main" val="10005"/>
                  </a:ext>
                </a:extLst>
              </a:tr>
              <a:tr h="376594">
                <a:tc>
                  <a:txBody>
                    <a:bodyPr/>
                    <a:lstStyle/>
                    <a:p>
                      <a:r>
                        <a:rPr lang="pt-BR" sz="1200" dirty="0" smtClean="0"/>
                        <a:t>Desativar</a:t>
                      </a:r>
                      <a:r>
                        <a:rPr lang="pt-BR" sz="1200" baseline="0" dirty="0" smtClean="0"/>
                        <a:t> cadastro</a:t>
                      </a:r>
                      <a:endParaRPr lang="pt-BR" sz="1200" dirty="0"/>
                    </a:p>
                  </a:txBody>
                  <a:tcPr/>
                </a:tc>
                <a:tc>
                  <a:txBody>
                    <a:bodyPr/>
                    <a:lstStyle/>
                    <a:p>
                      <a:pPr algn="ctr"/>
                      <a:endParaRPr lang="pt-BR" sz="1200" dirty="0"/>
                    </a:p>
                  </a:txBody>
                  <a:tcPr/>
                </a:tc>
                <a:tc>
                  <a:txBody>
                    <a:bodyPr/>
                    <a:lstStyle/>
                    <a:p>
                      <a:pPr algn="ctr"/>
                      <a:r>
                        <a:rPr lang="pt-BR" sz="1200" dirty="0" smtClean="0"/>
                        <a:t>x</a:t>
                      </a:r>
                      <a:endParaRPr lang="pt-BR" sz="12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sz="1200" dirty="0" smtClean="0"/>
                        <a:t>29/02/2016</a:t>
                      </a:r>
                    </a:p>
                  </a:txBody>
                  <a:tcPr/>
                </a:tc>
                <a:extLst>
                  <a:ext uri="{0D108BD9-81ED-4DB2-BD59-A6C34878D82A}">
                    <a16:rowId xmlns:a16="http://schemas.microsoft.com/office/drawing/2014/main" val="10006"/>
                  </a:ext>
                </a:extLst>
              </a:tr>
              <a:tr h="376594">
                <a:tc>
                  <a:txBody>
                    <a:bodyPr/>
                    <a:lstStyle/>
                    <a:p>
                      <a:r>
                        <a:rPr lang="pt-BR" sz="1200" dirty="0" smtClean="0"/>
                        <a:t>Gerenciar </a:t>
                      </a:r>
                      <a:r>
                        <a:rPr lang="pt-BR" sz="1200" dirty="0" err="1" smtClean="0"/>
                        <a:t>PCDs</a:t>
                      </a:r>
                      <a:r>
                        <a:rPr lang="pt-BR" sz="1200" dirty="0" smtClean="0"/>
                        <a:t> de interesse</a:t>
                      </a:r>
                      <a:endParaRPr lang="pt-BR" sz="1200" dirty="0"/>
                    </a:p>
                  </a:txBody>
                  <a:tcPr/>
                </a:tc>
                <a:tc>
                  <a:txBody>
                    <a:bodyPr/>
                    <a:lstStyle/>
                    <a:p>
                      <a:pPr algn="ctr"/>
                      <a:endParaRPr lang="pt-BR" sz="1200" dirty="0"/>
                    </a:p>
                  </a:txBody>
                  <a:tcPr/>
                </a:tc>
                <a:tc>
                  <a:txBody>
                    <a:bodyPr/>
                    <a:lstStyle/>
                    <a:p>
                      <a:pPr algn="ctr"/>
                      <a:r>
                        <a:rPr lang="pt-BR" sz="1200" dirty="0" smtClean="0"/>
                        <a:t>x</a:t>
                      </a:r>
                      <a:endParaRPr lang="pt-BR" sz="12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sz="1200" dirty="0" smtClean="0"/>
                        <a:t>29/02/2016</a:t>
                      </a:r>
                    </a:p>
                  </a:txBody>
                  <a:tcPr/>
                </a:tc>
                <a:extLst>
                  <a:ext uri="{0D108BD9-81ED-4DB2-BD59-A6C34878D82A}">
                    <a16:rowId xmlns:a16="http://schemas.microsoft.com/office/drawing/2014/main" val="10007"/>
                  </a:ext>
                </a:extLst>
              </a:tr>
              <a:tr h="376594">
                <a:tc>
                  <a:txBody>
                    <a:bodyPr/>
                    <a:lstStyle/>
                    <a:p>
                      <a:r>
                        <a:rPr lang="pt-BR" sz="1200" dirty="0" smtClean="0"/>
                        <a:t>Retirar PCD</a:t>
                      </a:r>
                      <a:r>
                        <a:rPr lang="pt-BR" sz="1200" baseline="0" dirty="0" smtClean="0"/>
                        <a:t> de interesse</a:t>
                      </a:r>
                      <a:endParaRPr lang="pt-BR" sz="1200" dirty="0"/>
                    </a:p>
                  </a:txBody>
                  <a:tcPr/>
                </a:tc>
                <a:tc>
                  <a:txBody>
                    <a:bodyPr/>
                    <a:lstStyle/>
                    <a:p>
                      <a:pPr algn="ctr"/>
                      <a:endParaRPr lang="pt-BR" sz="1200" dirty="0"/>
                    </a:p>
                  </a:txBody>
                  <a:tcPr/>
                </a:tc>
                <a:tc>
                  <a:txBody>
                    <a:bodyPr/>
                    <a:lstStyle/>
                    <a:p>
                      <a:pPr algn="ctr"/>
                      <a:r>
                        <a:rPr lang="pt-BR" sz="1200" dirty="0" smtClean="0"/>
                        <a:t>x</a:t>
                      </a:r>
                      <a:endParaRPr lang="pt-BR" sz="12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sz="1200" dirty="0" smtClean="0"/>
                        <a:t>29/02/2016</a:t>
                      </a:r>
                    </a:p>
                  </a:txBody>
                  <a:tcPr/>
                </a:tc>
                <a:extLst>
                  <a:ext uri="{0D108BD9-81ED-4DB2-BD59-A6C34878D82A}">
                    <a16:rowId xmlns:a16="http://schemas.microsoft.com/office/drawing/2014/main" val="10008"/>
                  </a:ext>
                </a:extLst>
              </a:tr>
              <a:tr h="376594">
                <a:tc>
                  <a:txBody>
                    <a:bodyPr/>
                    <a:lstStyle/>
                    <a:p>
                      <a:r>
                        <a:rPr lang="pt-BR" sz="1200" dirty="0" smtClean="0"/>
                        <a:t>Adicionar PCD de interesse</a:t>
                      </a:r>
                      <a:endParaRPr lang="pt-BR" sz="1200" dirty="0"/>
                    </a:p>
                  </a:txBody>
                  <a:tcPr/>
                </a:tc>
                <a:tc>
                  <a:txBody>
                    <a:bodyPr/>
                    <a:lstStyle/>
                    <a:p>
                      <a:pPr algn="ctr"/>
                      <a:endParaRPr lang="pt-BR" sz="1200" dirty="0"/>
                    </a:p>
                  </a:txBody>
                  <a:tcPr/>
                </a:tc>
                <a:tc>
                  <a:txBody>
                    <a:bodyPr/>
                    <a:lstStyle/>
                    <a:p>
                      <a:pPr algn="ctr"/>
                      <a:r>
                        <a:rPr lang="pt-BR" sz="1200" dirty="0" smtClean="0"/>
                        <a:t>x</a:t>
                      </a:r>
                      <a:endParaRPr lang="pt-BR" sz="12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sz="1200" dirty="0" smtClean="0"/>
                        <a:t>29/02/2016</a:t>
                      </a:r>
                    </a:p>
                  </a:txBody>
                  <a:tcPr/>
                </a:tc>
                <a:extLst>
                  <a:ext uri="{0D108BD9-81ED-4DB2-BD59-A6C34878D82A}">
                    <a16:rowId xmlns:a16="http://schemas.microsoft.com/office/drawing/2014/main" val="10009"/>
                  </a:ext>
                </a:extLst>
              </a:tr>
              <a:tr h="303181">
                <a:tc>
                  <a:txBody>
                    <a:bodyPr/>
                    <a:lstStyle/>
                    <a:p>
                      <a:r>
                        <a:rPr lang="pt-BR" sz="1200" dirty="0" smtClean="0"/>
                        <a:t>Gerenciar</a:t>
                      </a:r>
                      <a:r>
                        <a:rPr lang="pt-BR" sz="1200" baseline="0" dirty="0" smtClean="0"/>
                        <a:t> cadastro de usuários</a:t>
                      </a:r>
                      <a:endParaRPr lang="pt-BR" sz="1200" dirty="0"/>
                    </a:p>
                  </a:txBody>
                  <a:tcPr/>
                </a:tc>
                <a:tc>
                  <a:txBody>
                    <a:bodyPr/>
                    <a:lstStyle/>
                    <a:p>
                      <a:pPr algn="ctr"/>
                      <a:endParaRPr lang="pt-BR" sz="1200" dirty="0"/>
                    </a:p>
                  </a:txBody>
                  <a:tcPr/>
                </a:tc>
                <a:tc>
                  <a:txBody>
                    <a:bodyPr/>
                    <a:lstStyle/>
                    <a:p>
                      <a:pPr algn="ctr"/>
                      <a:r>
                        <a:rPr lang="pt-BR" sz="1200" dirty="0" smtClean="0"/>
                        <a:t>x</a:t>
                      </a:r>
                      <a:endParaRPr lang="pt-BR" sz="12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sz="1200" smtClean="0"/>
                        <a:t>29/02/2016</a:t>
                      </a:r>
                    </a:p>
                  </a:txBody>
                  <a:tcPr/>
                </a:tc>
                <a:extLst>
                  <a:ext uri="{0D108BD9-81ED-4DB2-BD59-A6C34878D82A}">
                    <a16:rowId xmlns:a16="http://schemas.microsoft.com/office/drawing/2014/main" val="10010"/>
                  </a:ext>
                </a:extLst>
              </a:tr>
            </a:tbl>
          </a:graphicData>
        </a:graphic>
      </p:graphicFrame>
    </p:spTree>
    <p:extLst>
      <p:ext uri="{BB962C8B-B14F-4D97-AF65-F5344CB8AC3E}">
        <p14:creationId xmlns:p14="http://schemas.microsoft.com/office/powerpoint/2010/main" val="2367081874"/>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Integrante</a:t>
            </a:r>
            <a:endParaRPr lang="pt-BR" dirty="0"/>
          </a:p>
        </p:txBody>
      </p:sp>
      <p:sp>
        <p:nvSpPr>
          <p:cNvPr id="3" name="Marcador de Posição de Conteúdo 2"/>
          <p:cNvSpPr>
            <a:spLocks noGrp="1"/>
          </p:cNvSpPr>
          <p:nvPr>
            <p:ph idx="1"/>
          </p:nvPr>
        </p:nvSpPr>
        <p:spPr/>
        <p:txBody>
          <a:bodyPr/>
          <a:lstStyle/>
          <a:p>
            <a:r>
              <a:rPr lang="pt-BR" dirty="0"/>
              <a:t>Nome</a:t>
            </a:r>
            <a:r>
              <a:rPr lang="pt-BR" dirty="0" smtClean="0"/>
              <a:t>: GIOVANNA BONINI</a:t>
            </a:r>
          </a:p>
          <a:p>
            <a:r>
              <a:rPr lang="pt-BR" dirty="0" smtClean="0"/>
              <a:t>Função: ANALISTA</a:t>
            </a:r>
          </a:p>
          <a:p>
            <a:r>
              <a:rPr lang="pt-BR" dirty="0" smtClean="0"/>
              <a:t>No que trabalhou: Termo de abertura, documento de visão, documentos de requisitos e casos de uso.</a:t>
            </a:r>
          </a:p>
          <a:p>
            <a:r>
              <a:rPr lang="pt-BR" dirty="0" smtClean="0"/>
              <a:t>Dificuldades: Realizar a documentação dos casos de uso.</a:t>
            </a:r>
            <a:endParaRPr lang="pt-BR" dirty="0"/>
          </a:p>
          <a:p>
            <a:r>
              <a:rPr lang="pt-BR" dirty="0"/>
              <a:t>Sugestões</a:t>
            </a:r>
            <a:r>
              <a:rPr lang="pt-BR" dirty="0" smtClean="0"/>
              <a:t>: Melhor divisão do trabalho.</a:t>
            </a:r>
            <a:endParaRPr lang="pt-BR" dirty="0"/>
          </a:p>
        </p:txBody>
      </p:sp>
      <p:pic>
        <p:nvPicPr>
          <p:cNvPr id="4" name="Imagem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spTree>
    <p:extLst>
      <p:ext uri="{BB962C8B-B14F-4D97-AF65-F5344CB8AC3E}">
        <p14:creationId xmlns:p14="http://schemas.microsoft.com/office/powerpoint/2010/main" val="1189743506"/>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Integrante</a:t>
            </a:r>
          </a:p>
        </p:txBody>
      </p:sp>
      <p:sp>
        <p:nvSpPr>
          <p:cNvPr id="3" name="Marcador de Posição de Conteúdo 2"/>
          <p:cNvSpPr>
            <a:spLocks noGrp="1"/>
          </p:cNvSpPr>
          <p:nvPr>
            <p:ph idx="1"/>
          </p:nvPr>
        </p:nvSpPr>
        <p:spPr/>
        <p:txBody>
          <a:bodyPr/>
          <a:lstStyle/>
          <a:p>
            <a:r>
              <a:rPr lang="pt-BR" dirty="0"/>
              <a:t>Nome</a:t>
            </a:r>
            <a:r>
              <a:rPr lang="pt-BR" dirty="0" smtClean="0"/>
              <a:t>: LEONARDO MAFRA </a:t>
            </a:r>
          </a:p>
          <a:p>
            <a:r>
              <a:rPr lang="pt-BR" dirty="0" smtClean="0"/>
              <a:t>Função: ANALISTA</a:t>
            </a:r>
          </a:p>
          <a:p>
            <a:r>
              <a:rPr lang="pt-BR" dirty="0" smtClean="0"/>
              <a:t>No que trabalhou: Documento </a:t>
            </a:r>
            <a:r>
              <a:rPr lang="pt-BR" dirty="0"/>
              <a:t>de visão, documentos de requisitos e casos de uso.</a:t>
            </a:r>
          </a:p>
          <a:p>
            <a:r>
              <a:rPr lang="pt-BR" dirty="0" smtClean="0"/>
              <a:t>Dificuldades: Dúvidas dos documentos.</a:t>
            </a:r>
            <a:endParaRPr lang="pt-BR" dirty="0"/>
          </a:p>
          <a:p>
            <a:r>
              <a:rPr lang="pt-BR" dirty="0"/>
              <a:t>Sugestões</a:t>
            </a:r>
            <a:r>
              <a:rPr lang="pt-BR" dirty="0" smtClean="0"/>
              <a:t>: Sem sugestões.</a:t>
            </a:r>
            <a:endParaRPr lang="pt-BR" dirty="0"/>
          </a:p>
        </p:txBody>
      </p:sp>
      <p:pic>
        <p:nvPicPr>
          <p:cNvPr id="4" name="Imagem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spTree>
    <p:extLst>
      <p:ext uri="{BB962C8B-B14F-4D97-AF65-F5344CB8AC3E}">
        <p14:creationId xmlns:p14="http://schemas.microsoft.com/office/powerpoint/2010/main" val="1892826137"/>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Integrante</a:t>
            </a:r>
          </a:p>
        </p:txBody>
      </p:sp>
      <p:sp>
        <p:nvSpPr>
          <p:cNvPr id="3" name="Marcador de Posição de Conteúdo 2"/>
          <p:cNvSpPr>
            <a:spLocks noGrp="1"/>
          </p:cNvSpPr>
          <p:nvPr>
            <p:ph idx="1"/>
          </p:nvPr>
        </p:nvSpPr>
        <p:spPr/>
        <p:txBody>
          <a:bodyPr/>
          <a:lstStyle/>
          <a:p>
            <a:r>
              <a:rPr lang="pt-BR" dirty="0"/>
              <a:t>Nome</a:t>
            </a:r>
            <a:r>
              <a:rPr lang="pt-BR" dirty="0" smtClean="0"/>
              <a:t>: AMANDA LEONARDI </a:t>
            </a:r>
          </a:p>
          <a:p>
            <a:r>
              <a:rPr lang="pt-BR" dirty="0" smtClean="0"/>
              <a:t>Função: DBA</a:t>
            </a:r>
          </a:p>
          <a:p>
            <a:r>
              <a:rPr lang="pt-BR" dirty="0"/>
              <a:t> </a:t>
            </a:r>
            <a:r>
              <a:rPr lang="pt-BR" dirty="0" smtClean="0"/>
              <a:t>No que trabalhou: Documento </a:t>
            </a:r>
            <a:r>
              <a:rPr lang="pt-BR" dirty="0"/>
              <a:t>de visão, documentos de requisitos e casos de uso.</a:t>
            </a:r>
          </a:p>
          <a:p>
            <a:r>
              <a:rPr lang="pt-BR" dirty="0" smtClean="0"/>
              <a:t>Dificuldades: relembrar os conteúdos passados nos anos anteriores, dificuldade de trabalhar em grupo.</a:t>
            </a:r>
            <a:endParaRPr lang="pt-BR" dirty="0"/>
          </a:p>
          <a:p>
            <a:r>
              <a:rPr lang="pt-BR" dirty="0"/>
              <a:t>Sugestões</a:t>
            </a:r>
            <a:r>
              <a:rPr lang="pt-BR" dirty="0" smtClean="0"/>
              <a:t>: Aprender a dividir tarefas.</a:t>
            </a:r>
            <a:endParaRPr lang="pt-BR" dirty="0"/>
          </a:p>
        </p:txBody>
      </p:sp>
      <p:pic>
        <p:nvPicPr>
          <p:cNvPr id="4" name="Imagem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spTree>
    <p:extLst>
      <p:ext uri="{BB962C8B-B14F-4D97-AF65-F5344CB8AC3E}">
        <p14:creationId xmlns:p14="http://schemas.microsoft.com/office/powerpoint/2010/main" val="3363947377"/>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Integrante</a:t>
            </a:r>
          </a:p>
        </p:txBody>
      </p:sp>
      <p:sp>
        <p:nvSpPr>
          <p:cNvPr id="3" name="Marcador de Posição de Conteúdo 2"/>
          <p:cNvSpPr>
            <a:spLocks noGrp="1"/>
          </p:cNvSpPr>
          <p:nvPr>
            <p:ph idx="1"/>
          </p:nvPr>
        </p:nvSpPr>
        <p:spPr/>
        <p:txBody>
          <a:bodyPr/>
          <a:lstStyle/>
          <a:p>
            <a:r>
              <a:rPr lang="pt-BR" dirty="0"/>
              <a:t>Nome</a:t>
            </a:r>
            <a:r>
              <a:rPr lang="pt-BR" dirty="0" smtClean="0"/>
              <a:t>: IGOR TORATTI</a:t>
            </a:r>
          </a:p>
          <a:p>
            <a:r>
              <a:rPr lang="pt-BR" dirty="0" smtClean="0"/>
              <a:t>Função: DBA</a:t>
            </a:r>
          </a:p>
          <a:p>
            <a:r>
              <a:rPr lang="pt-BR" dirty="0" smtClean="0"/>
              <a:t>No que trabalhou: </a:t>
            </a:r>
            <a:r>
              <a:rPr lang="pt-BR" dirty="0"/>
              <a:t>documento de visão, documentos de requisitos e casos de uso.</a:t>
            </a:r>
          </a:p>
          <a:p>
            <a:r>
              <a:rPr lang="pt-BR" dirty="0" smtClean="0"/>
              <a:t>Dificuldades: Trabalhar com documentos especificando detalhadamente.</a:t>
            </a:r>
            <a:endParaRPr lang="pt-BR" dirty="0"/>
          </a:p>
          <a:p>
            <a:r>
              <a:rPr lang="pt-BR" dirty="0"/>
              <a:t>Sugestões</a:t>
            </a:r>
            <a:r>
              <a:rPr lang="pt-BR" dirty="0" smtClean="0"/>
              <a:t>: Sem sugestões.</a:t>
            </a:r>
            <a:endParaRPr lang="pt-BR" dirty="0"/>
          </a:p>
        </p:txBody>
      </p:sp>
      <p:pic>
        <p:nvPicPr>
          <p:cNvPr id="4" name="Imagem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spTree>
    <p:extLst>
      <p:ext uri="{BB962C8B-B14F-4D97-AF65-F5344CB8AC3E}">
        <p14:creationId xmlns:p14="http://schemas.microsoft.com/office/powerpoint/2010/main" val="301947169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972312" y="925357"/>
            <a:ext cx="9418320" cy="1066800"/>
          </a:xfrm>
        </p:spPr>
        <p:txBody>
          <a:bodyPr>
            <a:normAutofit/>
          </a:bodyPr>
          <a:lstStyle/>
          <a:p>
            <a:r>
              <a:rPr lang="pt-BR" sz="6000" dirty="0" smtClean="0"/>
              <a:t>Grupo 01 (Pré-Mudança)</a:t>
            </a:r>
            <a:endParaRPr lang="pt-BR" sz="6000" dirty="0"/>
          </a:p>
        </p:txBody>
      </p:sp>
      <p:sp>
        <p:nvSpPr>
          <p:cNvPr id="5" name="Subtítulo 4"/>
          <p:cNvSpPr>
            <a:spLocks noGrp="1"/>
          </p:cNvSpPr>
          <p:nvPr>
            <p:ph type="subTitle" idx="1"/>
          </p:nvPr>
        </p:nvSpPr>
        <p:spPr>
          <a:xfrm>
            <a:off x="1261872" y="3291840"/>
            <a:ext cx="9418320" cy="3200400"/>
          </a:xfrm>
        </p:spPr>
        <p:txBody>
          <a:bodyPr>
            <a:noAutofit/>
          </a:bodyPr>
          <a:lstStyle/>
          <a:p>
            <a:r>
              <a:rPr lang="pt-BR" dirty="0" smtClean="0"/>
              <a:t>João Pedro Nascimento</a:t>
            </a:r>
            <a:endParaRPr lang="pt-BR" dirty="0"/>
          </a:p>
          <a:p>
            <a:r>
              <a:rPr lang="en-US" dirty="0" smtClean="0"/>
              <a:t>Mariana Fernandes</a:t>
            </a:r>
            <a:endParaRPr lang="pt-BR" dirty="0"/>
          </a:p>
          <a:p>
            <a:r>
              <a:rPr lang="pt-BR" dirty="0" smtClean="0"/>
              <a:t>Rafael </a:t>
            </a:r>
            <a:r>
              <a:rPr lang="pt-BR" dirty="0" err="1" smtClean="0"/>
              <a:t>Braganholli</a:t>
            </a:r>
            <a:endParaRPr lang="pt-BR" dirty="0"/>
          </a:p>
          <a:p>
            <a:r>
              <a:rPr lang="pt-BR" dirty="0" smtClean="0"/>
              <a:t>Samuel da Silva</a:t>
            </a:r>
            <a:endParaRPr lang="pt-BR" dirty="0"/>
          </a:p>
          <a:p>
            <a:r>
              <a:rPr lang="en-US" dirty="0" smtClean="0">
                <a:latin typeface="Calibri" panose="020F0502020204030204" pitchFamily="34" charset="0"/>
              </a:rPr>
              <a:t>Victor Zanelo</a:t>
            </a:r>
            <a:endParaRPr lang="pt-BR" dirty="0">
              <a:latin typeface="Calibri" panose="020F0502020204030204" pitchFamily="34" charset="0"/>
            </a:endParaRPr>
          </a:p>
          <a:p>
            <a:endParaRPr lang="pt-BR" dirty="0">
              <a:latin typeface="Calibri" panose="020F0502020204030204" pitchFamily="34" charset="0"/>
            </a:endParaRPr>
          </a:p>
        </p:txBody>
      </p:sp>
      <p:pic>
        <p:nvPicPr>
          <p:cNvPr id="6" name="Imagem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616440" y="202692"/>
            <a:ext cx="2383141" cy="1445330"/>
          </a:xfrm>
          <a:prstGeom prst="rect">
            <a:avLst/>
          </a:prstGeom>
        </p:spPr>
      </p:pic>
    </p:spTree>
    <p:extLst>
      <p:ext uri="{BB962C8B-B14F-4D97-AF65-F5344CB8AC3E}">
        <p14:creationId xmlns:p14="http://schemas.microsoft.com/office/powerpoint/2010/main" val="296919624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Integrante</a:t>
            </a:r>
          </a:p>
        </p:txBody>
      </p:sp>
      <p:sp>
        <p:nvSpPr>
          <p:cNvPr id="3" name="Marcador de Posição de Conteúdo 2"/>
          <p:cNvSpPr>
            <a:spLocks noGrp="1"/>
          </p:cNvSpPr>
          <p:nvPr>
            <p:ph idx="1"/>
          </p:nvPr>
        </p:nvSpPr>
        <p:spPr/>
        <p:txBody>
          <a:bodyPr/>
          <a:lstStyle/>
          <a:p>
            <a:r>
              <a:rPr lang="pt-BR" dirty="0"/>
              <a:t>Nome</a:t>
            </a:r>
            <a:r>
              <a:rPr lang="pt-BR" dirty="0" smtClean="0"/>
              <a:t>: ANDERSON SILVA </a:t>
            </a:r>
          </a:p>
          <a:p>
            <a:r>
              <a:rPr lang="pt-BR" dirty="0" smtClean="0"/>
              <a:t>Função: DESENVOLVEDOR</a:t>
            </a:r>
            <a:endParaRPr lang="pt-BR" dirty="0"/>
          </a:p>
          <a:p>
            <a:r>
              <a:rPr lang="pt-BR" dirty="0"/>
              <a:t>No que trabalhou</a:t>
            </a:r>
            <a:r>
              <a:rPr lang="pt-BR" dirty="0" smtClean="0"/>
              <a:t>: Logos, </a:t>
            </a:r>
            <a:r>
              <a:rPr lang="pt-BR" dirty="0" err="1" smtClean="0"/>
              <a:t>Templates</a:t>
            </a:r>
            <a:r>
              <a:rPr lang="pt-BR" dirty="0" smtClean="0"/>
              <a:t>, Modelo de cadastro, Protótipos e modelos slides.</a:t>
            </a:r>
            <a:endParaRPr lang="pt-BR" dirty="0"/>
          </a:p>
          <a:p>
            <a:r>
              <a:rPr lang="pt-BR" dirty="0" smtClean="0"/>
              <a:t>Dificuldades: Mexer no código de </a:t>
            </a:r>
            <a:r>
              <a:rPr lang="pt-BR" dirty="0" err="1" smtClean="0"/>
              <a:t>templates</a:t>
            </a:r>
            <a:r>
              <a:rPr lang="pt-BR" dirty="0" smtClean="0"/>
              <a:t> </a:t>
            </a:r>
            <a:r>
              <a:rPr lang="pt-BR" dirty="0" err="1" smtClean="0"/>
              <a:t>bootstrap</a:t>
            </a:r>
            <a:r>
              <a:rPr lang="pt-BR" dirty="0" smtClean="0"/>
              <a:t>.</a:t>
            </a:r>
            <a:endParaRPr lang="pt-BR" dirty="0"/>
          </a:p>
          <a:p>
            <a:r>
              <a:rPr lang="pt-BR" dirty="0"/>
              <a:t>Sugestões</a:t>
            </a:r>
            <a:r>
              <a:rPr lang="pt-BR" dirty="0" smtClean="0"/>
              <a:t>: Organização dos integrantes.</a:t>
            </a:r>
            <a:endParaRPr lang="pt-BR" dirty="0"/>
          </a:p>
        </p:txBody>
      </p:sp>
      <p:pic>
        <p:nvPicPr>
          <p:cNvPr id="4" name="Imagem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spTree>
    <p:extLst>
      <p:ext uri="{BB962C8B-B14F-4D97-AF65-F5344CB8AC3E}">
        <p14:creationId xmlns:p14="http://schemas.microsoft.com/office/powerpoint/2010/main" val="3506839724"/>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Integrante</a:t>
            </a:r>
          </a:p>
        </p:txBody>
      </p:sp>
      <p:sp>
        <p:nvSpPr>
          <p:cNvPr id="3" name="Marcador de Posição de Conteúdo 2"/>
          <p:cNvSpPr>
            <a:spLocks noGrp="1"/>
          </p:cNvSpPr>
          <p:nvPr>
            <p:ph idx="1"/>
          </p:nvPr>
        </p:nvSpPr>
        <p:spPr/>
        <p:txBody>
          <a:bodyPr/>
          <a:lstStyle/>
          <a:p>
            <a:r>
              <a:rPr lang="pt-BR" dirty="0"/>
              <a:t>Nome</a:t>
            </a:r>
            <a:r>
              <a:rPr lang="pt-BR" dirty="0" smtClean="0"/>
              <a:t>: ALECCHEÉVINA DE OLIVEIRA </a:t>
            </a:r>
            <a:endParaRPr lang="pt-BR" dirty="0"/>
          </a:p>
          <a:p>
            <a:r>
              <a:rPr lang="pt-BR" dirty="0"/>
              <a:t>Função</a:t>
            </a:r>
            <a:r>
              <a:rPr lang="pt-BR" dirty="0" smtClean="0"/>
              <a:t>: DESENVOLVEDOR </a:t>
            </a:r>
            <a:endParaRPr lang="pt-BR" dirty="0"/>
          </a:p>
          <a:p>
            <a:r>
              <a:rPr lang="pt-BR" dirty="0"/>
              <a:t>No que trabalhou: </a:t>
            </a:r>
            <a:r>
              <a:rPr lang="pt-BR" dirty="0" err="1"/>
              <a:t>Templates</a:t>
            </a:r>
            <a:r>
              <a:rPr lang="pt-BR" dirty="0"/>
              <a:t>, Modelo de </a:t>
            </a:r>
            <a:r>
              <a:rPr lang="pt-BR" dirty="0" smtClean="0"/>
              <a:t>cadastro e Protótipos.</a:t>
            </a:r>
            <a:endParaRPr lang="pt-BR" dirty="0"/>
          </a:p>
          <a:p>
            <a:r>
              <a:rPr lang="pt-BR" dirty="0" smtClean="0"/>
              <a:t>Dificuldades: Comunicação.</a:t>
            </a:r>
            <a:endParaRPr lang="pt-BR" dirty="0"/>
          </a:p>
          <a:p>
            <a:r>
              <a:rPr lang="pt-BR" dirty="0"/>
              <a:t>Sugestões</a:t>
            </a:r>
            <a:r>
              <a:rPr lang="pt-BR" dirty="0" smtClean="0"/>
              <a:t>: Sem sugestões.</a:t>
            </a:r>
            <a:endParaRPr lang="pt-BR" dirty="0"/>
          </a:p>
        </p:txBody>
      </p:sp>
      <p:pic>
        <p:nvPicPr>
          <p:cNvPr id="4" name="Imagem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spTree>
    <p:extLst>
      <p:ext uri="{BB962C8B-B14F-4D97-AF65-F5344CB8AC3E}">
        <p14:creationId xmlns:p14="http://schemas.microsoft.com/office/powerpoint/2010/main" val="1900135042"/>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Notas dos Integrantes</a:t>
            </a:r>
            <a:endParaRPr lang="pt-BR" dirty="0"/>
          </a:p>
        </p:txBody>
      </p:sp>
      <p:graphicFrame>
        <p:nvGraphicFramePr>
          <p:cNvPr id="5" name="Marcador de Posição de Conteúdo 4"/>
          <p:cNvGraphicFramePr>
            <a:graphicFrameLocks noGrp="1"/>
          </p:cNvGraphicFramePr>
          <p:nvPr>
            <p:ph idx="1"/>
            <p:extLst>
              <p:ext uri="{D42A27DB-BD31-4B8C-83A1-F6EECF244321}">
                <p14:modId xmlns:p14="http://schemas.microsoft.com/office/powerpoint/2010/main" val="4069070669"/>
              </p:ext>
            </p:extLst>
          </p:nvPr>
        </p:nvGraphicFramePr>
        <p:xfrm>
          <a:off x="1478716" y="2664823"/>
          <a:ext cx="8594726" cy="1854200"/>
        </p:xfrm>
        <a:graphic>
          <a:graphicData uri="http://schemas.openxmlformats.org/drawingml/2006/table">
            <a:tbl>
              <a:tblPr firstRow="1" bandRow="1">
                <a:tableStyleId>{5C22544A-7EE6-4342-B048-85BDC9FD1C3A}</a:tableStyleId>
              </a:tblPr>
              <a:tblGrid>
                <a:gridCol w="4297363">
                  <a:extLst>
                    <a:ext uri="{9D8B030D-6E8A-4147-A177-3AD203B41FA5}">
                      <a16:colId xmlns:a16="http://schemas.microsoft.com/office/drawing/2014/main" val="2242110674"/>
                    </a:ext>
                  </a:extLst>
                </a:gridCol>
                <a:gridCol w="4297363">
                  <a:extLst>
                    <a:ext uri="{9D8B030D-6E8A-4147-A177-3AD203B41FA5}">
                      <a16:colId xmlns:a16="http://schemas.microsoft.com/office/drawing/2014/main" val="1203870939"/>
                    </a:ext>
                  </a:extLst>
                </a:gridCol>
              </a:tblGrid>
              <a:tr h="370840">
                <a:tc>
                  <a:txBody>
                    <a:bodyPr/>
                    <a:lstStyle/>
                    <a:p>
                      <a:pPr algn="ctr"/>
                      <a:r>
                        <a:rPr lang="pt-BR" b="0" dirty="0" smtClean="0"/>
                        <a:t>Nomes</a:t>
                      </a:r>
                      <a:endParaRPr lang="pt-BR" b="0" dirty="0"/>
                    </a:p>
                  </a:txBody>
                  <a:tcPr>
                    <a:solidFill>
                      <a:srgbClr val="1D2843"/>
                    </a:solidFill>
                  </a:tcPr>
                </a:tc>
                <a:tc>
                  <a:txBody>
                    <a:bodyPr/>
                    <a:lstStyle/>
                    <a:p>
                      <a:pPr algn="ctr"/>
                      <a:r>
                        <a:rPr lang="pt-BR" b="0" dirty="0" smtClean="0"/>
                        <a:t>Notas</a:t>
                      </a:r>
                      <a:endParaRPr lang="pt-BR" b="0" dirty="0"/>
                    </a:p>
                  </a:txBody>
                  <a:tcPr>
                    <a:solidFill>
                      <a:srgbClr val="1D2843"/>
                    </a:solidFill>
                  </a:tcPr>
                </a:tc>
                <a:extLst>
                  <a:ext uri="{0D108BD9-81ED-4DB2-BD59-A6C34878D82A}">
                    <a16:rowId xmlns:a16="http://schemas.microsoft.com/office/drawing/2014/main" val="1768088586"/>
                  </a:ext>
                </a:extLst>
              </a:tr>
              <a:tr h="370840">
                <a:tc>
                  <a:txBody>
                    <a:bodyPr/>
                    <a:lstStyle/>
                    <a:p>
                      <a:pPr algn="ctr"/>
                      <a:r>
                        <a:rPr lang="pt-BR" dirty="0" smtClean="0"/>
                        <a:t>Giovanna </a:t>
                      </a:r>
                      <a:r>
                        <a:rPr lang="pt-BR" dirty="0" err="1" smtClean="0"/>
                        <a:t>Bonini</a:t>
                      </a:r>
                      <a:endParaRPr lang="pt-BR" dirty="0" smtClean="0"/>
                    </a:p>
                  </a:txBody>
                  <a:tcPr/>
                </a:tc>
                <a:tc>
                  <a:txBody>
                    <a:bodyPr/>
                    <a:lstStyle/>
                    <a:p>
                      <a:pPr algn="ctr"/>
                      <a:r>
                        <a:rPr lang="pt-BR" dirty="0" smtClean="0"/>
                        <a:t>9,0</a:t>
                      </a:r>
                      <a:endParaRPr lang="pt-BR" dirty="0"/>
                    </a:p>
                  </a:txBody>
                  <a:tcPr/>
                </a:tc>
                <a:extLst>
                  <a:ext uri="{0D108BD9-81ED-4DB2-BD59-A6C34878D82A}">
                    <a16:rowId xmlns:a16="http://schemas.microsoft.com/office/drawing/2014/main" val="1358788830"/>
                  </a:ext>
                </a:extLst>
              </a:tr>
              <a:tr h="370840">
                <a:tc>
                  <a:txBody>
                    <a:bodyPr/>
                    <a:lstStyle/>
                    <a:p>
                      <a:pPr algn="ctr"/>
                      <a:r>
                        <a:rPr lang="pt-BR" dirty="0" smtClean="0"/>
                        <a:t>Leonardo Mafra </a:t>
                      </a:r>
                    </a:p>
                  </a:txBody>
                  <a:tcPr/>
                </a:tc>
                <a:tc>
                  <a:txBody>
                    <a:bodyPr/>
                    <a:lstStyle/>
                    <a:p>
                      <a:pPr algn="ctr"/>
                      <a:r>
                        <a:rPr lang="pt-BR" dirty="0" smtClean="0"/>
                        <a:t>7,5</a:t>
                      </a:r>
                      <a:endParaRPr lang="pt-BR" dirty="0"/>
                    </a:p>
                  </a:txBody>
                  <a:tcPr/>
                </a:tc>
                <a:extLst>
                  <a:ext uri="{0D108BD9-81ED-4DB2-BD59-A6C34878D82A}">
                    <a16:rowId xmlns:a16="http://schemas.microsoft.com/office/drawing/2014/main" val="3048312809"/>
                  </a:ext>
                </a:extLst>
              </a:tr>
              <a:tr h="370840">
                <a:tc>
                  <a:txBody>
                    <a:bodyPr/>
                    <a:lstStyle/>
                    <a:p>
                      <a:pPr algn="ctr"/>
                      <a:r>
                        <a:rPr lang="pt-BR" dirty="0" smtClean="0"/>
                        <a:t>Amanda </a:t>
                      </a:r>
                      <a:r>
                        <a:rPr lang="pt-BR" dirty="0" err="1" smtClean="0"/>
                        <a:t>Leonardi</a:t>
                      </a:r>
                      <a:endParaRPr lang="pt-BR" dirty="0"/>
                    </a:p>
                  </a:txBody>
                  <a:tcPr/>
                </a:tc>
                <a:tc>
                  <a:txBody>
                    <a:bodyPr/>
                    <a:lstStyle/>
                    <a:p>
                      <a:pPr algn="ctr"/>
                      <a:r>
                        <a:rPr lang="pt-BR" dirty="0" smtClean="0"/>
                        <a:t>9,0</a:t>
                      </a:r>
                      <a:endParaRPr lang="pt-BR" dirty="0"/>
                    </a:p>
                  </a:txBody>
                  <a:tcPr/>
                </a:tc>
                <a:extLst>
                  <a:ext uri="{0D108BD9-81ED-4DB2-BD59-A6C34878D82A}">
                    <a16:rowId xmlns:a16="http://schemas.microsoft.com/office/drawing/2014/main" val="4228328298"/>
                  </a:ext>
                </a:extLst>
              </a:tr>
              <a:tr h="370840">
                <a:tc>
                  <a:txBody>
                    <a:bodyPr/>
                    <a:lstStyle/>
                    <a:p>
                      <a:pPr algn="ctr"/>
                      <a:r>
                        <a:rPr lang="pt-BR" dirty="0" smtClean="0"/>
                        <a:t>Igor </a:t>
                      </a:r>
                      <a:r>
                        <a:rPr lang="pt-BR" dirty="0" err="1" smtClean="0"/>
                        <a:t>Toratti</a:t>
                      </a:r>
                      <a:endParaRPr lang="pt-BR" dirty="0" smtClean="0"/>
                    </a:p>
                  </a:txBody>
                  <a:tcPr/>
                </a:tc>
                <a:tc>
                  <a:txBody>
                    <a:bodyPr/>
                    <a:lstStyle/>
                    <a:p>
                      <a:pPr algn="ctr"/>
                      <a:r>
                        <a:rPr lang="pt-BR" dirty="0" smtClean="0"/>
                        <a:t>9,0</a:t>
                      </a:r>
                      <a:endParaRPr lang="pt-BR" dirty="0"/>
                    </a:p>
                  </a:txBody>
                  <a:tcPr/>
                </a:tc>
                <a:extLst>
                  <a:ext uri="{0D108BD9-81ED-4DB2-BD59-A6C34878D82A}">
                    <a16:rowId xmlns:a16="http://schemas.microsoft.com/office/drawing/2014/main" val="481687927"/>
                  </a:ext>
                </a:extLst>
              </a:tr>
            </a:tbl>
          </a:graphicData>
        </a:graphic>
      </p:graphicFrame>
      <p:pic>
        <p:nvPicPr>
          <p:cNvPr id="6" name="Imagem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spTree>
    <p:extLst>
      <p:ext uri="{BB962C8B-B14F-4D97-AF65-F5344CB8AC3E}">
        <p14:creationId xmlns:p14="http://schemas.microsoft.com/office/powerpoint/2010/main" val="1125429923"/>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972312" y="925357"/>
            <a:ext cx="9418320" cy="1066800"/>
          </a:xfrm>
        </p:spPr>
        <p:txBody>
          <a:bodyPr>
            <a:normAutofit/>
          </a:bodyPr>
          <a:lstStyle/>
          <a:p>
            <a:r>
              <a:rPr lang="pt-BR" sz="6000" dirty="0" smtClean="0"/>
              <a:t>MOD02  PCDs</a:t>
            </a:r>
            <a:endParaRPr lang="pt-BR" sz="6000" dirty="0"/>
          </a:p>
        </p:txBody>
      </p:sp>
      <p:sp>
        <p:nvSpPr>
          <p:cNvPr id="5" name="Subtítulo 4"/>
          <p:cNvSpPr>
            <a:spLocks noGrp="1"/>
          </p:cNvSpPr>
          <p:nvPr>
            <p:ph type="subTitle" idx="1"/>
          </p:nvPr>
        </p:nvSpPr>
        <p:spPr>
          <a:xfrm>
            <a:off x="1261872" y="2547257"/>
            <a:ext cx="9418320" cy="3709852"/>
          </a:xfrm>
        </p:spPr>
        <p:txBody>
          <a:bodyPr>
            <a:noAutofit/>
          </a:bodyPr>
          <a:lstStyle/>
          <a:p>
            <a:r>
              <a:rPr lang="pt-BR" dirty="0" smtClean="0"/>
              <a:t>Raquel Cristina Gonçalves - Analista</a:t>
            </a:r>
            <a:endParaRPr lang="pt-BR" dirty="0"/>
          </a:p>
          <a:p>
            <a:r>
              <a:rPr lang="pt-BR" dirty="0" smtClean="0"/>
              <a:t>Julia Cristina de Souza </a:t>
            </a:r>
            <a:r>
              <a:rPr lang="pt-BR" dirty="0"/>
              <a:t>- </a:t>
            </a:r>
            <a:r>
              <a:rPr lang="pt-BR" dirty="0" smtClean="0"/>
              <a:t> Analista</a:t>
            </a:r>
            <a:endParaRPr lang="pt-BR" dirty="0"/>
          </a:p>
          <a:p>
            <a:r>
              <a:rPr lang="pt-BR" dirty="0" smtClean="0"/>
              <a:t>Grazielle Caroline Sebastião Cossa -  DBA</a:t>
            </a:r>
            <a:endParaRPr lang="pt-BR" dirty="0"/>
          </a:p>
          <a:p>
            <a:r>
              <a:rPr lang="pt-BR" dirty="0" smtClean="0"/>
              <a:t>Wictor Batista Parron - DBA</a:t>
            </a:r>
          </a:p>
          <a:p>
            <a:r>
              <a:rPr lang="pt-BR" dirty="0" smtClean="0"/>
              <a:t>Bruno Gomes de Oliveira </a:t>
            </a:r>
            <a:r>
              <a:rPr lang="pt-BR" dirty="0"/>
              <a:t>- </a:t>
            </a:r>
            <a:r>
              <a:rPr lang="pt-BR" dirty="0" smtClean="0"/>
              <a:t>Desenvolvedor</a:t>
            </a:r>
          </a:p>
          <a:p>
            <a:r>
              <a:rPr lang="pt-BR" dirty="0" smtClean="0"/>
              <a:t>João Pedro de Matos Buchivieser - Desenvolvedor</a:t>
            </a:r>
            <a:endParaRPr lang="pt-BR" dirty="0"/>
          </a:p>
          <a:p>
            <a:r>
              <a:rPr lang="pt-BR" dirty="0" smtClean="0"/>
              <a:t>Lucas Souza Teixeira  -  Desenvolvedor</a:t>
            </a:r>
          </a:p>
          <a:p>
            <a:endParaRPr lang="pt-BR" dirty="0"/>
          </a:p>
          <a:p>
            <a:endParaRPr lang="pt-BR" dirty="0">
              <a:latin typeface="Calibri" panose="020F0502020204030204" pitchFamily="34" charset="0"/>
            </a:endParaRPr>
          </a:p>
          <a:p>
            <a:endParaRPr lang="pt-BR" dirty="0">
              <a:latin typeface="Calibri" panose="020F0502020204030204" pitchFamily="34" charset="0"/>
            </a:endParaRPr>
          </a:p>
        </p:txBody>
      </p:sp>
      <p:pic>
        <p:nvPicPr>
          <p:cNvPr id="6" name="Imagem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616440" y="202692"/>
            <a:ext cx="2383141" cy="1445330"/>
          </a:xfrm>
          <a:prstGeom prst="rect">
            <a:avLst/>
          </a:prstGeom>
        </p:spPr>
      </p:pic>
    </p:spTree>
    <p:extLst>
      <p:ext uri="{BB962C8B-B14F-4D97-AF65-F5344CB8AC3E}">
        <p14:creationId xmlns:p14="http://schemas.microsoft.com/office/powerpoint/2010/main" val="368443839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261872" y="323718"/>
            <a:ext cx="9692640" cy="769358"/>
          </a:xfrm>
        </p:spPr>
        <p:txBody>
          <a:bodyPr/>
          <a:lstStyle/>
          <a:p>
            <a:r>
              <a:rPr lang="pt-BR" dirty="0"/>
              <a:t>Documento de </a:t>
            </a:r>
            <a:r>
              <a:rPr lang="pt-BR" dirty="0" smtClean="0"/>
              <a:t>Visão – Introdução</a:t>
            </a:r>
            <a:endParaRPr lang="pt-BR" dirty="0"/>
          </a:p>
        </p:txBody>
      </p:sp>
      <p:pic>
        <p:nvPicPr>
          <p:cNvPr id="4" name="Imagem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sp>
        <p:nvSpPr>
          <p:cNvPr id="3" name="Espaço Reservado para Conteúdo 2"/>
          <p:cNvSpPr>
            <a:spLocks noGrp="1"/>
          </p:cNvSpPr>
          <p:nvPr>
            <p:ph idx="1"/>
          </p:nvPr>
        </p:nvSpPr>
        <p:spPr/>
        <p:txBody>
          <a:bodyPr/>
          <a:lstStyle/>
          <a:p>
            <a:r>
              <a:rPr lang="pt-BR" dirty="0" smtClean="0"/>
              <a:t>      O objetivo deste documento de visão é analisar, definir  e descrever as necessidades dos usuários alvos do Indra, e as peculiaridades envolvidas nestas necessidades que deverão ser supridas durante o desenvolvimento do projeto pelo Módulo de Gestão de Ponto de Coletas de Dados – PCDs ao longo deste ano letivo.</a:t>
            </a:r>
          </a:p>
          <a:p>
            <a:endParaRPr lang="pt-BR" dirty="0"/>
          </a:p>
        </p:txBody>
      </p:sp>
    </p:spTree>
    <p:extLst>
      <p:ext uri="{BB962C8B-B14F-4D97-AF65-F5344CB8AC3E}">
        <p14:creationId xmlns:p14="http://schemas.microsoft.com/office/powerpoint/2010/main" val="2190101565"/>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158841" y="437933"/>
            <a:ext cx="9692640" cy="648133"/>
          </a:xfrm>
        </p:spPr>
        <p:txBody>
          <a:bodyPr>
            <a:normAutofit/>
          </a:bodyPr>
          <a:lstStyle/>
          <a:p>
            <a:r>
              <a:rPr lang="pt-BR" sz="4000" dirty="0"/>
              <a:t>Documento de </a:t>
            </a:r>
            <a:r>
              <a:rPr lang="pt-BR" sz="4000" dirty="0" smtClean="0"/>
              <a:t>Visão – Posicionamento</a:t>
            </a:r>
            <a:endParaRPr lang="pt-BR" sz="4000" dirty="0"/>
          </a:p>
        </p:txBody>
      </p:sp>
      <p:pic>
        <p:nvPicPr>
          <p:cNvPr id="4" name="Imagem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graphicFrame>
        <p:nvGraphicFramePr>
          <p:cNvPr id="3" name="Tabela 2"/>
          <p:cNvGraphicFramePr>
            <a:graphicFrameLocks noGrp="1"/>
          </p:cNvGraphicFramePr>
          <p:nvPr>
            <p:extLst>
              <p:ext uri="{D42A27DB-BD31-4B8C-83A1-F6EECF244321}">
                <p14:modId xmlns:p14="http://schemas.microsoft.com/office/powerpoint/2010/main" val="3350565468"/>
              </p:ext>
            </p:extLst>
          </p:nvPr>
        </p:nvGraphicFramePr>
        <p:xfrm>
          <a:off x="1532584" y="1378039"/>
          <a:ext cx="8128000" cy="484632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20000"/>
                    </a:ext>
                  </a:extLst>
                </a:gridCol>
                <a:gridCol w="4064000">
                  <a:extLst>
                    <a:ext uri="{9D8B030D-6E8A-4147-A177-3AD203B41FA5}">
                      <a16:colId xmlns:a16="http://schemas.microsoft.com/office/drawing/2014/main" val="20001"/>
                    </a:ext>
                  </a:extLst>
                </a:gridCol>
              </a:tblGrid>
              <a:tr h="463641">
                <a:tc gridSpan="2">
                  <a:txBody>
                    <a:bodyPr/>
                    <a:lstStyle/>
                    <a:p>
                      <a:r>
                        <a:rPr lang="pt-BR" dirty="0" smtClean="0"/>
                        <a:t>Descrição</a:t>
                      </a:r>
                      <a:r>
                        <a:rPr lang="pt-BR" baseline="0" dirty="0" smtClean="0"/>
                        <a:t> do Problema</a:t>
                      </a:r>
                      <a:endParaRPr lang="pt-BR" dirty="0" smtClean="0"/>
                    </a:p>
                    <a:p>
                      <a:endParaRPr lang="pt-BR" dirty="0" smtClean="0"/>
                    </a:p>
                  </a:txBody>
                  <a:tcPr>
                    <a:solidFill>
                      <a:schemeClr val="tx2">
                        <a:lumMod val="75000"/>
                      </a:schemeClr>
                    </a:solidFill>
                  </a:tcPr>
                </a:tc>
                <a:tc hMerge="1">
                  <a:txBody>
                    <a:bodyPr/>
                    <a:lstStyle/>
                    <a:p>
                      <a:endParaRPr lang="pt-BR" dirty="0"/>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Problema</a:t>
                      </a:r>
                    </a:p>
                    <a:p>
                      <a:endParaRPr lang="pt-BR"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O despreparo da população diante de situações</a:t>
                      </a:r>
                      <a:r>
                        <a:rPr lang="pt-BR" baseline="0" dirty="0" smtClean="0"/>
                        <a:t> meteorológicas adversas.</a:t>
                      </a:r>
                      <a:endParaRPr lang="pt-BR" dirty="0" smtClean="0"/>
                    </a:p>
                    <a:p>
                      <a:endParaRPr lang="pt-BR" dirty="0"/>
                    </a:p>
                  </a:txBody>
                  <a:tcPr/>
                </a:tc>
                <a:extLst>
                  <a:ext uri="{0D108BD9-81ED-4DB2-BD59-A6C34878D82A}">
                    <a16:rowId xmlns:a16="http://schemas.microsoft.com/office/drawing/2014/main" val="10001"/>
                  </a:ext>
                </a:extLst>
              </a:tr>
              <a:tr h="370840">
                <a:tc>
                  <a:txBody>
                    <a:bodyPr/>
                    <a:lstStyle/>
                    <a:p>
                      <a:r>
                        <a:rPr lang="pt-BR" dirty="0" smtClean="0"/>
                        <a:t>Afetados</a:t>
                      </a:r>
                      <a:endParaRPr lang="pt-BR" dirty="0"/>
                    </a:p>
                  </a:txBody>
                  <a:tcPr/>
                </a:tc>
                <a:tc>
                  <a:txBody>
                    <a:bodyPr/>
                    <a:lstStyle/>
                    <a:p>
                      <a:r>
                        <a:rPr lang="pt-BR" dirty="0" smtClean="0"/>
                        <a:t>Os moradores em áreas de risco, que podem sofrer</a:t>
                      </a:r>
                      <a:r>
                        <a:rPr lang="pt-BR" baseline="0" dirty="0" smtClean="0"/>
                        <a:t> danos materiais e/ou físicos.</a:t>
                      </a:r>
                      <a:endParaRPr lang="pt-BR" dirty="0"/>
                    </a:p>
                  </a:txBody>
                  <a:tcPr/>
                </a:tc>
                <a:extLst>
                  <a:ext uri="{0D108BD9-81ED-4DB2-BD59-A6C34878D82A}">
                    <a16:rowId xmlns:a16="http://schemas.microsoft.com/office/drawing/2014/main" val="10002"/>
                  </a:ext>
                </a:extLst>
              </a:tr>
              <a:tr h="370840">
                <a:tc>
                  <a:txBody>
                    <a:bodyPr/>
                    <a:lstStyle/>
                    <a:p>
                      <a:r>
                        <a:rPr lang="pt-BR" dirty="0" smtClean="0"/>
                        <a:t>Consequência</a:t>
                      </a:r>
                      <a:r>
                        <a:rPr lang="pt-BR" baseline="0" dirty="0" smtClean="0"/>
                        <a:t> do problema</a:t>
                      </a:r>
                      <a:endParaRPr lang="pt-BR" dirty="0"/>
                    </a:p>
                  </a:txBody>
                  <a:tcPr/>
                </a:tc>
                <a:tc>
                  <a:txBody>
                    <a:bodyPr/>
                    <a:lstStyle/>
                    <a:p>
                      <a:r>
                        <a:rPr lang="pt-BR" dirty="0" smtClean="0"/>
                        <a:t>A inexistência</a:t>
                      </a:r>
                      <a:r>
                        <a:rPr lang="pt-BR" baseline="0" dirty="0" smtClean="0"/>
                        <a:t> de um sistema para gerenciamento dos pontos de coleta de dados meteorológicos.</a:t>
                      </a:r>
                      <a:endParaRPr lang="pt-BR" dirty="0"/>
                    </a:p>
                  </a:txBody>
                  <a:tcPr/>
                </a:tc>
                <a:extLst>
                  <a:ext uri="{0D108BD9-81ED-4DB2-BD59-A6C34878D82A}">
                    <a16:rowId xmlns:a16="http://schemas.microsoft.com/office/drawing/2014/main" val="10003"/>
                  </a:ext>
                </a:extLst>
              </a:tr>
              <a:tr h="370840">
                <a:tc>
                  <a:txBody>
                    <a:bodyPr/>
                    <a:lstStyle/>
                    <a:p>
                      <a:r>
                        <a:rPr lang="pt-BR" dirty="0" smtClean="0"/>
                        <a:t>Solução proposta</a:t>
                      </a:r>
                      <a:endParaRPr lang="pt-BR" dirty="0"/>
                    </a:p>
                  </a:txBody>
                  <a:tcPr/>
                </a:tc>
                <a:tc>
                  <a:txBody>
                    <a:bodyPr/>
                    <a:lstStyle/>
                    <a:p>
                      <a:r>
                        <a:rPr lang="pt-BR" dirty="0" smtClean="0"/>
                        <a:t>O desenvolvimento</a:t>
                      </a:r>
                      <a:r>
                        <a:rPr lang="pt-BR" baseline="0" dirty="0" smtClean="0"/>
                        <a:t> de Sistema Meteorológico capaz de gerenciar os pontos de coleta de dados meteorológicos e seus atributos.</a:t>
                      </a:r>
                      <a:endParaRPr lang="pt-BR" dirty="0"/>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88598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4"/>
                                        </p:tgtEl>
                                        <p:attrNameLst>
                                          <p:attrName>r</p:attrName>
                                        </p:attrNameLst>
                                      </p:cBhvr>
                                    </p:animRot>
                                    <p:animRot by="-240000">
                                      <p:cBhvr>
                                        <p:cTn id="7" dur="200" fill="hold">
                                          <p:stCondLst>
                                            <p:cond delay="200"/>
                                          </p:stCondLst>
                                        </p:cTn>
                                        <p:tgtEl>
                                          <p:spTgt spid="4"/>
                                        </p:tgtEl>
                                        <p:attrNameLst>
                                          <p:attrName>r</p:attrName>
                                        </p:attrNameLst>
                                      </p:cBhvr>
                                    </p:animRot>
                                    <p:animRot by="240000">
                                      <p:cBhvr>
                                        <p:cTn id="8" dur="200" fill="hold">
                                          <p:stCondLst>
                                            <p:cond delay="400"/>
                                          </p:stCondLst>
                                        </p:cTn>
                                        <p:tgtEl>
                                          <p:spTgt spid="4"/>
                                        </p:tgtEl>
                                        <p:attrNameLst>
                                          <p:attrName>r</p:attrName>
                                        </p:attrNameLst>
                                      </p:cBhvr>
                                    </p:animRot>
                                    <p:animRot by="-240000">
                                      <p:cBhvr>
                                        <p:cTn id="9" dur="200" fill="hold">
                                          <p:stCondLst>
                                            <p:cond delay="600"/>
                                          </p:stCondLst>
                                        </p:cTn>
                                        <p:tgtEl>
                                          <p:spTgt spid="4"/>
                                        </p:tgtEl>
                                        <p:attrNameLst>
                                          <p:attrName>r</p:attrName>
                                        </p:attrNameLst>
                                      </p:cBhvr>
                                    </p:animRot>
                                    <p:animRot by="120000">
                                      <p:cBhvr>
                                        <p:cTn id="10" dur="200" fill="hold">
                                          <p:stCondLst>
                                            <p:cond delay="800"/>
                                          </p:stCondLst>
                                        </p:cTn>
                                        <p:tgtEl>
                                          <p:spTgt spid="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094447" y="398162"/>
            <a:ext cx="9692640" cy="727676"/>
          </a:xfrm>
        </p:spPr>
        <p:txBody>
          <a:bodyPr>
            <a:normAutofit/>
          </a:bodyPr>
          <a:lstStyle/>
          <a:p>
            <a:r>
              <a:rPr lang="pt-BR" sz="4000" dirty="0"/>
              <a:t>Documento de </a:t>
            </a:r>
            <a:r>
              <a:rPr lang="pt-BR" sz="4000" dirty="0" smtClean="0"/>
              <a:t>Visão - Posicionamento</a:t>
            </a:r>
            <a:endParaRPr lang="pt-BR" sz="4000" dirty="0"/>
          </a:p>
        </p:txBody>
      </p:sp>
      <p:pic>
        <p:nvPicPr>
          <p:cNvPr id="4" name="Imagem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graphicFrame>
        <p:nvGraphicFramePr>
          <p:cNvPr id="5" name="Tabela 4"/>
          <p:cNvGraphicFramePr>
            <a:graphicFrameLocks noGrp="1"/>
          </p:cNvGraphicFramePr>
          <p:nvPr>
            <p:extLst>
              <p:ext uri="{D42A27DB-BD31-4B8C-83A1-F6EECF244321}">
                <p14:modId xmlns:p14="http://schemas.microsoft.com/office/powerpoint/2010/main" val="1724015219"/>
              </p:ext>
            </p:extLst>
          </p:nvPr>
        </p:nvGraphicFramePr>
        <p:xfrm>
          <a:off x="1194874" y="1121271"/>
          <a:ext cx="9249892" cy="5442059"/>
        </p:xfrm>
        <a:graphic>
          <a:graphicData uri="http://schemas.openxmlformats.org/drawingml/2006/table">
            <a:tbl>
              <a:tblPr firstRow="1" bandRow="1">
                <a:tableStyleId>{5C22544A-7EE6-4342-B048-85BDC9FD1C3A}</a:tableStyleId>
              </a:tblPr>
              <a:tblGrid>
                <a:gridCol w="4173100">
                  <a:extLst>
                    <a:ext uri="{9D8B030D-6E8A-4147-A177-3AD203B41FA5}">
                      <a16:colId xmlns:a16="http://schemas.microsoft.com/office/drawing/2014/main" val="20000"/>
                    </a:ext>
                  </a:extLst>
                </a:gridCol>
                <a:gridCol w="5076792">
                  <a:extLst>
                    <a:ext uri="{9D8B030D-6E8A-4147-A177-3AD203B41FA5}">
                      <a16:colId xmlns:a16="http://schemas.microsoft.com/office/drawing/2014/main" val="20001"/>
                    </a:ext>
                  </a:extLst>
                </a:gridCol>
              </a:tblGrid>
              <a:tr h="470390">
                <a:tc gridSpan="2">
                  <a:txBody>
                    <a:bodyPr/>
                    <a:lstStyle/>
                    <a:p>
                      <a:r>
                        <a:rPr lang="pt-BR" dirty="0" smtClean="0"/>
                        <a:t>Sentença de Posição do Produto</a:t>
                      </a:r>
                      <a:endParaRPr lang="pt-BR" dirty="0"/>
                    </a:p>
                  </a:txBody>
                  <a:tcPr>
                    <a:solidFill>
                      <a:schemeClr val="accent1">
                        <a:lumMod val="50000"/>
                      </a:schemeClr>
                    </a:solidFill>
                  </a:tcPr>
                </a:tc>
                <a:tc hMerge="1">
                  <a:txBody>
                    <a:bodyPr/>
                    <a:lstStyle/>
                    <a:p>
                      <a:endParaRPr lang="pt-BR" dirty="0"/>
                    </a:p>
                  </a:txBody>
                  <a:tcPr/>
                </a:tc>
                <a:extLst>
                  <a:ext uri="{0D108BD9-81ED-4DB2-BD59-A6C34878D82A}">
                    <a16:rowId xmlns:a16="http://schemas.microsoft.com/office/drawing/2014/main" val="10000"/>
                  </a:ext>
                </a:extLst>
              </a:tr>
              <a:tr h="846679">
                <a:tc>
                  <a:txBody>
                    <a:bodyPr/>
                    <a:lstStyle/>
                    <a:p>
                      <a:r>
                        <a:rPr lang="pt-BR" dirty="0" smtClean="0"/>
                        <a:t>Público</a:t>
                      </a:r>
                      <a:r>
                        <a:rPr lang="pt-BR" baseline="0" dirty="0" smtClean="0"/>
                        <a:t> alvo</a:t>
                      </a:r>
                      <a:endParaRPr lang="pt-BR" dirty="0"/>
                    </a:p>
                  </a:txBody>
                  <a:tcPr/>
                </a:tc>
                <a:tc>
                  <a:txBody>
                    <a:bodyPr/>
                    <a:lstStyle/>
                    <a:p>
                      <a:r>
                        <a:rPr lang="pt-BR" dirty="0" smtClean="0"/>
                        <a:t>Os moradores nas cidades que serão beneficiadas</a:t>
                      </a:r>
                      <a:r>
                        <a:rPr lang="pt-BR" baseline="0" dirty="0" smtClean="0"/>
                        <a:t> pelo Sistema Meteorológico Indra.</a:t>
                      </a:r>
                      <a:endParaRPr lang="pt-BR" dirty="0"/>
                    </a:p>
                  </a:txBody>
                  <a:tcPr/>
                </a:tc>
                <a:extLst>
                  <a:ext uri="{0D108BD9-81ED-4DB2-BD59-A6C34878D82A}">
                    <a16:rowId xmlns:a16="http://schemas.microsoft.com/office/drawing/2014/main" val="10001"/>
                  </a:ext>
                </a:extLst>
              </a:tr>
              <a:tr h="592676">
                <a:tc>
                  <a:txBody>
                    <a:bodyPr/>
                    <a:lstStyle/>
                    <a:p>
                      <a:r>
                        <a:rPr lang="pt-BR" dirty="0" smtClean="0"/>
                        <a:t>Para</a:t>
                      </a:r>
                      <a:r>
                        <a:rPr lang="pt-BR" baseline="0" dirty="0" smtClean="0"/>
                        <a:t> quem </a:t>
                      </a:r>
                      <a:endParaRPr lang="pt-BR" dirty="0"/>
                    </a:p>
                  </a:txBody>
                  <a:tcPr/>
                </a:tc>
                <a:tc>
                  <a:txBody>
                    <a:bodyPr/>
                    <a:lstStyle/>
                    <a:p>
                      <a:r>
                        <a:rPr lang="pt-BR" dirty="0" smtClean="0"/>
                        <a:t>Estiver em</a:t>
                      </a:r>
                      <a:r>
                        <a:rPr lang="pt-BR" baseline="0" dirty="0" smtClean="0"/>
                        <a:t> áreas de risco por fatores meteorológicos.</a:t>
                      </a:r>
                      <a:endParaRPr lang="pt-BR" dirty="0"/>
                    </a:p>
                  </a:txBody>
                  <a:tcPr/>
                </a:tc>
                <a:extLst>
                  <a:ext uri="{0D108BD9-81ED-4DB2-BD59-A6C34878D82A}">
                    <a16:rowId xmlns:a16="http://schemas.microsoft.com/office/drawing/2014/main" val="10002"/>
                  </a:ext>
                </a:extLst>
              </a:tr>
              <a:tr h="1608691">
                <a:tc>
                  <a:txBody>
                    <a:bodyPr/>
                    <a:lstStyle/>
                    <a:p>
                      <a:r>
                        <a:rPr lang="pt-BR" dirty="0" smtClean="0"/>
                        <a:t>O Módulo</a:t>
                      </a:r>
                      <a:r>
                        <a:rPr lang="pt-BR" baseline="0" dirty="0" smtClean="0"/>
                        <a:t> de Gestão de PCDs (PCDs)</a:t>
                      </a:r>
                      <a:endParaRPr lang="pt-BR" dirty="0"/>
                    </a:p>
                  </a:txBody>
                  <a:tcPr/>
                </a:tc>
                <a:tc>
                  <a:txBody>
                    <a:bodyPr/>
                    <a:lstStyle/>
                    <a:p>
                      <a:r>
                        <a:rPr lang="pt-BR" sz="1800" kern="1200" dirty="0" smtClean="0">
                          <a:solidFill>
                            <a:schemeClr val="dk1"/>
                          </a:solidFill>
                          <a:effectLst/>
                          <a:latin typeface="+mn-lt"/>
                          <a:ea typeface="+mn-ea"/>
                          <a:cs typeface="+mn-cs"/>
                        </a:rPr>
                        <a:t>Deverá desenvolver o gerenciamento da criação, leitura, alteração, exclusão, bem como o gerenciamento dos sensores, medições, posicionamento geográfico, imagens e habilitações e desabilitações dos PCDs.</a:t>
                      </a:r>
                      <a:endParaRPr lang="pt-BR" dirty="0"/>
                    </a:p>
                  </a:txBody>
                  <a:tcPr/>
                </a:tc>
                <a:extLst>
                  <a:ext uri="{0D108BD9-81ED-4DB2-BD59-A6C34878D82A}">
                    <a16:rowId xmlns:a16="http://schemas.microsoft.com/office/drawing/2014/main" val="10003"/>
                  </a:ext>
                </a:extLst>
              </a:tr>
              <a:tr h="592676">
                <a:tc>
                  <a:txBody>
                    <a:bodyPr/>
                    <a:lstStyle/>
                    <a:p>
                      <a:r>
                        <a:rPr lang="pt-BR" dirty="0" smtClean="0"/>
                        <a:t>Diferentemente</a:t>
                      </a:r>
                      <a:r>
                        <a:rPr lang="pt-BR" baseline="0" dirty="0" smtClean="0"/>
                        <a:t> dos</a:t>
                      </a:r>
                      <a:endParaRPr lang="pt-BR" dirty="0"/>
                    </a:p>
                  </a:txBody>
                  <a:tcPr/>
                </a:tc>
                <a:tc>
                  <a:txBody>
                    <a:bodyPr/>
                    <a:lstStyle/>
                    <a:p>
                      <a:r>
                        <a:rPr lang="pt-BR" sz="1800" kern="1200" dirty="0" smtClean="0">
                          <a:solidFill>
                            <a:schemeClr val="dk1"/>
                          </a:solidFill>
                          <a:effectLst/>
                          <a:latin typeface="+mn-lt"/>
                          <a:ea typeface="+mn-ea"/>
                          <a:cs typeface="+mn-cs"/>
                        </a:rPr>
                        <a:t>Outros aplicativos desenvolvidos por desenvolvedores Web.</a:t>
                      </a:r>
                      <a:endParaRPr lang="pt-BR" dirty="0"/>
                    </a:p>
                  </a:txBody>
                  <a:tcPr/>
                </a:tc>
                <a:extLst>
                  <a:ext uri="{0D108BD9-81ED-4DB2-BD59-A6C34878D82A}">
                    <a16:rowId xmlns:a16="http://schemas.microsoft.com/office/drawing/2014/main" val="10004"/>
                  </a:ext>
                </a:extLst>
              </a:tr>
              <a:tr h="1168418">
                <a:tc>
                  <a:txBody>
                    <a:bodyPr/>
                    <a:lstStyle/>
                    <a:p>
                      <a:r>
                        <a:rPr lang="pt-BR" dirty="0" smtClean="0"/>
                        <a:t>Nosso produto</a:t>
                      </a:r>
                      <a:endParaRPr lang="pt-BR" dirty="0"/>
                    </a:p>
                  </a:txBody>
                  <a:tcPr/>
                </a:tc>
                <a:tc>
                  <a:txBody>
                    <a:bodyPr/>
                    <a:lstStyle/>
                    <a:p>
                      <a:pPr>
                        <a:lnSpc>
                          <a:spcPct val="115000"/>
                        </a:lnSpc>
                        <a:spcAft>
                          <a:spcPts val="0"/>
                        </a:spcAft>
                      </a:pPr>
                      <a:r>
                        <a:rPr lang="pt-BR" sz="1800" dirty="0">
                          <a:effectLst/>
                          <a:latin typeface="Century Schoolbook" pitchFamily="18" charset="0"/>
                          <a:ea typeface="Calibri"/>
                          <a:cs typeface="Times New Roman"/>
                        </a:rPr>
                        <a:t>Viabilizará o cadastro dos pontos de coleta de dados e demais atributos para outros módulos que necessitarem da utilização dos mesmos</a:t>
                      </a:r>
                      <a:r>
                        <a:rPr lang="pt-BR" sz="1800" dirty="0">
                          <a:effectLst/>
                          <a:latin typeface="Times New Roman"/>
                          <a:ea typeface="Calibri"/>
                          <a:cs typeface="Times New Roman"/>
                        </a:rPr>
                        <a:t>.</a:t>
                      </a:r>
                      <a:endParaRPr lang="pt-BR" sz="1800" dirty="0">
                        <a:effectLst/>
                        <a:latin typeface="Calibri"/>
                        <a:ea typeface="Calibri"/>
                        <a:cs typeface="Times New Roman"/>
                      </a:endParaRPr>
                    </a:p>
                  </a:txBody>
                  <a:tcPr marL="68580" marR="68580" marT="0" marB="0"/>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898494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4"/>
                                        </p:tgtEl>
                                        <p:attrNameLst>
                                          <p:attrName>r</p:attrName>
                                        </p:attrNameLst>
                                      </p:cBhvr>
                                    </p:animRot>
                                    <p:animRot by="-240000">
                                      <p:cBhvr>
                                        <p:cTn id="7" dur="200" fill="hold">
                                          <p:stCondLst>
                                            <p:cond delay="200"/>
                                          </p:stCondLst>
                                        </p:cTn>
                                        <p:tgtEl>
                                          <p:spTgt spid="4"/>
                                        </p:tgtEl>
                                        <p:attrNameLst>
                                          <p:attrName>r</p:attrName>
                                        </p:attrNameLst>
                                      </p:cBhvr>
                                    </p:animRot>
                                    <p:animRot by="240000">
                                      <p:cBhvr>
                                        <p:cTn id="8" dur="200" fill="hold">
                                          <p:stCondLst>
                                            <p:cond delay="400"/>
                                          </p:stCondLst>
                                        </p:cTn>
                                        <p:tgtEl>
                                          <p:spTgt spid="4"/>
                                        </p:tgtEl>
                                        <p:attrNameLst>
                                          <p:attrName>r</p:attrName>
                                        </p:attrNameLst>
                                      </p:cBhvr>
                                    </p:animRot>
                                    <p:animRot by="-240000">
                                      <p:cBhvr>
                                        <p:cTn id="9" dur="200" fill="hold">
                                          <p:stCondLst>
                                            <p:cond delay="600"/>
                                          </p:stCondLst>
                                        </p:cTn>
                                        <p:tgtEl>
                                          <p:spTgt spid="4"/>
                                        </p:tgtEl>
                                        <p:attrNameLst>
                                          <p:attrName>r</p:attrName>
                                        </p:attrNameLst>
                                      </p:cBhvr>
                                    </p:animRot>
                                    <p:animRot by="120000">
                                      <p:cBhvr>
                                        <p:cTn id="10" dur="200" fill="hold">
                                          <p:stCondLst>
                                            <p:cond delay="800"/>
                                          </p:stCondLst>
                                        </p:cTn>
                                        <p:tgtEl>
                                          <p:spTgt spid="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63560" y="532770"/>
            <a:ext cx="10483660" cy="738285"/>
          </a:xfrm>
        </p:spPr>
        <p:txBody>
          <a:bodyPr>
            <a:noAutofit/>
          </a:bodyPr>
          <a:lstStyle/>
          <a:p>
            <a:r>
              <a:rPr lang="pt-BR" sz="3200" dirty="0"/>
              <a:t>Documento de Visão </a:t>
            </a:r>
            <a:r>
              <a:rPr lang="pt-BR" sz="3200" dirty="0" smtClean="0"/>
              <a:t>- Identificação </a:t>
            </a:r>
            <a:r>
              <a:rPr lang="pt-BR" sz="3200" dirty="0"/>
              <a:t>dos </a:t>
            </a:r>
            <a:r>
              <a:rPr lang="pt-BR" sz="3200" dirty="0" smtClean="0"/>
              <a:t>Stakeholders</a:t>
            </a:r>
            <a:endParaRPr lang="pt-BR" sz="3200" dirty="0"/>
          </a:p>
        </p:txBody>
      </p:sp>
      <p:pic>
        <p:nvPicPr>
          <p:cNvPr id="4" name="Imagem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sp>
        <p:nvSpPr>
          <p:cNvPr id="3" name="Espaço Reservado para Conteúdo 2"/>
          <p:cNvSpPr>
            <a:spLocks noGrp="1"/>
          </p:cNvSpPr>
          <p:nvPr>
            <p:ph idx="1"/>
          </p:nvPr>
        </p:nvSpPr>
        <p:spPr>
          <a:xfrm>
            <a:off x="1339145" y="1803043"/>
            <a:ext cx="8595360" cy="4003607"/>
          </a:xfrm>
        </p:spPr>
        <p:txBody>
          <a:bodyPr>
            <a:normAutofit/>
          </a:bodyPr>
          <a:lstStyle/>
          <a:p>
            <a:pPr algn="just"/>
            <a:r>
              <a:rPr lang="pt-BR" dirty="0" smtClean="0"/>
              <a:t>Os </a:t>
            </a:r>
            <a:r>
              <a:rPr lang="pt-BR" dirty="0"/>
              <a:t>professores Breno e Luiz Ângelo, </a:t>
            </a:r>
            <a:r>
              <a:rPr lang="pt-BR" dirty="0" smtClean="0"/>
              <a:t>que são os orientadores </a:t>
            </a:r>
            <a:r>
              <a:rPr lang="pt-BR" dirty="0"/>
              <a:t>do projeto </a:t>
            </a:r>
            <a:r>
              <a:rPr lang="pt-BR" dirty="0" err="1"/>
              <a:t>Indra</a:t>
            </a:r>
            <a:r>
              <a:rPr lang="pt-BR" dirty="0"/>
              <a:t>;</a:t>
            </a:r>
          </a:p>
          <a:p>
            <a:pPr algn="just"/>
            <a:r>
              <a:rPr lang="pt-BR" dirty="0"/>
              <a:t>Módulo 1 – Módulo de Perfil de Usuários e Administrativos;</a:t>
            </a:r>
          </a:p>
          <a:p>
            <a:pPr algn="just"/>
            <a:r>
              <a:rPr lang="pt-BR" dirty="0"/>
              <a:t>Módulo 2 – Módulo de Gestão de PCDs (PCDs);</a:t>
            </a:r>
          </a:p>
          <a:p>
            <a:pPr algn="just"/>
            <a:r>
              <a:rPr lang="pt-BR" dirty="0"/>
              <a:t>Módulo 3 – Módulo de Gestão das Medições de PCDs;</a:t>
            </a:r>
          </a:p>
          <a:p>
            <a:pPr algn="just"/>
            <a:r>
              <a:rPr lang="pt-BR" dirty="0"/>
              <a:t>Módulo 4 – Módulo de Gestão de Relatórios Tabulares e Gráficos;</a:t>
            </a:r>
          </a:p>
          <a:p>
            <a:pPr algn="just"/>
            <a:r>
              <a:rPr lang="pt-BR" dirty="0"/>
              <a:t>Módulo 5 – Módulo de Gestão de Alertas Críticos de PCDs;</a:t>
            </a:r>
          </a:p>
          <a:p>
            <a:pPr algn="just"/>
            <a:r>
              <a:rPr lang="pt-BR" dirty="0" smtClean="0"/>
              <a:t>Usuários</a:t>
            </a:r>
            <a:r>
              <a:rPr lang="pt-BR" dirty="0"/>
              <a:t> –</a:t>
            </a:r>
            <a:r>
              <a:rPr lang="pt-BR" dirty="0" smtClean="0"/>
              <a:t> </a:t>
            </a:r>
            <a:r>
              <a:rPr lang="pt-BR" dirty="0"/>
              <a:t>Moradores da cidade de São João da Boa Vista e região que serão beneficiados pelo sistema que será desenvolvido.</a:t>
            </a:r>
          </a:p>
          <a:p>
            <a:pPr algn="just"/>
            <a:endParaRPr lang="pt-BR" dirty="0"/>
          </a:p>
          <a:p>
            <a:endParaRPr lang="pt-BR" dirty="0"/>
          </a:p>
        </p:txBody>
      </p:sp>
    </p:spTree>
    <p:extLst>
      <p:ext uri="{BB962C8B-B14F-4D97-AF65-F5344CB8AC3E}">
        <p14:creationId xmlns:p14="http://schemas.microsoft.com/office/powerpoint/2010/main" val="36292556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4"/>
                                        </p:tgtEl>
                                        <p:attrNameLst>
                                          <p:attrName>r</p:attrName>
                                        </p:attrNameLst>
                                      </p:cBhvr>
                                    </p:animRot>
                                    <p:animRot by="-240000">
                                      <p:cBhvr>
                                        <p:cTn id="7" dur="200" fill="hold">
                                          <p:stCondLst>
                                            <p:cond delay="200"/>
                                          </p:stCondLst>
                                        </p:cTn>
                                        <p:tgtEl>
                                          <p:spTgt spid="4"/>
                                        </p:tgtEl>
                                        <p:attrNameLst>
                                          <p:attrName>r</p:attrName>
                                        </p:attrNameLst>
                                      </p:cBhvr>
                                    </p:animRot>
                                    <p:animRot by="240000">
                                      <p:cBhvr>
                                        <p:cTn id="8" dur="200" fill="hold">
                                          <p:stCondLst>
                                            <p:cond delay="400"/>
                                          </p:stCondLst>
                                        </p:cTn>
                                        <p:tgtEl>
                                          <p:spTgt spid="4"/>
                                        </p:tgtEl>
                                        <p:attrNameLst>
                                          <p:attrName>r</p:attrName>
                                        </p:attrNameLst>
                                      </p:cBhvr>
                                    </p:animRot>
                                    <p:animRot by="-240000">
                                      <p:cBhvr>
                                        <p:cTn id="9" dur="200" fill="hold">
                                          <p:stCondLst>
                                            <p:cond delay="600"/>
                                          </p:stCondLst>
                                        </p:cTn>
                                        <p:tgtEl>
                                          <p:spTgt spid="4"/>
                                        </p:tgtEl>
                                        <p:attrNameLst>
                                          <p:attrName>r</p:attrName>
                                        </p:attrNameLst>
                                      </p:cBhvr>
                                    </p:animRot>
                                    <p:animRot by="120000">
                                      <p:cBhvr>
                                        <p:cTn id="10" dur="200" fill="hold">
                                          <p:stCondLst>
                                            <p:cond delay="800"/>
                                          </p:stCondLst>
                                        </p:cTn>
                                        <p:tgtEl>
                                          <p:spTgt spid="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pt-BR" sz="4000" dirty="0"/>
              <a:t>Documento de </a:t>
            </a:r>
            <a:r>
              <a:rPr lang="pt-BR" sz="4000" dirty="0" smtClean="0"/>
              <a:t>Visão – Descrição dos Usuários</a:t>
            </a:r>
            <a:endParaRPr lang="pt-BR" sz="4000" dirty="0"/>
          </a:p>
        </p:txBody>
      </p:sp>
      <p:pic>
        <p:nvPicPr>
          <p:cNvPr id="4" name="Imagem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graphicFrame>
        <p:nvGraphicFramePr>
          <p:cNvPr id="5" name="Tabela 4"/>
          <p:cNvGraphicFramePr>
            <a:graphicFrameLocks noGrp="1"/>
          </p:cNvGraphicFramePr>
          <p:nvPr>
            <p:extLst>
              <p:ext uri="{D42A27DB-BD31-4B8C-83A1-F6EECF244321}">
                <p14:modId xmlns:p14="http://schemas.microsoft.com/office/powerpoint/2010/main" val="2251364523"/>
              </p:ext>
            </p:extLst>
          </p:nvPr>
        </p:nvGraphicFramePr>
        <p:xfrm>
          <a:off x="928213" y="1893194"/>
          <a:ext cx="10044588" cy="4389120"/>
        </p:xfrm>
        <a:graphic>
          <a:graphicData uri="http://schemas.openxmlformats.org/drawingml/2006/table">
            <a:tbl>
              <a:tblPr firstRow="1" bandRow="1">
                <a:tableStyleId>{5C22544A-7EE6-4342-B048-85BDC9FD1C3A}</a:tableStyleId>
              </a:tblPr>
              <a:tblGrid>
                <a:gridCol w="2090747">
                  <a:extLst>
                    <a:ext uri="{9D8B030D-6E8A-4147-A177-3AD203B41FA5}">
                      <a16:colId xmlns:a16="http://schemas.microsoft.com/office/drawing/2014/main" val="20000"/>
                    </a:ext>
                  </a:extLst>
                </a:gridCol>
                <a:gridCol w="1878545">
                  <a:extLst>
                    <a:ext uri="{9D8B030D-6E8A-4147-A177-3AD203B41FA5}">
                      <a16:colId xmlns:a16="http://schemas.microsoft.com/office/drawing/2014/main" val="20005"/>
                    </a:ext>
                  </a:extLst>
                </a:gridCol>
                <a:gridCol w="2158329">
                  <a:extLst>
                    <a:ext uri="{9D8B030D-6E8A-4147-A177-3AD203B41FA5}">
                      <a16:colId xmlns:a16="http://schemas.microsoft.com/office/drawing/2014/main" val="20001"/>
                    </a:ext>
                  </a:extLst>
                </a:gridCol>
                <a:gridCol w="1532146">
                  <a:extLst>
                    <a:ext uri="{9D8B030D-6E8A-4147-A177-3AD203B41FA5}">
                      <a16:colId xmlns:a16="http://schemas.microsoft.com/office/drawing/2014/main" val="20002"/>
                    </a:ext>
                  </a:extLst>
                </a:gridCol>
                <a:gridCol w="1012550">
                  <a:extLst>
                    <a:ext uri="{9D8B030D-6E8A-4147-A177-3AD203B41FA5}">
                      <a16:colId xmlns:a16="http://schemas.microsoft.com/office/drawing/2014/main" val="20003"/>
                    </a:ext>
                  </a:extLst>
                </a:gridCol>
                <a:gridCol w="1372271">
                  <a:extLst>
                    <a:ext uri="{9D8B030D-6E8A-4147-A177-3AD203B41FA5}">
                      <a16:colId xmlns:a16="http://schemas.microsoft.com/office/drawing/2014/main" val="20004"/>
                    </a:ext>
                  </a:extLst>
                </a:gridCol>
              </a:tblGrid>
              <a:tr h="772733">
                <a:tc>
                  <a:txBody>
                    <a:bodyPr/>
                    <a:lstStyle/>
                    <a:p>
                      <a:pPr algn="ctr"/>
                      <a:r>
                        <a:rPr lang="pt-BR" dirty="0" smtClean="0"/>
                        <a:t>Nome</a:t>
                      </a:r>
                      <a:endParaRPr lang="pt-BR" dirty="0"/>
                    </a:p>
                  </a:txBody>
                  <a:tcPr>
                    <a:solidFill>
                      <a:schemeClr val="tx2">
                        <a:lumMod val="75000"/>
                      </a:schemeClr>
                    </a:solidFill>
                  </a:tcPr>
                </a:tc>
                <a:tc>
                  <a:txBody>
                    <a:bodyPr/>
                    <a:lstStyle/>
                    <a:p>
                      <a:pPr algn="ctr"/>
                      <a:r>
                        <a:rPr lang="pt-BR" dirty="0" smtClean="0"/>
                        <a:t>Atitude</a:t>
                      </a:r>
                      <a:endParaRPr lang="pt-BR" dirty="0"/>
                    </a:p>
                  </a:txBody>
                  <a:tcPr>
                    <a:solidFill>
                      <a:schemeClr val="tx2">
                        <a:lumMod val="75000"/>
                      </a:schemeClr>
                    </a:solidFill>
                  </a:tcPr>
                </a:tc>
                <a:tc>
                  <a:txBody>
                    <a:bodyPr/>
                    <a:lstStyle/>
                    <a:p>
                      <a:pPr algn="ctr"/>
                      <a:r>
                        <a:rPr lang="pt-BR" dirty="0" smtClean="0"/>
                        <a:t>Positivas</a:t>
                      </a:r>
                      <a:endParaRPr lang="pt-BR" dirty="0"/>
                    </a:p>
                  </a:txBody>
                  <a:tcPr>
                    <a:solidFill>
                      <a:schemeClr val="tx2">
                        <a:lumMod val="75000"/>
                      </a:schemeClr>
                    </a:solidFill>
                  </a:tcPr>
                </a:tc>
                <a:tc>
                  <a:txBody>
                    <a:bodyPr/>
                    <a:lstStyle/>
                    <a:p>
                      <a:pPr algn="ctr"/>
                      <a:r>
                        <a:rPr lang="pt-BR" dirty="0" smtClean="0"/>
                        <a:t>Negativas</a:t>
                      </a:r>
                      <a:endParaRPr lang="pt-BR" dirty="0"/>
                    </a:p>
                  </a:txBody>
                  <a:tcPr>
                    <a:solidFill>
                      <a:schemeClr val="tx2">
                        <a:lumMod val="75000"/>
                      </a:schemeClr>
                    </a:solidFill>
                  </a:tcPr>
                </a:tc>
                <a:tc>
                  <a:txBody>
                    <a:bodyPr/>
                    <a:lstStyle/>
                    <a:p>
                      <a:pPr algn="ctr"/>
                      <a:r>
                        <a:rPr lang="pt-BR" dirty="0" smtClean="0"/>
                        <a:t>Gr</a:t>
                      </a:r>
                      <a:r>
                        <a:rPr lang="pt-BR" baseline="0" dirty="0" smtClean="0"/>
                        <a:t>au de</a:t>
                      </a:r>
                      <a:endParaRPr lang="pt-BR" dirty="0" smtClean="0"/>
                    </a:p>
                    <a:p>
                      <a:pPr algn="ctr"/>
                      <a:r>
                        <a:rPr lang="pt-BR" dirty="0" smtClean="0"/>
                        <a:t>Poder</a:t>
                      </a:r>
                      <a:endParaRPr lang="pt-BR" dirty="0"/>
                    </a:p>
                  </a:txBody>
                  <a:tcPr>
                    <a:solidFill>
                      <a:schemeClr val="tx2">
                        <a:lumMod val="75000"/>
                      </a:schemeClr>
                    </a:solidFill>
                  </a:tcPr>
                </a:tc>
                <a:tc>
                  <a:txBody>
                    <a:bodyPr/>
                    <a:lstStyle/>
                    <a:p>
                      <a:pPr algn="ctr"/>
                      <a:r>
                        <a:rPr lang="pt-BR" dirty="0" smtClean="0"/>
                        <a:t>Grau de</a:t>
                      </a:r>
                    </a:p>
                    <a:p>
                      <a:pPr algn="ctr"/>
                      <a:r>
                        <a:rPr lang="pt-BR" dirty="0" smtClean="0"/>
                        <a:t>Interesse</a:t>
                      </a:r>
                      <a:endParaRPr lang="pt-BR" dirty="0"/>
                    </a:p>
                  </a:txBody>
                  <a:tcPr>
                    <a:solidFill>
                      <a:schemeClr val="tx2">
                        <a:lumMod val="75000"/>
                      </a:schemeClr>
                    </a:solidFill>
                  </a:tcPr>
                </a:tc>
                <a:extLst>
                  <a:ext uri="{0D108BD9-81ED-4DB2-BD59-A6C34878D82A}">
                    <a16:rowId xmlns:a16="http://schemas.microsoft.com/office/drawing/2014/main" val="10000"/>
                  </a:ext>
                </a:extLst>
              </a:tr>
              <a:tr h="2032358">
                <a:tc>
                  <a:txBody>
                    <a:bodyPr/>
                    <a:lstStyle/>
                    <a:p>
                      <a:pPr algn="ctr"/>
                      <a:r>
                        <a:rPr lang="pt-BR" sz="1800" b="1" kern="1200" dirty="0" smtClean="0">
                          <a:solidFill>
                            <a:schemeClr val="lt1"/>
                          </a:solidFill>
                          <a:latin typeface="+mn-lt"/>
                          <a:ea typeface="+mn-ea"/>
                          <a:cs typeface="+mn-cs"/>
                        </a:rPr>
                        <a:t>Administrador</a:t>
                      </a:r>
                      <a:endParaRPr lang="pt-BR" sz="1800" b="1" kern="1200" dirty="0">
                        <a:solidFill>
                          <a:schemeClr val="lt1"/>
                        </a:solidFill>
                        <a:latin typeface="+mn-lt"/>
                        <a:ea typeface="+mn-ea"/>
                        <a:cs typeface="+mn-cs"/>
                      </a:endParaRPr>
                    </a:p>
                  </a:txBody>
                  <a:tcPr>
                    <a:solidFill>
                      <a:schemeClr val="tx2">
                        <a:lumMod val="50000"/>
                      </a:schemeClr>
                    </a:solidFill>
                  </a:tcPr>
                </a:tc>
                <a:tc>
                  <a:txBody>
                    <a:bodyPr/>
                    <a:lstStyle/>
                    <a:p>
                      <a:pPr algn="ctr"/>
                      <a:r>
                        <a:rPr lang="pt-BR" dirty="0" smtClean="0"/>
                        <a:t>Desenvolver e gerenciar</a:t>
                      </a:r>
                      <a:r>
                        <a:rPr lang="pt-BR" baseline="0" dirty="0" smtClean="0"/>
                        <a:t> o bom funcionamento do sistema</a:t>
                      </a:r>
                      <a:endParaRPr lang="pt-BR" dirty="0"/>
                    </a:p>
                  </a:txBody>
                  <a:tcPr/>
                </a:tc>
                <a:tc>
                  <a:txBody>
                    <a:bodyPr/>
                    <a:lstStyle/>
                    <a:p>
                      <a:pPr algn="ctr"/>
                      <a:r>
                        <a:rPr lang="pt-BR" dirty="0" smtClean="0"/>
                        <a:t>Responsável por assegurar</a:t>
                      </a:r>
                      <a:r>
                        <a:rPr lang="pt-BR" baseline="0" dirty="0" smtClean="0"/>
                        <a:t> o bom desenvolvimento e</a:t>
                      </a:r>
                    </a:p>
                    <a:p>
                      <a:pPr algn="ctr"/>
                      <a:r>
                        <a:rPr lang="pt-BR" baseline="0" dirty="0" smtClean="0"/>
                        <a:t>funcionamento do projeto.</a:t>
                      </a:r>
                      <a:endParaRPr lang="pt-BR" dirty="0"/>
                    </a:p>
                  </a:txBody>
                  <a:tcPr/>
                </a:tc>
                <a:tc>
                  <a:txBody>
                    <a:bodyPr/>
                    <a:lstStyle/>
                    <a:p>
                      <a:pPr algn="ctr"/>
                      <a:r>
                        <a:rPr lang="pt-BR" dirty="0" smtClean="0"/>
                        <a:t>Comprometimento</a:t>
                      </a:r>
                      <a:r>
                        <a:rPr lang="pt-BR" baseline="0" dirty="0" smtClean="0"/>
                        <a:t> com atrasos no andamento do projeto; </a:t>
                      </a:r>
                    </a:p>
                    <a:p>
                      <a:pPr algn="ctr"/>
                      <a:r>
                        <a:rPr lang="pt-BR" baseline="0" dirty="0" smtClean="0"/>
                        <a:t>Desatualização de dados no SVN.</a:t>
                      </a:r>
                      <a:endParaRPr lang="pt-BR" dirty="0"/>
                    </a:p>
                  </a:txBody>
                  <a:tcPr/>
                </a:tc>
                <a:tc>
                  <a:txBody>
                    <a:bodyPr/>
                    <a:lstStyle/>
                    <a:p>
                      <a:pPr algn="ctr"/>
                      <a:r>
                        <a:rPr lang="pt-BR" dirty="0" smtClean="0"/>
                        <a:t>10</a:t>
                      </a:r>
                      <a:endParaRPr lang="pt-BR" dirty="0"/>
                    </a:p>
                  </a:txBody>
                  <a:tcPr/>
                </a:tc>
                <a:tc>
                  <a:txBody>
                    <a:bodyPr/>
                    <a:lstStyle/>
                    <a:p>
                      <a:pPr algn="ctr"/>
                      <a:r>
                        <a:rPr lang="pt-BR" dirty="0" smtClean="0"/>
                        <a:t>10</a:t>
                      </a:r>
                      <a:endParaRPr lang="pt-BR" dirty="0"/>
                    </a:p>
                  </a:txBody>
                  <a:tcPr/>
                </a:tc>
                <a:extLst>
                  <a:ext uri="{0D108BD9-81ED-4DB2-BD59-A6C34878D82A}">
                    <a16:rowId xmlns:a16="http://schemas.microsoft.com/office/drawing/2014/main" val="10001"/>
                  </a:ext>
                </a:extLst>
              </a:tr>
              <a:tr h="1069662">
                <a:tc>
                  <a:txBody>
                    <a:bodyPr/>
                    <a:lstStyle/>
                    <a:p>
                      <a:pPr algn="ctr"/>
                      <a:r>
                        <a:rPr lang="pt-BR" sz="1800" b="1" kern="1200" dirty="0" smtClean="0">
                          <a:solidFill>
                            <a:schemeClr val="lt1"/>
                          </a:solidFill>
                          <a:latin typeface="+mn-lt"/>
                          <a:ea typeface="+mn-ea"/>
                          <a:cs typeface="+mn-cs"/>
                        </a:rPr>
                        <a:t>Usuário</a:t>
                      </a:r>
                      <a:endParaRPr lang="pt-BR" sz="1800" b="1" kern="1200" dirty="0">
                        <a:solidFill>
                          <a:schemeClr val="lt1"/>
                        </a:solidFill>
                        <a:latin typeface="+mn-lt"/>
                        <a:ea typeface="+mn-ea"/>
                        <a:cs typeface="+mn-cs"/>
                      </a:endParaRPr>
                    </a:p>
                  </a:txBody>
                  <a:tcPr>
                    <a:solidFill>
                      <a:schemeClr val="tx2">
                        <a:lumMod val="50000"/>
                      </a:schemeClr>
                    </a:solidFill>
                  </a:tcPr>
                </a:tc>
                <a:tc>
                  <a:txBody>
                    <a:bodyPr/>
                    <a:lstStyle/>
                    <a:p>
                      <a:pPr algn="ctr"/>
                      <a:r>
                        <a:rPr lang="pt-BR" dirty="0" smtClean="0"/>
                        <a:t>-</a:t>
                      </a:r>
                      <a:endParaRPr lang="pt-BR" dirty="0"/>
                    </a:p>
                  </a:txBody>
                  <a:tcPr/>
                </a:tc>
                <a:tc>
                  <a:txBody>
                    <a:bodyPr/>
                    <a:lstStyle/>
                    <a:p>
                      <a:pPr algn="ctr"/>
                      <a:r>
                        <a:rPr lang="pt-BR" dirty="0" smtClean="0"/>
                        <a:t>Beneficiam-se</a:t>
                      </a:r>
                      <a:r>
                        <a:rPr lang="pt-BR" baseline="0" dirty="0" smtClean="0"/>
                        <a:t> dos recursos oferecidos pelo projeto Indra.</a:t>
                      </a:r>
                      <a:endParaRPr lang="pt-BR" dirty="0"/>
                    </a:p>
                  </a:txBody>
                  <a:tcPr/>
                </a:tc>
                <a:tc>
                  <a:txBody>
                    <a:bodyPr/>
                    <a:lstStyle/>
                    <a:p>
                      <a:pPr algn="ctr"/>
                      <a:r>
                        <a:rPr lang="pt-BR" dirty="0" smtClean="0"/>
                        <a:t>-</a:t>
                      </a:r>
                      <a:endParaRPr lang="pt-BR" dirty="0"/>
                    </a:p>
                  </a:txBody>
                  <a:tcPr/>
                </a:tc>
                <a:tc>
                  <a:txBody>
                    <a:bodyPr/>
                    <a:lstStyle/>
                    <a:p>
                      <a:pPr algn="ctr"/>
                      <a:r>
                        <a:rPr lang="pt-BR" dirty="0" smtClean="0"/>
                        <a:t>10</a:t>
                      </a:r>
                      <a:endParaRPr lang="pt-BR" dirty="0"/>
                    </a:p>
                  </a:txBody>
                  <a:tcPr/>
                </a:tc>
                <a:tc>
                  <a:txBody>
                    <a:bodyPr/>
                    <a:lstStyle/>
                    <a:p>
                      <a:pPr algn="ctr"/>
                      <a:r>
                        <a:rPr lang="pt-BR" dirty="0" smtClean="0"/>
                        <a:t>10</a:t>
                      </a:r>
                      <a:endParaRPr lang="pt-BR" dirty="0"/>
                    </a:p>
                  </a:txBody>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42258033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4"/>
                                        </p:tgtEl>
                                        <p:attrNameLst>
                                          <p:attrName>r</p:attrName>
                                        </p:attrNameLst>
                                      </p:cBhvr>
                                    </p:animRot>
                                    <p:animRot by="-240000">
                                      <p:cBhvr>
                                        <p:cTn id="7" dur="200" fill="hold">
                                          <p:stCondLst>
                                            <p:cond delay="200"/>
                                          </p:stCondLst>
                                        </p:cTn>
                                        <p:tgtEl>
                                          <p:spTgt spid="4"/>
                                        </p:tgtEl>
                                        <p:attrNameLst>
                                          <p:attrName>r</p:attrName>
                                        </p:attrNameLst>
                                      </p:cBhvr>
                                    </p:animRot>
                                    <p:animRot by="240000">
                                      <p:cBhvr>
                                        <p:cTn id="8" dur="200" fill="hold">
                                          <p:stCondLst>
                                            <p:cond delay="400"/>
                                          </p:stCondLst>
                                        </p:cTn>
                                        <p:tgtEl>
                                          <p:spTgt spid="4"/>
                                        </p:tgtEl>
                                        <p:attrNameLst>
                                          <p:attrName>r</p:attrName>
                                        </p:attrNameLst>
                                      </p:cBhvr>
                                    </p:animRot>
                                    <p:animRot by="-240000">
                                      <p:cBhvr>
                                        <p:cTn id="9" dur="200" fill="hold">
                                          <p:stCondLst>
                                            <p:cond delay="600"/>
                                          </p:stCondLst>
                                        </p:cTn>
                                        <p:tgtEl>
                                          <p:spTgt spid="4"/>
                                        </p:tgtEl>
                                        <p:attrNameLst>
                                          <p:attrName>r</p:attrName>
                                        </p:attrNameLst>
                                      </p:cBhvr>
                                    </p:animRot>
                                    <p:animRot by="120000">
                                      <p:cBhvr>
                                        <p:cTn id="10" dur="200" fill="hold">
                                          <p:stCondLst>
                                            <p:cond delay="800"/>
                                          </p:stCondLst>
                                        </p:cTn>
                                        <p:tgtEl>
                                          <p:spTgt spid="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184599" y="415834"/>
            <a:ext cx="9692640" cy="802680"/>
          </a:xfrm>
        </p:spPr>
        <p:txBody>
          <a:bodyPr>
            <a:normAutofit/>
          </a:bodyPr>
          <a:lstStyle/>
          <a:p>
            <a:r>
              <a:rPr lang="pt-BR" sz="3600" dirty="0"/>
              <a:t>Documento de </a:t>
            </a:r>
            <a:r>
              <a:rPr lang="pt-BR" sz="3600" dirty="0" smtClean="0"/>
              <a:t>Visão – Visão geral do produto</a:t>
            </a:r>
            <a:endParaRPr lang="pt-BR" sz="3600" dirty="0"/>
          </a:p>
        </p:txBody>
      </p:sp>
      <p:pic>
        <p:nvPicPr>
          <p:cNvPr id="4" name="Imagem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pic>
        <p:nvPicPr>
          <p:cNvPr id="7" name="Espaço Reservado para Conteúdo 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274710" y="1536909"/>
            <a:ext cx="6650349" cy="4488573"/>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4231258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4"/>
                                        </p:tgtEl>
                                        <p:attrNameLst>
                                          <p:attrName>r</p:attrName>
                                        </p:attrNameLst>
                                      </p:cBhvr>
                                    </p:animRot>
                                    <p:animRot by="-240000">
                                      <p:cBhvr>
                                        <p:cTn id="7" dur="200" fill="hold">
                                          <p:stCondLst>
                                            <p:cond delay="200"/>
                                          </p:stCondLst>
                                        </p:cTn>
                                        <p:tgtEl>
                                          <p:spTgt spid="4"/>
                                        </p:tgtEl>
                                        <p:attrNameLst>
                                          <p:attrName>r</p:attrName>
                                        </p:attrNameLst>
                                      </p:cBhvr>
                                    </p:animRot>
                                    <p:animRot by="240000">
                                      <p:cBhvr>
                                        <p:cTn id="8" dur="200" fill="hold">
                                          <p:stCondLst>
                                            <p:cond delay="400"/>
                                          </p:stCondLst>
                                        </p:cTn>
                                        <p:tgtEl>
                                          <p:spTgt spid="4"/>
                                        </p:tgtEl>
                                        <p:attrNameLst>
                                          <p:attrName>r</p:attrName>
                                        </p:attrNameLst>
                                      </p:cBhvr>
                                    </p:animRot>
                                    <p:animRot by="-240000">
                                      <p:cBhvr>
                                        <p:cTn id="9" dur="200" fill="hold">
                                          <p:stCondLst>
                                            <p:cond delay="600"/>
                                          </p:stCondLst>
                                        </p:cTn>
                                        <p:tgtEl>
                                          <p:spTgt spid="4"/>
                                        </p:tgtEl>
                                        <p:attrNameLst>
                                          <p:attrName>r</p:attrName>
                                        </p:attrNameLst>
                                      </p:cBhvr>
                                    </p:animRot>
                                    <p:animRot by="120000">
                                      <p:cBhvr>
                                        <p:cTn id="10" dur="200" fill="hold">
                                          <p:stCondLst>
                                            <p:cond delay="800"/>
                                          </p:stCondLst>
                                        </p:cTn>
                                        <p:tgtEl>
                                          <p:spTgt spid="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262063" y="415834"/>
            <a:ext cx="9692640" cy="929322"/>
          </a:xfrm>
        </p:spPr>
        <p:txBody>
          <a:bodyPr/>
          <a:lstStyle/>
          <a:p>
            <a:r>
              <a:rPr lang="pt-BR" dirty="0"/>
              <a:t>Grupo 01 – Protótipo </a:t>
            </a:r>
            <a:r>
              <a:rPr lang="pt-BR" dirty="0" err="1"/>
              <a:t>Template</a:t>
            </a:r>
            <a:endParaRPr lang="pt-BR" dirty="0"/>
          </a:p>
        </p:txBody>
      </p:sp>
      <p:pic>
        <p:nvPicPr>
          <p:cNvPr id="6" name="Imagem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pic>
        <p:nvPicPr>
          <p:cNvPr id="5" name="Espaço Reservado para Conteúdo 4" descr="freelancer 1.png"/>
          <p:cNvPicPr>
            <a:picLocks noGrp="1" noChangeAspect="1"/>
          </p:cNvPicPr>
          <p:nvPr>
            <p:ph idx="1"/>
          </p:nvPr>
        </p:nvPicPr>
        <p:blipFill>
          <a:blip r:embed="rId3" cstate="print"/>
          <a:stretch>
            <a:fillRect/>
          </a:stretch>
        </p:blipFill>
        <p:spPr>
          <a:xfrm>
            <a:off x="1689681" y="1828800"/>
            <a:ext cx="7739489" cy="4351338"/>
          </a:xfrm>
        </p:spPr>
      </p:pic>
    </p:spTree>
    <p:extLst>
      <p:ext uri="{BB962C8B-B14F-4D97-AF65-F5344CB8AC3E}">
        <p14:creationId xmlns:p14="http://schemas.microsoft.com/office/powerpoint/2010/main" val="3848915508"/>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Documento de Visão- Visão geral do produto</a:t>
            </a:r>
            <a:endParaRPr lang="pt-BR" dirty="0"/>
          </a:p>
        </p:txBody>
      </p:sp>
      <p:graphicFrame>
        <p:nvGraphicFramePr>
          <p:cNvPr id="3" name="Tabela 2"/>
          <p:cNvGraphicFramePr>
            <a:graphicFrameLocks noGrp="1"/>
          </p:cNvGraphicFramePr>
          <p:nvPr>
            <p:extLst>
              <p:ext uri="{D42A27DB-BD31-4B8C-83A1-F6EECF244321}">
                <p14:modId xmlns:p14="http://schemas.microsoft.com/office/powerpoint/2010/main" val="1831277287"/>
              </p:ext>
            </p:extLst>
          </p:nvPr>
        </p:nvGraphicFramePr>
        <p:xfrm>
          <a:off x="1890333" y="1880315"/>
          <a:ext cx="8128000" cy="2762519"/>
        </p:xfrm>
        <a:graphic>
          <a:graphicData uri="http://schemas.openxmlformats.org/drawingml/2006/table">
            <a:tbl>
              <a:tblPr firstRow="1" bandRow="1">
                <a:tableStyleId>{5C22544A-7EE6-4342-B048-85BDC9FD1C3A}</a:tableStyleId>
              </a:tblPr>
              <a:tblGrid>
                <a:gridCol w="8128000">
                  <a:extLst>
                    <a:ext uri="{9D8B030D-6E8A-4147-A177-3AD203B41FA5}">
                      <a16:colId xmlns:a16="http://schemas.microsoft.com/office/drawing/2014/main" val="20000"/>
                    </a:ext>
                  </a:extLst>
                </a:gridCol>
              </a:tblGrid>
              <a:tr h="476519">
                <a:tc>
                  <a:txBody>
                    <a:bodyPr/>
                    <a:lstStyle/>
                    <a:p>
                      <a:r>
                        <a:rPr lang="pt-BR" dirty="0" smtClean="0"/>
                        <a:t>Suposições e dependências</a:t>
                      </a:r>
                      <a:endParaRPr lang="pt-BR" dirty="0"/>
                    </a:p>
                  </a:txBody>
                  <a:tcPr>
                    <a:solidFill>
                      <a:schemeClr val="tx2"/>
                    </a:solidFill>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sz="1800" kern="1200" dirty="0" smtClean="0">
                          <a:solidFill>
                            <a:schemeClr val="dk1"/>
                          </a:solidFill>
                          <a:effectLst/>
                          <a:latin typeface="+mn-lt"/>
                          <a:ea typeface="+mn-ea"/>
                          <a:cs typeface="+mn-cs"/>
                        </a:rPr>
                        <a:t>Serão utilizadas as linguagens PHP, Java Script , HTML 5, CSS, MySQL e outras linguagens de programação de acordo com as necessidades dos desenvolvedores ao longo da criação do sistema Web capaz de gerenciar as estações meteorológicas (PCDs), as medições realizadas, a localização, as fotos e a habilitação, segmentos que serão integrados com os demais módulos proporcionando a coleta e o tratamento dos dados para registro de informações e alertas aos usuários.</a:t>
                      </a:r>
                    </a:p>
                    <a:p>
                      <a:endParaRPr lang="pt-BR" dirty="0"/>
                    </a:p>
                  </a:txBody>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1186176824"/>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300508" y="99219"/>
            <a:ext cx="9692640" cy="1325562"/>
          </a:xfrm>
        </p:spPr>
        <p:txBody>
          <a:bodyPr/>
          <a:lstStyle/>
          <a:p>
            <a:r>
              <a:rPr lang="pt-BR" dirty="0" smtClean="0"/>
              <a:t>Documento de Visão- Recursos do Produto</a:t>
            </a:r>
            <a:endParaRPr lang="pt-BR" dirty="0"/>
          </a:p>
        </p:txBody>
      </p:sp>
      <p:pic>
        <p:nvPicPr>
          <p:cNvPr id="5" name="Imagem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graphicFrame>
        <p:nvGraphicFramePr>
          <p:cNvPr id="8" name="Tabela 7"/>
          <p:cNvGraphicFramePr>
            <a:graphicFrameLocks noGrp="1"/>
          </p:cNvGraphicFramePr>
          <p:nvPr>
            <p:extLst>
              <p:ext uri="{D42A27DB-BD31-4B8C-83A1-F6EECF244321}">
                <p14:modId xmlns:p14="http://schemas.microsoft.com/office/powerpoint/2010/main" val="2065638019"/>
              </p:ext>
            </p:extLst>
          </p:nvPr>
        </p:nvGraphicFramePr>
        <p:xfrm>
          <a:off x="1339402" y="1700011"/>
          <a:ext cx="9079606" cy="3928978"/>
        </p:xfrm>
        <a:graphic>
          <a:graphicData uri="http://schemas.openxmlformats.org/drawingml/2006/table">
            <a:tbl>
              <a:tblPr firstRow="1" bandRow="1">
                <a:tableStyleId>{5C22544A-7EE6-4342-B048-85BDC9FD1C3A}</a:tableStyleId>
              </a:tblPr>
              <a:tblGrid>
                <a:gridCol w="3824326">
                  <a:extLst>
                    <a:ext uri="{9D8B030D-6E8A-4147-A177-3AD203B41FA5}">
                      <a16:colId xmlns:a16="http://schemas.microsoft.com/office/drawing/2014/main" val="1544470532"/>
                    </a:ext>
                  </a:extLst>
                </a:gridCol>
                <a:gridCol w="5255280">
                  <a:extLst>
                    <a:ext uri="{9D8B030D-6E8A-4147-A177-3AD203B41FA5}">
                      <a16:colId xmlns:a16="http://schemas.microsoft.com/office/drawing/2014/main" val="75713182"/>
                    </a:ext>
                  </a:extLst>
                </a:gridCol>
              </a:tblGrid>
              <a:tr h="54569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dirty="0" smtClean="0"/>
                        <a:t>Benefícios</a:t>
                      </a:r>
                      <a:r>
                        <a:rPr lang="pt-BR" baseline="0" dirty="0" smtClean="0"/>
                        <a:t> ao usuário</a:t>
                      </a:r>
                      <a:endParaRPr lang="pt-BR" dirty="0"/>
                    </a:p>
                  </a:txBody>
                  <a:tcPr>
                    <a:solidFill>
                      <a:srgbClr val="1D2843"/>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dirty="0" smtClean="0"/>
                        <a:t>Recursos</a:t>
                      </a:r>
                      <a:r>
                        <a:rPr lang="pt-BR" baseline="0" dirty="0" smtClean="0"/>
                        <a:t> de suporte</a:t>
                      </a:r>
                      <a:endParaRPr lang="pt-BR" dirty="0"/>
                    </a:p>
                  </a:txBody>
                  <a:tcPr>
                    <a:solidFill>
                      <a:srgbClr val="1D2843"/>
                    </a:solidFill>
                  </a:tcPr>
                </a:tc>
                <a:extLst>
                  <a:ext uri="{0D108BD9-81ED-4DB2-BD59-A6C34878D82A}">
                    <a16:rowId xmlns:a16="http://schemas.microsoft.com/office/drawing/2014/main" val="4161349827"/>
                  </a:ext>
                </a:extLst>
              </a:tr>
              <a:tr h="428867">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sz="1800" kern="1200" dirty="0" smtClean="0">
                          <a:solidFill>
                            <a:schemeClr val="dk1"/>
                          </a:solidFill>
                          <a:effectLst/>
                          <a:latin typeface="+mn-lt"/>
                          <a:ea typeface="+mn-ea"/>
                          <a:cs typeface="+mn-cs"/>
                        </a:rPr>
                        <a:t>Proporcionar um sistema de gerenciamento das PCDs para leitura, acompanhamento e seleção das estações de sua preferência.</a:t>
                      </a:r>
                      <a:endParaRPr lang="pt-BR" dirty="0"/>
                    </a:p>
                  </a:txBody>
                  <a:tcPr>
                    <a:solidFill>
                      <a:schemeClr val="accent1">
                        <a:lumMod val="20000"/>
                        <a:lumOff val="80000"/>
                      </a:schemeClr>
                    </a:solidFill>
                  </a:tcPr>
                </a:tc>
                <a:tc>
                  <a:txBody>
                    <a:bodyPr/>
                    <a:lstStyle/>
                    <a:p>
                      <a:pPr marL="285750" marR="0" indent="-285750" algn="l" defTabSz="914400" rtl="0" eaLnBrk="1" fontAlgn="auto" latinLnBrk="0" hangingPunct="1">
                        <a:lnSpc>
                          <a:spcPct val="100000"/>
                        </a:lnSpc>
                        <a:spcBef>
                          <a:spcPts val="0"/>
                        </a:spcBef>
                        <a:spcAft>
                          <a:spcPts val="0"/>
                        </a:spcAft>
                        <a:buClrTx/>
                        <a:buSzTx/>
                        <a:buFontTx/>
                        <a:buChar char="-"/>
                        <a:tabLst/>
                        <a:defRPr/>
                      </a:pPr>
                      <a:r>
                        <a:rPr lang="pt-BR" baseline="0" dirty="0" smtClean="0"/>
                        <a:t>Gerenciamento das Estações Meteorológicas (PCDs)(CRUD)</a:t>
                      </a:r>
                    </a:p>
                    <a:p>
                      <a:pPr marL="285750" marR="0" indent="-285750" algn="l" defTabSz="914400" rtl="0" eaLnBrk="1" fontAlgn="auto" latinLnBrk="0" hangingPunct="1">
                        <a:lnSpc>
                          <a:spcPct val="100000"/>
                        </a:lnSpc>
                        <a:spcBef>
                          <a:spcPts val="0"/>
                        </a:spcBef>
                        <a:spcAft>
                          <a:spcPts val="0"/>
                        </a:spcAft>
                        <a:buClrTx/>
                        <a:buSzTx/>
                        <a:buFontTx/>
                        <a:buChar char="-"/>
                        <a:tabLst/>
                        <a:defRPr/>
                      </a:pPr>
                      <a:r>
                        <a:rPr lang="pt-BR" baseline="0" dirty="0" smtClean="0"/>
                        <a:t>Gerenciamento de Sensores de Medições (CRUD)</a:t>
                      </a:r>
                      <a:endParaRPr lang="pt-BR" dirty="0" smtClean="0"/>
                    </a:p>
                    <a:p>
                      <a:pPr marL="285750" marR="0" indent="-285750" algn="l" defTabSz="914400" rtl="0" eaLnBrk="1" fontAlgn="auto" latinLnBrk="0" hangingPunct="1">
                        <a:lnSpc>
                          <a:spcPct val="100000"/>
                        </a:lnSpc>
                        <a:spcBef>
                          <a:spcPts val="0"/>
                        </a:spcBef>
                        <a:spcAft>
                          <a:spcPts val="0"/>
                        </a:spcAft>
                        <a:buClrTx/>
                        <a:buSzTx/>
                        <a:buFontTx/>
                        <a:buChar char="-"/>
                        <a:tabLst/>
                        <a:defRPr/>
                      </a:pPr>
                      <a:r>
                        <a:rPr lang="pt-BR" baseline="0" dirty="0" smtClean="0"/>
                        <a:t>Gerenciamento de Medições a Serem Realizadas por PCD(CRUD)</a:t>
                      </a:r>
                      <a:endParaRPr lang="pt-BR" dirty="0" smtClean="0"/>
                    </a:p>
                    <a:p>
                      <a:pPr marL="285750" marR="0" indent="-285750" algn="l" defTabSz="914400" rtl="0" eaLnBrk="1" fontAlgn="auto" latinLnBrk="0" hangingPunct="1">
                        <a:lnSpc>
                          <a:spcPct val="100000"/>
                        </a:lnSpc>
                        <a:spcBef>
                          <a:spcPts val="0"/>
                        </a:spcBef>
                        <a:spcAft>
                          <a:spcPts val="0"/>
                        </a:spcAft>
                        <a:buClrTx/>
                        <a:buSzTx/>
                        <a:buFontTx/>
                        <a:buChar char="-"/>
                        <a:tabLst/>
                        <a:defRPr/>
                      </a:pPr>
                      <a:r>
                        <a:rPr lang="pt-BR" baseline="0" dirty="0" smtClean="0"/>
                        <a:t>Gerenciamento de Localização</a:t>
                      </a:r>
                    </a:p>
                    <a:p>
                      <a:pPr marL="0" marR="0" indent="0" algn="l" defTabSz="914400" rtl="0" eaLnBrk="1" fontAlgn="auto" latinLnBrk="0" hangingPunct="1">
                        <a:lnSpc>
                          <a:spcPct val="100000"/>
                        </a:lnSpc>
                        <a:spcBef>
                          <a:spcPts val="0"/>
                        </a:spcBef>
                        <a:spcAft>
                          <a:spcPts val="0"/>
                        </a:spcAft>
                        <a:buClrTx/>
                        <a:buSzTx/>
                        <a:buFontTx/>
                        <a:buNone/>
                        <a:tabLst/>
                        <a:defRPr/>
                      </a:pPr>
                      <a:r>
                        <a:rPr lang="pt-BR" baseline="0" dirty="0" smtClean="0"/>
                        <a:t>    (Latitude e Longitude) (CRUD)</a:t>
                      </a:r>
                      <a:endParaRPr lang="pt-BR" dirty="0" smtClean="0"/>
                    </a:p>
                    <a:p>
                      <a:pPr marL="285750" marR="0" indent="-285750" algn="l" defTabSz="914400" rtl="0" eaLnBrk="1" fontAlgn="auto" latinLnBrk="0" hangingPunct="1">
                        <a:lnSpc>
                          <a:spcPct val="100000"/>
                        </a:lnSpc>
                        <a:spcBef>
                          <a:spcPts val="0"/>
                        </a:spcBef>
                        <a:spcAft>
                          <a:spcPts val="0"/>
                        </a:spcAft>
                        <a:buClrTx/>
                        <a:buSzTx/>
                        <a:buFontTx/>
                        <a:buChar char="-"/>
                        <a:tabLst/>
                        <a:defRPr/>
                      </a:pPr>
                      <a:r>
                        <a:rPr lang="pt-BR" baseline="0" dirty="0" smtClean="0"/>
                        <a:t>Gerenciamento de Fotos das PCDs (CRUD)</a:t>
                      </a:r>
                      <a:endParaRPr lang="pt-BR" dirty="0" smtClean="0"/>
                    </a:p>
                    <a:p>
                      <a:pPr marL="285750" marR="0" indent="-285750" algn="l" defTabSz="914400" rtl="0" eaLnBrk="1" fontAlgn="auto" latinLnBrk="0" hangingPunct="1">
                        <a:lnSpc>
                          <a:spcPct val="100000"/>
                        </a:lnSpc>
                        <a:spcBef>
                          <a:spcPts val="0"/>
                        </a:spcBef>
                        <a:spcAft>
                          <a:spcPts val="0"/>
                        </a:spcAft>
                        <a:buClrTx/>
                        <a:buSzTx/>
                        <a:buFontTx/>
                        <a:buChar char="-"/>
                        <a:tabLst/>
                        <a:defRPr/>
                      </a:pPr>
                      <a:r>
                        <a:rPr lang="pt-BR" baseline="0" dirty="0" smtClean="0"/>
                        <a:t>Controle de Funcionamento de PCD- Habilitar ou Desabilitar(CRUD)</a:t>
                      </a:r>
                      <a:endParaRPr lang="pt-BR" dirty="0" smtClean="0"/>
                    </a:p>
                    <a:p>
                      <a:pPr marL="285750" marR="0" indent="-285750" algn="ctr" defTabSz="914400" rtl="0" eaLnBrk="1" fontAlgn="auto" latinLnBrk="0" hangingPunct="1">
                        <a:lnSpc>
                          <a:spcPct val="100000"/>
                        </a:lnSpc>
                        <a:spcBef>
                          <a:spcPts val="0"/>
                        </a:spcBef>
                        <a:spcAft>
                          <a:spcPts val="0"/>
                        </a:spcAft>
                        <a:buClrTx/>
                        <a:buSzTx/>
                        <a:buFontTx/>
                        <a:buChar char="-"/>
                        <a:tabLst/>
                        <a:defRPr/>
                      </a:pPr>
                      <a:endParaRPr lang="pt-BR" dirty="0"/>
                    </a:p>
                  </a:txBody>
                  <a:tcPr>
                    <a:solidFill>
                      <a:schemeClr val="accent1">
                        <a:lumMod val="20000"/>
                        <a:lumOff val="80000"/>
                      </a:schemeClr>
                    </a:solidFill>
                  </a:tcPr>
                </a:tc>
                <a:extLst>
                  <a:ext uri="{0D108BD9-81ED-4DB2-BD59-A6C34878D82A}">
                    <a16:rowId xmlns:a16="http://schemas.microsoft.com/office/drawing/2014/main" val="3090068451"/>
                  </a:ext>
                </a:extLst>
              </a:tr>
            </a:tbl>
          </a:graphicData>
        </a:graphic>
      </p:graphicFrame>
    </p:spTree>
    <p:extLst>
      <p:ext uri="{BB962C8B-B14F-4D97-AF65-F5344CB8AC3E}">
        <p14:creationId xmlns:p14="http://schemas.microsoft.com/office/powerpoint/2010/main" val="199784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5"/>
                                        </p:tgtEl>
                                        <p:attrNameLst>
                                          <p:attrName>r</p:attrName>
                                        </p:attrNameLst>
                                      </p:cBhvr>
                                    </p:animRot>
                                    <p:animRot by="-240000">
                                      <p:cBhvr>
                                        <p:cTn id="7" dur="200" fill="hold">
                                          <p:stCondLst>
                                            <p:cond delay="200"/>
                                          </p:stCondLst>
                                        </p:cTn>
                                        <p:tgtEl>
                                          <p:spTgt spid="5"/>
                                        </p:tgtEl>
                                        <p:attrNameLst>
                                          <p:attrName>r</p:attrName>
                                        </p:attrNameLst>
                                      </p:cBhvr>
                                    </p:animRot>
                                    <p:animRot by="240000">
                                      <p:cBhvr>
                                        <p:cTn id="8" dur="200" fill="hold">
                                          <p:stCondLst>
                                            <p:cond delay="400"/>
                                          </p:stCondLst>
                                        </p:cTn>
                                        <p:tgtEl>
                                          <p:spTgt spid="5"/>
                                        </p:tgtEl>
                                        <p:attrNameLst>
                                          <p:attrName>r</p:attrName>
                                        </p:attrNameLst>
                                      </p:cBhvr>
                                    </p:animRot>
                                    <p:animRot by="-240000">
                                      <p:cBhvr>
                                        <p:cTn id="9" dur="200" fill="hold">
                                          <p:stCondLst>
                                            <p:cond delay="600"/>
                                          </p:stCondLst>
                                        </p:cTn>
                                        <p:tgtEl>
                                          <p:spTgt spid="5"/>
                                        </p:tgtEl>
                                        <p:attrNameLst>
                                          <p:attrName>r</p:attrName>
                                        </p:attrNameLst>
                                      </p:cBhvr>
                                    </p:animRot>
                                    <p:animRot by="120000">
                                      <p:cBhvr>
                                        <p:cTn id="10" dur="200" fill="hold">
                                          <p:stCondLst>
                                            <p:cond delay="800"/>
                                          </p:stCondLst>
                                        </p:cTn>
                                        <p:tgtEl>
                                          <p:spTgt spid="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Requisitos – Requisito 1</a:t>
            </a:r>
            <a:endParaRPr lang="pt-BR" dirty="0"/>
          </a:p>
        </p:txBody>
      </p:sp>
      <p:graphicFrame>
        <p:nvGraphicFramePr>
          <p:cNvPr id="4" name="Marcador de Posição de Conteúdo 3"/>
          <p:cNvGraphicFramePr>
            <a:graphicFrameLocks noGrp="1"/>
          </p:cNvGraphicFramePr>
          <p:nvPr>
            <p:ph idx="1"/>
            <p:extLst>
              <p:ext uri="{D42A27DB-BD31-4B8C-83A1-F6EECF244321}">
                <p14:modId xmlns:p14="http://schemas.microsoft.com/office/powerpoint/2010/main" val="256983812"/>
              </p:ext>
            </p:extLst>
          </p:nvPr>
        </p:nvGraphicFramePr>
        <p:xfrm>
          <a:off x="1339762" y="1906074"/>
          <a:ext cx="8512575" cy="3928055"/>
        </p:xfrm>
        <a:graphic>
          <a:graphicData uri="http://schemas.openxmlformats.org/drawingml/2006/table">
            <a:tbl>
              <a:tblPr firstRow="1" bandRow="1">
                <a:tableStyleId>{5C22544A-7EE6-4342-B048-85BDC9FD1C3A}</a:tableStyleId>
              </a:tblPr>
              <a:tblGrid>
                <a:gridCol w="1876757">
                  <a:extLst>
                    <a:ext uri="{9D8B030D-6E8A-4147-A177-3AD203B41FA5}">
                      <a16:colId xmlns:a16="http://schemas.microsoft.com/office/drawing/2014/main" val="3682963864"/>
                    </a:ext>
                  </a:extLst>
                </a:gridCol>
                <a:gridCol w="6635818">
                  <a:extLst>
                    <a:ext uri="{9D8B030D-6E8A-4147-A177-3AD203B41FA5}">
                      <a16:colId xmlns:a16="http://schemas.microsoft.com/office/drawing/2014/main" val="3374406341"/>
                    </a:ext>
                  </a:extLst>
                </a:gridCol>
              </a:tblGrid>
              <a:tr h="471018">
                <a:tc>
                  <a:txBody>
                    <a:bodyPr/>
                    <a:lstStyle/>
                    <a:p>
                      <a:r>
                        <a:rPr lang="da-DK" sz="1800" b="0" i="0" kern="1200" dirty="0" smtClean="0">
                          <a:solidFill>
                            <a:schemeClr val="lt1"/>
                          </a:solidFill>
                          <a:effectLst/>
                          <a:latin typeface="+mn-lt"/>
                          <a:ea typeface="+mn-ea"/>
                          <a:cs typeface="+mn-cs"/>
                        </a:rPr>
                        <a:t>Requisitos</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1D2843"/>
                    </a:solidFill>
                  </a:tcPr>
                </a:tc>
                <a:tc>
                  <a:txBody>
                    <a:bodyPr/>
                    <a:lstStyle/>
                    <a:p>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1D2843"/>
                    </a:solidFill>
                  </a:tcPr>
                </a:tc>
                <a:extLst>
                  <a:ext uri="{0D108BD9-81ED-4DB2-BD59-A6C34878D82A}">
                    <a16:rowId xmlns:a16="http://schemas.microsoft.com/office/drawing/2014/main" val="3691262103"/>
                  </a:ext>
                </a:extLst>
              </a:tr>
              <a:tr h="3457037">
                <a:tc>
                  <a:txBody>
                    <a:bodyPr/>
                    <a:lstStyle/>
                    <a:p>
                      <a:r>
                        <a:rPr lang="pt-BR" dirty="0" smtClean="0"/>
                        <a:t>RF</a:t>
                      </a:r>
                      <a:r>
                        <a:rPr lang="pt-BR" baseline="0" dirty="0" smtClean="0"/>
                        <a:t> #01</a:t>
                      </a:r>
                    </a:p>
                    <a:p>
                      <a:endParaRPr lang="pt-BR" baseline="0" dirty="0" smtClean="0"/>
                    </a:p>
                    <a:p>
                      <a:r>
                        <a:rPr lang="pt-BR" baseline="0" dirty="0" smtClean="0"/>
                        <a:t>Gerenciamento de PCDs</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sz="1800" kern="1200" dirty="0" smtClean="0">
                          <a:solidFill>
                            <a:schemeClr val="dk1"/>
                          </a:solidFill>
                          <a:effectLst/>
                          <a:latin typeface="+mn-lt"/>
                          <a:ea typeface="+mn-ea"/>
                          <a:cs typeface="+mn-cs"/>
                        </a:rPr>
                        <a:t>Este sistema deverá ser capaz de gerenciar as Estações Meteorológicas- PCDs (Cadastrar, Exibir, Alterar e Excluir- CRUD) as informações tais como: Nome da cidade, código de identificação da PCD, localização (latitude, longitude, altitude), cadastro de fotos com limite de 10 (dez) fotos, cadastro dos sensores (nome e unidade) com as respectivas unidades de medida e habilitação/</a:t>
                      </a:r>
                      <a:r>
                        <a:rPr lang="pt-BR" sz="1800" kern="1200" dirty="0" err="1" smtClean="0">
                          <a:solidFill>
                            <a:schemeClr val="dk1"/>
                          </a:solidFill>
                          <a:effectLst/>
                          <a:latin typeface="+mn-lt"/>
                          <a:ea typeface="+mn-ea"/>
                          <a:cs typeface="+mn-cs"/>
                        </a:rPr>
                        <a:t>desabilitação</a:t>
                      </a:r>
                      <a:r>
                        <a:rPr lang="pt-BR" sz="1800" kern="1200" dirty="0" smtClean="0">
                          <a:solidFill>
                            <a:schemeClr val="dk1"/>
                          </a:solidFill>
                          <a:effectLst/>
                          <a:latin typeface="+mn-lt"/>
                          <a:ea typeface="+mn-ea"/>
                          <a:cs typeface="+mn-cs"/>
                        </a:rPr>
                        <a:t> da PCD, por meio de um sistema integrado com o banco de dados juntamente com os demais atributos que serão especificados nos próximos requisitos funcionais</a:t>
                      </a:r>
                      <a:endParaRPr lang="pt-BR" dirty="0" smtClean="0"/>
                    </a:p>
                    <a:p>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76138160"/>
                  </a:ext>
                </a:extLst>
              </a:tr>
            </a:tbl>
          </a:graphicData>
        </a:graphic>
      </p:graphicFrame>
      <p:pic>
        <p:nvPicPr>
          <p:cNvPr id="5" name="Imagem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spTree>
    <p:extLst>
      <p:ext uri="{BB962C8B-B14F-4D97-AF65-F5344CB8AC3E}">
        <p14:creationId xmlns:p14="http://schemas.microsoft.com/office/powerpoint/2010/main" val="2417633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5"/>
                                        </p:tgtEl>
                                        <p:attrNameLst>
                                          <p:attrName>r</p:attrName>
                                        </p:attrNameLst>
                                      </p:cBhvr>
                                    </p:animRot>
                                    <p:animRot by="-240000">
                                      <p:cBhvr>
                                        <p:cTn id="7" dur="200" fill="hold">
                                          <p:stCondLst>
                                            <p:cond delay="200"/>
                                          </p:stCondLst>
                                        </p:cTn>
                                        <p:tgtEl>
                                          <p:spTgt spid="5"/>
                                        </p:tgtEl>
                                        <p:attrNameLst>
                                          <p:attrName>r</p:attrName>
                                        </p:attrNameLst>
                                      </p:cBhvr>
                                    </p:animRot>
                                    <p:animRot by="240000">
                                      <p:cBhvr>
                                        <p:cTn id="8" dur="200" fill="hold">
                                          <p:stCondLst>
                                            <p:cond delay="400"/>
                                          </p:stCondLst>
                                        </p:cTn>
                                        <p:tgtEl>
                                          <p:spTgt spid="5"/>
                                        </p:tgtEl>
                                        <p:attrNameLst>
                                          <p:attrName>r</p:attrName>
                                        </p:attrNameLst>
                                      </p:cBhvr>
                                    </p:animRot>
                                    <p:animRot by="-240000">
                                      <p:cBhvr>
                                        <p:cTn id="9" dur="200" fill="hold">
                                          <p:stCondLst>
                                            <p:cond delay="600"/>
                                          </p:stCondLst>
                                        </p:cTn>
                                        <p:tgtEl>
                                          <p:spTgt spid="5"/>
                                        </p:tgtEl>
                                        <p:attrNameLst>
                                          <p:attrName>r</p:attrName>
                                        </p:attrNameLst>
                                      </p:cBhvr>
                                    </p:animRot>
                                    <p:animRot by="120000">
                                      <p:cBhvr>
                                        <p:cTn id="10" dur="200" fill="hold">
                                          <p:stCondLst>
                                            <p:cond delay="800"/>
                                          </p:stCondLst>
                                        </p:cTn>
                                        <p:tgtEl>
                                          <p:spTgt spid="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Requisitos – Requisito 2</a:t>
            </a:r>
            <a:endParaRPr lang="pt-BR" dirty="0"/>
          </a:p>
        </p:txBody>
      </p:sp>
      <p:graphicFrame>
        <p:nvGraphicFramePr>
          <p:cNvPr id="4" name="Marcador de Posição de Conteúdo 3"/>
          <p:cNvGraphicFramePr>
            <a:graphicFrameLocks noGrp="1"/>
          </p:cNvGraphicFramePr>
          <p:nvPr>
            <p:ph idx="1"/>
            <p:extLst>
              <p:ext uri="{D42A27DB-BD31-4B8C-83A1-F6EECF244321}">
                <p14:modId xmlns:p14="http://schemas.microsoft.com/office/powerpoint/2010/main" val="4209023584"/>
              </p:ext>
            </p:extLst>
          </p:nvPr>
        </p:nvGraphicFramePr>
        <p:xfrm>
          <a:off x="1597340" y="1944711"/>
          <a:ext cx="8293418" cy="2833351"/>
        </p:xfrm>
        <a:graphic>
          <a:graphicData uri="http://schemas.openxmlformats.org/drawingml/2006/table">
            <a:tbl>
              <a:tblPr firstRow="1" bandRow="1">
                <a:tableStyleId>{5C22544A-7EE6-4342-B048-85BDC9FD1C3A}</a:tableStyleId>
              </a:tblPr>
              <a:tblGrid>
                <a:gridCol w="1802683">
                  <a:extLst>
                    <a:ext uri="{9D8B030D-6E8A-4147-A177-3AD203B41FA5}">
                      <a16:colId xmlns:a16="http://schemas.microsoft.com/office/drawing/2014/main" val="3682963864"/>
                    </a:ext>
                  </a:extLst>
                </a:gridCol>
                <a:gridCol w="6490735">
                  <a:extLst>
                    <a:ext uri="{9D8B030D-6E8A-4147-A177-3AD203B41FA5}">
                      <a16:colId xmlns:a16="http://schemas.microsoft.com/office/drawing/2014/main" val="3374406341"/>
                    </a:ext>
                  </a:extLst>
                </a:gridCol>
              </a:tblGrid>
              <a:tr h="463639">
                <a:tc>
                  <a:txBody>
                    <a:bodyPr/>
                    <a:lstStyle/>
                    <a:p>
                      <a:r>
                        <a:rPr lang="da-DK" sz="1800" b="0" i="0" kern="1200" dirty="0" smtClean="0">
                          <a:solidFill>
                            <a:schemeClr val="lt1"/>
                          </a:solidFill>
                          <a:effectLst/>
                          <a:latin typeface="+mn-lt"/>
                          <a:ea typeface="+mn-ea"/>
                          <a:cs typeface="+mn-cs"/>
                        </a:rPr>
                        <a:t>Requisitos</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1D2843"/>
                    </a:solidFill>
                  </a:tcPr>
                </a:tc>
                <a:tc>
                  <a:txBody>
                    <a:bodyPr/>
                    <a:lstStyle/>
                    <a:p>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1D2843"/>
                    </a:solidFill>
                  </a:tcPr>
                </a:tc>
                <a:extLst>
                  <a:ext uri="{0D108BD9-81ED-4DB2-BD59-A6C34878D82A}">
                    <a16:rowId xmlns:a16="http://schemas.microsoft.com/office/drawing/2014/main" val="3691262103"/>
                  </a:ext>
                </a:extLst>
              </a:tr>
              <a:tr h="2369712">
                <a:tc>
                  <a:txBody>
                    <a:bodyPr/>
                    <a:lstStyle/>
                    <a:p>
                      <a:r>
                        <a:rPr lang="pt-BR" dirty="0" smtClean="0"/>
                        <a:t>RF</a:t>
                      </a:r>
                      <a:r>
                        <a:rPr lang="pt-BR" baseline="0" dirty="0" smtClean="0"/>
                        <a:t> #02</a:t>
                      </a:r>
                    </a:p>
                    <a:p>
                      <a:r>
                        <a:rPr lang="pt-BR" baseline="0" dirty="0" smtClean="0"/>
                        <a:t> Gerenciamento de Sensores de PCDs</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pt-BR" sz="1800" kern="1200" dirty="0" smtClean="0">
                          <a:solidFill>
                            <a:schemeClr val="dk1"/>
                          </a:solidFill>
                          <a:effectLst/>
                          <a:latin typeface="+mn-lt"/>
                          <a:ea typeface="+mn-ea"/>
                          <a:cs typeface="+mn-cs"/>
                        </a:rPr>
                        <a:t>O sistema deverá ser capaz de gerenciar os Sensores presentes em cada PCD (Cadastrar, Exibir, Alterar e Excluir- CRUD), a e especificações de tempo (diário, 12 horas,6 horas, 2 horas). Cada sensor deverá ser capaz de gerenciar as medições realizadas por cada PCD cadastrada no site, informando o tipo de sensor e sua respectiva unidade de medida. </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76138160"/>
                  </a:ext>
                </a:extLst>
              </a:tr>
            </a:tbl>
          </a:graphicData>
        </a:graphic>
      </p:graphicFrame>
      <p:pic>
        <p:nvPicPr>
          <p:cNvPr id="5" name="Imagem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spTree>
    <p:extLst>
      <p:ext uri="{BB962C8B-B14F-4D97-AF65-F5344CB8AC3E}">
        <p14:creationId xmlns:p14="http://schemas.microsoft.com/office/powerpoint/2010/main" val="2981154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5"/>
                                        </p:tgtEl>
                                        <p:attrNameLst>
                                          <p:attrName>r</p:attrName>
                                        </p:attrNameLst>
                                      </p:cBhvr>
                                    </p:animRot>
                                    <p:animRot by="-240000">
                                      <p:cBhvr>
                                        <p:cTn id="7" dur="200" fill="hold">
                                          <p:stCondLst>
                                            <p:cond delay="200"/>
                                          </p:stCondLst>
                                        </p:cTn>
                                        <p:tgtEl>
                                          <p:spTgt spid="5"/>
                                        </p:tgtEl>
                                        <p:attrNameLst>
                                          <p:attrName>r</p:attrName>
                                        </p:attrNameLst>
                                      </p:cBhvr>
                                    </p:animRot>
                                    <p:animRot by="240000">
                                      <p:cBhvr>
                                        <p:cTn id="8" dur="200" fill="hold">
                                          <p:stCondLst>
                                            <p:cond delay="400"/>
                                          </p:stCondLst>
                                        </p:cTn>
                                        <p:tgtEl>
                                          <p:spTgt spid="5"/>
                                        </p:tgtEl>
                                        <p:attrNameLst>
                                          <p:attrName>r</p:attrName>
                                        </p:attrNameLst>
                                      </p:cBhvr>
                                    </p:animRot>
                                    <p:animRot by="-240000">
                                      <p:cBhvr>
                                        <p:cTn id="9" dur="200" fill="hold">
                                          <p:stCondLst>
                                            <p:cond delay="600"/>
                                          </p:stCondLst>
                                        </p:cTn>
                                        <p:tgtEl>
                                          <p:spTgt spid="5"/>
                                        </p:tgtEl>
                                        <p:attrNameLst>
                                          <p:attrName>r</p:attrName>
                                        </p:attrNameLst>
                                      </p:cBhvr>
                                    </p:animRot>
                                    <p:animRot by="120000">
                                      <p:cBhvr>
                                        <p:cTn id="10" dur="200" fill="hold">
                                          <p:stCondLst>
                                            <p:cond delay="800"/>
                                          </p:stCondLst>
                                        </p:cTn>
                                        <p:tgtEl>
                                          <p:spTgt spid="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Requisitos – Requisito 3</a:t>
            </a:r>
            <a:endParaRPr lang="pt-BR" dirty="0"/>
          </a:p>
        </p:txBody>
      </p:sp>
      <p:graphicFrame>
        <p:nvGraphicFramePr>
          <p:cNvPr id="4" name="Marcador de Posição de Conteúdo 3"/>
          <p:cNvGraphicFramePr>
            <a:graphicFrameLocks noGrp="1"/>
          </p:cNvGraphicFramePr>
          <p:nvPr>
            <p:ph idx="1"/>
            <p:extLst>
              <p:ext uri="{D42A27DB-BD31-4B8C-83A1-F6EECF244321}">
                <p14:modId xmlns:p14="http://schemas.microsoft.com/office/powerpoint/2010/main" val="3941541110"/>
              </p:ext>
            </p:extLst>
          </p:nvPr>
        </p:nvGraphicFramePr>
        <p:xfrm>
          <a:off x="1597340" y="1944711"/>
          <a:ext cx="8293418" cy="2627289"/>
        </p:xfrm>
        <a:graphic>
          <a:graphicData uri="http://schemas.openxmlformats.org/drawingml/2006/table">
            <a:tbl>
              <a:tblPr firstRow="1" bandRow="1">
                <a:tableStyleId>{5C22544A-7EE6-4342-B048-85BDC9FD1C3A}</a:tableStyleId>
              </a:tblPr>
              <a:tblGrid>
                <a:gridCol w="1905714">
                  <a:extLst>
                    <a:ext uri="{9D8B030D-6E8A-4147-A177-3AD203B41FA5}">
                      <a16:colId xmlns:a16="http://schemas.microsoft.com/office/drawing/2014/main" val="3682963864"/>
                    </a:ext>
                  </a:extLst>
                </a:gridCol>
                <a:gridCol w="6387704">
                  <a:extLst>
                    <a:ext uri="{9D8B030D-6E8A-4147-A177-3AD203B41FA5}">
                      <a16:colId xmlns:a16="http://schemas.microsoft.com/office/drawing/2014/main" val="3374406341"/>
                    </a:ext>
                  </a:extLst>
                </a:gridCol>
              </a:tblGrid>
              <a:tr h="463639">
                <a:tc>
                  <a:txBody>
                    <a:bodyPr/>
                    <a:lstStyle/>
                    <a:p>
                      <a:r>
                        <a:rPr lang="da-DK" sz="1800" b="0" i="0" kern="1200" dirty="0" smtClean="0">
                          <a:solidFill>
                            <a:schemeClr val="lt1"/>
                          </a:solidFill>
                          <a:effectLst/>
                          <a:latin typeface="+mn-lt"/>
                          <a:ea typeface="+mn-ea"/>
                          <a:cs typeface="+mn-cs"/>
                        </a:rPr>
                        <a:t>Requisitos</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1D2843"/>
                    </a:solidFill>
                  </a:tcPr>
                </a:tc>
                <a:tc>
                  <a:txBody>
                    <a:bodyPr/>
                    <a:lstStyle/>
                    <a:p>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1D2843"/>
                    </a:solidFill>
                  </a:tcPr>
                </a:tc>
                <a:extLst>
                  <a:ext uri="{0D108BD9-81ED-4DB2-BD59-A6C34878D82A}">
                    <a16:rowId xmlns:a16="http://schemas.microsoft.com/office/drawing/2014/main" val="3691262103"/>
                  </a:ext>
                </a:extLst>
              </a:tr>
              <a:tr h="2163650">
                <a:tc>
                  <a:txBody>
                    <a:bodyPr/>
                    <a:lstStyle/>
                    <a:p>
                      <a:r>
                        <a:rPr lang="pt-BR" dirty="0" smtClean="0"/>
                        <a:t>RF</a:t>
                      </a:r>
                      <a:r>
                        <a:rPr lang="pt-BR" baseline="0" dirty="0" smtClean="0"/>
                        <a:t> #03</a:t>
                      </a:r>
                    </a:p>
                    <a:p>
                      <a:r>
                        <a:rPr lang="pt-BR" baseline="0" dirty="0" smtClean="0"/>
                        <a:t> </a:t>
                      </a:r>
                      <a:endParaRPr lang="pt-BR" baseline="0" dirty="0"/>
                    </a:p>
                    <a:p>
                      <a:r>
                        <a:rPr lang="pt-BR" baseline="0" dirty="0" smtClean="0"/>
                        <a:t>Gerenciamento de Medições de PCDs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pt-BR" sz="1800" kern="1200" dirty="0" smtClean="0">
                          <a:solidFill>
                            <a:schemeClr val="dk1"/>
                          </a:solidFill>
                          <a:effectLst/>
                          <a:latin typeface="+mn-lt"/>
                          <a:ea typeface="+mn-ea"/>
                          <a:cs typeface="+mn-cs"/>
                        </a:rPr>
                        <a:t>Este sistema deverá ser capaz de registrar qual(</a:t>
                      </a:r>
                      <a:r>
                        <a:rPr lang="pt-BR" sz="1800" kern="1200" dirty="0" err="1" smtClean="0">
                          <a:solidFill>
                            <a:schemeClr val="dk1"/>
                          </a:solidFill>
                          <a:effectLst/>
                          <a:latin typeface="+mn-lt"/>
                          <a:ea typeface="+mn-ea"/>
                          <a:cs typeface="+mn-cs"/>
                        </a:rPr>
                        <a:t>is</a:t>
                      </a:r>
                      <a:r>
                        <a:rPr lang="pt-BR" sz="1800" kern="1200" dirty="0" smtClean="0">
                          <a:solidFill>
                            <a:schemeClr val="dk1"/>
                          </a:solidFill>
                          <a:effectLst/>
                          <a:latin typeface="+mn-lt"/>
                          <a:ea typeface="+mn-ea"/>
                          <a:cs typeface="+mn-cs"/>
                        </a:rPr>
                        <a:t>) sensor(es) caberá(</a:t>
                      </a:r>
                      <a:r>
                        <a:rPr lang="pt-BR" sz="1800" kern="1200" dirty="0" err="1" smtClean="0">
                          <a:solidFill>
                            <a:schemeClr val="dk1"/>
                          </a:solidFill>
                          <a:effectLst/>
                          <a:latin typeface="+mn-lt"/>
                          <a:ea typeface="+mn-ea"/>
                          <a:cs typeface="+mn-cs"/>
                        </a:rPr>
                        <a:t>ão</a:t>
                      </a:r>
                      <a:r>
                        <a:rPr lang="pt-BR" sz="1800" kern="1200" dirty="0" smtClean="0">
                          <a:solidFill>
                            <a:schemeClr val="dk1"/>
                          </a:solidFill>
                          <a:effectLst/>
                          <a:latin typeface="+mn-lt"/>
                          <a:ea typeface="+mn-ea"/>
                          <a:cs typeface="+mn-cs"/>
                        </a:rPr>
                        <a:t>) a cada PCD(Cadastrar, Exibir, Alterar e Excluir - CRUD) baseado na descrição do local (relevo, altitude, se possui rio ou não),informando também o nome da cidade e o código de identificação da PCD.</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76138160"/>
                  </a:ext>
                </a:extLst>
              </a:tr>
            </a:tbl>
          </a:graphicData>
        </a:graphic>
      </p:graphicFrame>
      <p:pic>
        <p:nvPicPr>
          <p:cNvPr id="5" name="Imagem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spTree>
    <p:extLst>
      <p:ext uri="{BB962C8B-B14F-4D97-AF65-F5344CB8AC3E}">
        <p14:creationId xmlns:p14="http://schemas.microsoft.com/office/powerpoint/2010/main" val="14536937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5"/>
                                        </p:tgtEl>
                                        <p:attrNameLst>
                                          <p:attrName>r</p:attrName>
                                        </p:attrNameLst>
                                      </p:cBhvr>
                                    </p:animRot>
                                    <p:animRot by="-240000">
                                      <p:cBhvr>
                                        <p:cTn id="7" dur="200" fill="hold">
                                          <p:stCondLst>
                                            <p:cond delay="200"/>
                                          </p:stCondLst>
                                        </p:cTn>
                                        <p:tgtEl>
                                          <p:spTgt spid="5"/>
                                        </p:tgtEl>
                                        <p:attrNameLst>
                                          <p:attrName>r</p:attrName>
                                        </p:attrNameLst>
                                      </p:cBhvr>
                                    </p:animRot>
                                    <p:animRot by="240000">
                                      <p:cBhvr>
                                        <p:cTn id="8" dur="200" fill="hold">
                                          <p:stCondLst>
                                            <p:cond delay="400"/>
                                          </p:stCondLst>
                                        </p:cTn>
                                        <p:tgtEl>
                                          <p:spTgt spid="5"/>
                                        </p:tgtEl>
                                        <p:attrNameLst>
                                          <p:attrName>r</p:attrName>
                                        </p:attrNameLst>
                                      </p:cBhvr>
                                    </p:animRot>
                                    <p:animRot by="-240000">
                                      <p:cBhvr>
                                        <p:cTn id="9" dur="200" fill="hold">
                                          <p:stCondLst>
                                            <p:cond delay="600"/>
                                          </p:stCondLst>
                                        </p:cTn>
                                        <p:tgtEl>
                                          <p:spTgt spid="5"/>
                                        </p:tgtEl>
                                        <p:attrNameLst>
                                          <p:attrName>r</p:attrName>
                                        </p:attrNameLst>
                                      </p:cBhvr>
                                    </p:animRot>
                                    <p:animRot by="120000">
                                      <p:cBhvr>
                                        <p:cTn id="10" dur="200" fill="hold">
                                          <p:stCondLst>
                                            <p:cond delay="800"/>
                                          </p:stCondLst>
                                        </p:cTn>
                                        <p:tgtEl>
                                          <p:spTgt spid="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Requisitos – Requisito 4</a:t>
            </a:r>
            <a:endParaRPr lang="pt-BR" dirty="0"/>
          </a:p>
        </p:txBody>
      </p:sp>
      <p:graphicFrame>
        <p:nvGraphicFramePr>
          <p:cNvPr id="4" name="Marcador de Posição de Conteúdo 3"/>
          <p:cNvGraphicFramePr>
            <a:graphicFrameLocks noGrp="1"/>
          </p:cNvGraphicFramePr>
          <p:nvPr>
            <p:ph idx="1"/>
            <p:extLst>
              <p:ext uri="{D42A27DB-BD31-4B8C-83A1-F6EECF244321}">
                <p14:modId xmlns:p14="http://schemas.microsoft.com/office/powerpoint/2010/main" val="630263083"/>
              </p:ext>
            </p:extLst>
          </p:nvPr>
        </p:nvGraphicFramePr>
        <p:xfrm>
          <a:off x="1597340" y="1944711"/>
          <a:ext cx="8293418" cy="2099255"/>
        </p:xfrm>
        <a:graphic>
          <a:graphicData uri="http://schemas.openxmlformats.org/drawingml/2006/table">
            <a:tbl>
              <a:tblPr firstRow="1" bandRow="1">
                <a:tableStyleId>{5C22544A-7EE6-4342-B048-85BDC9FD1C3A}</a:tableStyleId>
              </a:tblPr>
              <a:tblGrid>
                <a:gridCol w="1879956">
                  <a:extLst>
                    <a:ext uri="{9D8B030D-6E8A-4147-A177-3AD203B41FA5}">
                      <a16:colId xmlns:a16="http://schemas.microsoft.com/office/drawing/2014/main" val="3682963864"/>
                    </a:ext>
                  </a:extLst>
                </a:gridCol>
                <a:gridCol w="6413462">
                  <a:extLst>
                    <a:ext uri="{9D8B030D-6E8A-4147-A177-3AD203B41FA5}">
                      <a16:colId xmlns:a16="http://schemas.microsoft.com/office/drawing/2014/main" val="3374406341"/>
                    </a:ext>
                  </a:extLst>
                </a:gridCol>
              </a:tblGrid>
              <a:tr h="463639">
                <a:tc>
                  <a:txBody>
                    <a:bodyPr/>
                    <a:lstStyle/>
                    <a:p>
                      <a:r>
                        <a:rPr lang="da-DK" sz="1800" b="0" i="0" kern="1200" dirty="0" smtClean="0">
                          <a:solidFill>
                            <a:schemeClr val="lt1"/>
                          </a:solidFill>
                          <a:effectLst/>
                          <a:latin typeface="+mn-lt"/>
                          <a:ea typeface="+mn-ea"/>
                          <a:cs typeface="+mn-cs"/>
                        </a:rPr>
                        <a:t>Requisitos</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1D2843"/>
                    </a:solidFill>
                  </a:tcPr>
                </a:tc>
                <a:tc>
                  <a:txBody>
                    <a:bodyPr/>
                    <a:lstStyle/>
                    <a:p>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1D2843"/>
                    </a:solidFill>
                  </a:tcPr>
                </a:tc>
                <a:extLst>
                  <a:ext uri="{0D108BD9-81ED-4DB2-BD59-A6C34878D82A}">
                    <a16:rowId xmlns:a16="http://schemas.microsoft.com/office/drawing/2014/main" val="3691262103"/>
                  </a:ext>
                </a:extLst>
              </a:tr>
              <a:tr h="1635616">
                <a:tc>
                  <a:txBody>
                    <a:bodyPr/>
                    <a:lstStyle/>
                    <a:p>
                      <a:r>
                        <a:rPr lang="pt-BR" dirty="0" smtClean="0"/>
                        <a:t>RF</a:t>
                      </a:r>
                      <a:r>
                        <a:rPr lang="pt-BR" baseline="0" dirty="0" smtClean="0"/>
                        <a:t> #04</a:t>
                      </a:r>
                    </a:p>
                    <a:p>
                      <a:endParaRPr lang="pt-BR" baseline="0" dirty="0" smtClean="0"/>
                    </a:p>
                    <a:p>
                      <a:r>
                        <a:rPr lang="pt-BR" baseline="0" dirty="0" smtClean="0"/>
                        <a:t> Gerenciamento de localização de PCDs</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pt-BR" sz="1800" kern="1200" dirty="0" smtClean="0">
                          <a:solidFill>
                            <a:schemeClr val="dk1"/>
                          </a:solidFill>
                          <a:effectLst/>
                          <a:latin typeface="+mn-lt"/>
                          <a:ea typeface="+mn-ea"/>
                          <a:cs typeface="+mn-cs"/>
                        </a:rPr>
                        <a:t>Este sistema deverá ser capaz de processar a Localização (Cadastrar, Exibir, Alterar e Excluir- CRUD) de cada PCD. Estas coordenadas deverão conter a Latitude(graus) , Longitude(graus), Altitude(metros).</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76138160"/>
                  </a:ext>
                </a:extLst>
              </a:tr>
            </a:tbl>
          </a:graphicData>
        </a:graphic>
      </p:graphicFrame>
      <p:pic>
        <p:nvPicPr>
          <p:cNvPr id="5" name="Imagem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spTree>
    <p:extLst>
      <p:ext uri="{BB962C8B-B14F-4D97-AF65-F5344CB8AC3E}">
        <p14:creationId xmlns:p14="http://schemas.microsoft.com/office/powerpoint/2010/main" val="1206904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5"/>
                                        </p:tgtEl>
                                        <p:attrNameLst>
                                          <p:attrName>r</p:attrName>
                                        </p:attrNameLst>
                                      </p:cBhvr>
                                    </p:animRot>
                                    <p:animRot by="-240000">
                                      <p:cBhvr>
                                        <p:cTn id="7" dur="200" fill="hold">
                                          <p:stCondLst>
                                            <p:cond delay="200"/>
                                          </p:stCondLst>
                                        </p:cTn>
                                        <p:tgtEl>
                                          <p:spTgt spid="5"/>
                                        </p:tgtEl>
                                        <p:attrNameLst>
                                          <p:attrName>r</p:attrName>
                                        </p:attrNameLst>
                                      </p:cBhvr>
                                    </p:animRot>
                                    <p:animRot by="240000">
                                      <p:cBhvr>
                                        <p:cTn id="8" dur="200" fill="hold">
                                          <p:stCondLst>
                                            <p:cond delay="400"/>
                                          </p:stCondLst>
                                        </p:cTn>
                                        <p:tgtEl>
                                          <p:spTgt spid="5"/>
                                        </p:tgtEl>
                                        <p:attrNameLst>
                                          <p:attrName>r</p:attrName>
                                        </p:attrNameLst>
                                      </p:cBhvr>
                                    </p:animRot>
                                    <p:animRot by="-240000">
                                      <p:cBhvr>
                                        <p:cTn id="9" dur="200" fill="hold">
                                          <p:stCondLst>
                                            <p:cond delay="600"/>
                                          </p:stCondLst>
                                        </p:cTn>
                                        <p:tgtEl>
                                          <p:spTgt spid="5"/>
                                        </p:tgtEl>
                                        <p:attrNameLst>
                                          <p:attrName>r</p:attrName>
                                        </p:attrNameLst>
                                      </p:cBhvr>
                                    </p:animRot>
                                    <p:animRot by="120000">
                                      <p:cBhvr>
                                        <p:cTn id="10" dur="200" fill="hold">
                                          <p:stCondLst>
                                            <p:cond delay="800"/>
                                          </p:stCondLst>
                                        </p:cTn>
                                        <p:tgtEl>
                                          <p:spTgt spid="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Requisitos – Requisito 5</a:t>
            </a:r>
            <a:endParaRPr lang="pt-BR" dirty="0"/>
          </a:p>
        </p:txBody>
      </p:sp>
      <p:graphicFrame>
        <p:nvGraphicFramePr>
          <p:cNvPr id="4" name="Marcador de Posição de Conteúdo 3"/>
          <p:cNvGraphicFramePr>
            <a:graphicFrameLocks noGrp="1"/>
          </p:cNvGraphicFramePr>
          <p:nvPr>
            <p:ph idx="1"/>
            <p:extLst>
              <p:ext uri="{D42A27DB-BD31-4B8C-83A1-F6EECF244321}">
                <p14:modId xmlns:p14="http://schemas.microsoft.com/office/powerpoint/2010/main" val="1080355931"/>
              </p:ext>
            </p:extLst>
          </p:nvPr>
        </p:nvGraphicFramePr>
        <p:xfrm>
          <a:off x="1597340" y="1944711"/>
          <a:ext cx="8293418" cy="3528810"/>
        </p:xfrm>
        <a:graphic>
          <a:graphicData uri="http://schemas.openxmlformats.org/drawingml/2006/table">
            <a:tbl>
              <a:tblPr firstRow="1" bandRow="1">
                <a:tableStyleId>{5C22544A-7EE6-4342-B048-85BDC9FD1C3A}</a:tableStyleId>
              </a:tblPr>
              <a:tblGrid>
                <a:gridCol w="1802683">
                  <a:extLst>
                    <a:ext uri="{9D8B030D-6E8A-4147-A177-3AD203B41FA5}">
                      <a16:colId xmlns:a16="http://schemas.microsoft.com/office/drawing/2014/main" val="3682963864"/>
                    </a:ext>
                  </a:extLst>
                </a:gridCol>
                <a:gridCol w="6490735">
                  <a:extLst>
                    <a:ext uri="{9D8B030D-6E8A-4147-A177-3AD203B41FA5}">
                      <a16:colId xmlns:a16="http://schemas.microsoft.com/office/drawing/2014/main" val="3374406341"/>
                    </a:ext>
                  </a:extLst>
                </a:gridCol>
              </a:tblGrid>
              <a:tr h="463639">
                <a:tc>
                  <a:txBody>
                    <a:bodyPr/>
                    <a:lstStyle/>
                    <a:p>
                      <a:r>
                        <a:rPr lang="da-DK" sz="1800" b="0" i="0" kern="1200" dirty="0" smtClean="0">
                          <a:solidFill>
                            <a:schemeClr val="lt1"/>
                          </a:solidFill>
                          <a:effectLst/>
                          <a:latin typeface="+mn-lt"/>
                          <a:ea typeface="+mn-ea"/>
                          <a:cs typeface="+mn-cs"/>
                        </a:rPr>
                        <a:t>Requisitos</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1D2843"/>
                    </a:solidFill>
                  </a:tcPr>
                </a:tc>
                <a:tc>
                  <a:txBody>
                    <a:bodyPr/>
                    <a:lstStyle/>
                    <a:p>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1D2843"/>
                    </a:solidFill>
                  </a:tcPr>
                </a:tc>
                <a:extLst>
                  <a:ext uri="{0D108BD9-81ED-4DB2-BD59-A6C34878D82A}">
                    <a16:rowId xmlns:a16="http://schemas.microsoft.com/office/drawing/2014/main" val="3691262103"/>
                  </a:ext>
                </a:extLst>
              </a:tr>
              <a:tr h="3065171">
                <a:tc>
                  <a:txBody>
                    <a:bodyPr/>
                    <a:lstStyle/>
                    <a:p>
                      <a:r>
                        <a:rPr lang="pt-BR" dirty="0" smtClean="0"/>
                        <a:t>RF</a:t>
                      </a:r>
                      <a:r>
                        <a:rPr lang="pt-BR" baseline="0" dirty="0" smtClean="0"/>
                        <a:t> #05</a:t>
                      </a:r>
                    </a:p>
                    <a:p>
                      <a:endParaRPr lang="pt-BR" baseline="0" dirty="0" smtClean="0"/>
                    </a:p>
                    <a:p>
                      <a:r>
                        <a:rPr lang="pt-BR" baseline="0" dirty="0" smtClean="0"/>
                        <a:t>Gerenciamento de Imagens de PCDs</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pt-BR" sz="1800" kern="1200" dirty="0" smtClean="0">
                          <a:solidFill>
                            <a:schemeClr val="dk1"/>
                          </a:solidFill>
                          <a:effectLst/>
                          <a:latin typeface="+mn-lt"/>
                          <a:ea typeface="+mn-ea"/>
                          <a:cs typeface="+mn-cs"/>
                        </a:rPr>
                        <a:t>Este sistema deverá ser capaz de processar as imagens (Cadastrar, Exibir, Alterar e Excluir- CRUD). Estas serão fornecidas pelas PCDs e armazenadas em um banco de dados. Com estas imagens irá conter o código de qual PCD a remeteu, com seu respectivo Título, Descrição, </a:t>
                      </a:r>
                      <a:r>
                        <a:rPr lang="pt-BR" sz="1800" kern="1200" dirty="0" err="1" smtClean="0">
                          <a:solidFill>
                            <a:schemeClr val="dk1"/>
                          </a:solidFill>
                          <a:effectLst/>
                          <a:latin typeface="+mn-lt"/>
                          <a:ea typeface="+mn-ea"/>
                          <a:cs typeface="+mn-cs"/>
                        </a:rPr>
                        <a:t>Tags</a:t>
                      </a:r>
                      <a:r>
                        <a:rPr lang="pt-BR" sz="1800" kern="1200" dirty="0" smtClean="0">
                          <a:solidFill>
                            <a:schemeClr val="dk1"/>
                          </a:solidFill>
                          <a:effectLst/>
                          <a:latin typeface="+mn-lt"/>
                          <a:ea typeface="+mn-ea"/>
                          <a:cs typeface="+mn-cs"/>
                        </a:rPr>
                        <a:t> (pode ser mais que uma), Formato do Arquivo (com os possíveis formatos. “.</a:t>
                      </a:r>
                      <a:r>
                        <a:rPr lang="pt-BR" sz="1800" kern="1200" dirty="0" err="1" smtClean="0">
                          <a:solidFill>
                            <a:schemeClr val="dk1"/>
                          </a:solidFill>
                          <a:effectLst/>
                          <a:latin typeface="+mn-lt"/>
                          <a:ea typeface="+mn-ea"/>
                          <a:cs typeface="+mn-cs"/>
                        </a:rPr>
                        <a:t>gif</a:t>
                      </a:r>
                      <a:r>
                        <a:rPr lang="pt-BR" sz="1800" kern="1200" dirty="0" smtClean="0">
                          <a:solidFill>
                            <a:schemeClr val="dk1"/>
                          </a:solidFill>
                          <a:effectLst/>
                          <a:latin typeface="+mn-lt"/>
                          <a:ea typeface="+mn-ea"/>
                          <a:cs typeface="+mn-cs"/>
                        </a:rPr>
                        <a:t>”, “.</a:t>
                      </a:r>
                      <a:r>
                        <a:rPr lang="pt-BR" sz="1800" kern="1200" dirty="0" err="1" smtClean="0">
                          <a:solidFill>
                            <a:schemeClr val="dk1"/>
                          </a:solidFill>
                          <a:effectLst/>
                          <a:latin typeface="+mn-lt"/>
                          <a:ea typeface="+mn-ea"/>
                          <a:cs typeface="+mn-cs"/>
                        </a:rPr>
                        <a:t>jpeg</a:t>
                      </a:r>
                      <a:r>
                        <a:rPr lang="pt-BR" sz="1800" kern="1200" dirty="0" smtClean="0">
                          <a:solidFill>
                            <a:schemeClr val="dk1"/>
                          </a:solidFill>
                          <a:effectLst/>
                          <a:latin typeface="+mn-lt"/>
                          <a:ea typeface="+mn-ea"/>
                          <a:cs typeface="+mn-cs"/>
                        </a:rPr>
                        <a:t>”, “.</a:t>
                      </a:r>
                      <a:r>
                        <a:rPr lang="pt-BR" sz="1800" kern="1200" dirty="0" err="1" smtClean="0">
                          <a:solidFill>
                            <a:schemeClr val="dk1"/>
                          </a:solidFill>
                          <a:effectLst/>
                          <a:latin typeface="+mn-lt"/>
                          <a:ea typeface="+mn-ea"/>
                          <a:cs typeface="+mn-cs"/>
                        </a:rPr>
                        <a:t>jpg</a:t>
                      </a:r>
                      <a:r>
                        <a:rPr lang="pt-BR" sz="1800" kern="1200" dirty="0" smtClean="0">
                          <a:solidFill>
                            <a:schemeClr val="dk1"/>
                          </a:solidFill>
                          <a:effectLst/>
                          <a:latin typeface="+mn-lt"/>
                          <a:ea typeface="+mn-ea"/>
                          <a:cs typeface="+mn-cs"/>
                        </a:rPr>
                        <a:t>”, “.</a:t>
                      </a:r>
                      <a:r>
                        <a:rPr lang="pt-BR" sz="1800" kern="1200" dirty="0" err="1" smtClean="0">
                          <a:solidFill>
                            <a:schemeClr val="dk1"/>
                          </a:solidFill>
                          <a:effectLst/>
                          <a:latin typeface="+mn-lt"/>
                          <a:ea typeface="+mn-ea"/>
                          <a:cs typeface="+mn-cs"/>
                        </a:rPr>
                        <a:t>png</a:t>
                      </a:r>
                      <a:r>
                        <a:rPr lang="pt-BR" sz="1800" kern="1200" dirty="0" smtClean="0">
                          <a:solidFill>
                            <a:schemeClr val="dk1"/>
                          </a:solidFill>
                          <a:effectLst/>
                          <a:latin typeface="+mn-lt"/>
                          <a:ea typeface="+mn-ea"/>
                          <a:cs typeface="+mn-cs"/>
                        </a:rPr>
                        <a:t>”, “.</a:t>
                      </a:r>
                      <a:r>
                        <a:rPr lang="pt-BR" sz="1800" kern="1200" dirty="0" err="1" smtClean="0">
                          <a:solidFill>
                            <a:schemeClr val="dk1"/>
                          </a:solidFill>
                          <a:effectLst/>
                          <a:latin typeface="+mn-lt"/>
                          <a:ea typeface="+mn-ea"/>
                          <a:cs typeface="+mn-cs"/>
                        </a:rPr>
                        <a:t>bmp</a:t>
                      </a:r>
                      <a:r>
                        <a:rPr lang="pt-BR" sz="1800" kern="1200" dirty="0" smtClean="0">
                          <a:solidFill>
                            <a:schemeClr val="dk1"/>
                          </a:solidFill>
                          <a:effectLst/>
                          <a:latin typeface="+mn-lt"/>
                          <a:ea typeface="+mn-ea"/>
                          <a:cs typeface="+mn-cs"/>
                        </a:rPr>
                        <a:t>”), Ultima Modificação, Localização, Data e Hora das fotos tiradas. O sistema deverá ser capaz de cadastrar 10 imagens simultaneamente.</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76138160"/>
                  </a:ext>
                </a:extLst>
              </a:tr>
            </a:tbl>
          </a:graphicData>
        </a:graphic>
      </p:graphicFrame>
      <p:pic>
        <p:nvPicPr>
          <p:cNvPr id="5" name="Imagem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spTree>
    <p:extLst>
      <p:ext uri="{BB962C8B-B14F-4D97-AF65-F5344CB8AC3E}">
        <p14:creationId xmlns:p14="http://schemas.microsoft.com/office/powerpoint/2010/main" val="958584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5"/>
                                        </p:tgtEl>
                                        <p:attrNameLst>
                                          <p:attrName>r</p:attrName>
                                        </p:attrNameLst>
                                      </p:cBhvr>
                                    </p:animRot>
                                    <p:animRot by="-240000">
                                      <p:cBhvr>
                                        <p:cTn id="7" dur="200" fill="hold">
                                          <p:stCondLst>
                                            <p:cond delay="200"/>
                                          </p:stCondLst>
                                        </p:cTn>
                                        <p:tgtEl>
                                          <p:spTgt spid="5"/>
                                        </p:tgtEl>
                                        <p:attrNameLst>
                                          <p:attrName>r</p:attrName>
                                        </p:attrNameLst>
                                      </p:cBhvr>
                                    </p:animRot>
                                    <p:animRot by="240000">
                                      <p:cBhvr>
                                        <p:cTn id="8" dur="200" fill="hold">
                                          <p:stCondLst>
                                            <p:cond delay="400"/>
                                          </p:stCondLst>
                                        </p:cTn>
                                        <p:tgtEl>
                                          <p:spTgt spid="5"/>
                                        </p:tgtEl>
                                        <p:attrNameLst>
                                          <p:attrName>r</p:attrName>
                                        </p:attrNameLst>
                                      </p:cBhvr>
                                    </p:animRot>
                                    <p:animRot by="-240000">
                                      <p:cBhvr>
                                        <p:cTn id="9" dur="200" fill="hold">
                                          <p:stCondLst>
                                            <p:cond delay="600"/>
                                          </p:stCondLst>
                                        </p:cTn>
                                        <p:tgtEl>
                                          <p:spTgt spid="5"/>
                                        </p:tgtEl>
                                        <p:attrNameLst>
                                          <p:attrName>r</p:attrName>
                                        </p:attrNameLst>
                                      </p:cBhvr>
                                    </p:animRot>
                                    <p:animRot by="120000">
                                      <p:cBhvr>
                                        <p:cTn id="10" dur="200" fill="hold">
                                          <p:stCondLst>
                                            <p:cond delay="800"/>
                                          </p:stCondLst>
                                        </p:cTn>
                                        <p:tgtEl>
                                          <p:spTgt spid="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Requisitos – Requisito 6</a:t>
            </a:r>
            <a:endParaRPr lang="pt-BR" dirty="0"/>
          </a:p>
        </p:txBody>
      </p:sp>
      <p:graphicFrame>
        <p:nvGraphicFramePr>
          <p:cNvPr id="4" name="Marcador de Posição de Conteúdo 3"/>
          <p:cNvGraphicFramePr>
            <a:graphicFrameLocks noGrp="1"/>
          </p:cNvGraphicFramePr>
          <p:nvPr>
            <p:ph idx="1"/>
            <p:extLst>
              <p:ext uri="{D42A27DB-BD31-4B8C-83A1-F6EECF244321}">
                <p14:modId xmlns:p14="http://schemas.microsoft.com/office/powerpoint/2010/main" val="1686000138"/>
              </p:ext>
            </p:extLst>
          </p:nvPr>
        </p:nvGraphicFramePr>
        <p:xfrm>
          <a:off x="1532585" y="1970468"/>
          <a:ext cx="8487177" cy="2226910"/>
        </p:xfrm>
        <a:graphic>
          <a:graphicData uri="http://schemas.openxmlformats.org/drawingml/2006/table">
            <a:tbl>
              <a:tblPr firstRow="1" bandRow="1">
                <a:tableStyleId>{5C22544A-7EE6-4342-B048-85BDC9FD1C3A}</a:tableStyleId>
              </a:tblPr>
              <a:tblGrid>
                <a:gridCol w="1710358">
                  <a:extLst>
                    <a:ext uri="{9D8B030D-6E8A-4147-A177-3AD203B41FA5}">
                      <a16:colId xmlns:a16="http://schemas.microsoft.com/office/drawing/2014/main" val="3682963864"/>
                    </a:ext>
                  </a:extLst>
                </a:gridCol>
                <a:gridCol w="6776819">
                  <a:extLst>
                    <a:ext uri="{9D8B030D-6E8A-4147-A177-3AD203B41FA5}">
                      <a16:colId xmlns:a16="http://schemas.microsoft.com/office/drawing/2014/main" val="3374406341"/>
                    </a:ext>
                  </a:extLst>
                </a:gridCol>
              </a:tblGrid>
              <a:tr h="489550">
                <a:tc>
                  <a:txBody>
                    <a:bodyPr/>
                    <a:lstStyle/>
                    <a:p>
                      <a:r>
                        <a:rPr lang="da-DK" sz="1800" b="0" i="0" kern="1200" dirty="0" smtClean="0">
                          <a:solidFill>
                            <a:schemeClr val="lt1"/>
                          </a:solidFill>
                          <a:effectLst/>
                          <a:latin typeface="+mn-lt"/>
                          <a:ea typeface="+mn-ea"/>
                          <a:cs typeface="+mn-cs"/>
                        </a:rPr>
                        <a:t>Requisitos</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1D2843"/>
                    </a:solidFill>
                  </a:tcPr>
                </a:tc>
                <a:tc>
                  <a:txBody>
                    <a:bodyPr/>
                    <a:lstStyle/>
                    <a:p>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1D2843"/>
                    </a:solidFill>
                  </a:tcPr>
                </a:tc>
                <a:extLst>
                  <a:ext uri="{0D108BD9-81ED-4DB2-BD59-A6C34878D82A}">
                    <a16:rowId xmlns:a16="http://schemas.microsoft.com/office/drawing/2014/main" val="3691262103"/>
                  </a:ext>
                </a:extLst>
              </a:tr>
              <a:tr h="1339250">
                <a:tc>
                  <a:txBody>
                    <a:bodyPr/>
                    <a:lstStyle/>
                    <a:p>
                      <a:r>
                        <a:rPr lang="pt-BR" dirty="0" smtClean="0"/>
                        <a:t>RF</a:t>
                      </a:r>
                      <a:r>
                        <a:rPr lang="pt-BR" baseline="0" dirty="0" smtClean="0"/>
                        <a:t> #06</a:t>
                      </a:r>
                    </a:p>
                    <a:p>
                      <a:endParaRPr lang="pt-BR" baseline="0" dirty="0" smtClean="0"/>
                    </a:p>
                    <a:p>
                      <a:r>
                        <a:rPr lang="pt-BR" baseline="0" dirty="0" smtClean="0"/>
                        <a:t>Busca  de PCD pelo código de identificação </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pt-BR" sz="1800" kern="1200" dirty="0" smtClean="0">
                          <a:solidFill>
                            <a:schemeClr val="dk1"/>
                          </a:solidFill>
                          <a:effectLst/>
                          <a:latin typeface="+mn-lt"/>
                          <a:ea typeface="+mn-ea"/>
                          <a:cs typeface="+mn-cs"/>
                        </a:rPr>
                        <a:t>O sistema Indra permitirá a busca por PCDs com base em seu código de identificação. </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76138160"/>
                  </a:ext>
                </a:extLst>
              </a:tr>
            </a:tbl>
          </a:graphicData>
        </a:graphic>
      </p:graphicFrame>
      <p:pic>
        <p:nvPicPr>
          <p:cNvPr id="5" name="Imagem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spTree>
    <p:extLst>
      <p:ext uri="{BB962C8B-B14F-4D97-AF65-F5344CB8AC3E}">
        <p14:creationId xmlns:p14="http://schemas.microsoft.com/office/powerpoint/2010/main" val="653551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5"/>
                                        </p:tgtEl>
                                        <p:attrNameLst>
                                          <p:attrName>r</p:attrName>
                                        </p:attrNameLst>
                                      </p:cBhvr>
                                    </p:animRot>
                                    <p:animRot by="-240000">
                                      <p:cBhvr>
                                        <p:cTn id="7" dur="200" fill="hold">
                                          <p:stCondLst>
                                            <p:cond delay="200"/>
                                          </p:stCondLst>
                                        </p:cTn>
                                        <p:tgtEl>
                                          <p:spTgt spid="5"/>
                                        </p:tgtEl>
                                        <p:attrNameLst>
                                          <p:attrName>r</p:attrName>
                                        </p:attrNameLst>
                                      </p:cBhvr>
                                    </p:animRot>
                                    <p:animRot by="240000">
                                      <p:cBhvr>
                                        <p:cTn id="8" dur="200" fill="hold">
                                          <p:stCondLst>
                                            <p:cond delay="400"/>
                                          </p:stCondLst>
                                        </p:cTn>
                                        <p:tgtEl>
                                          <p:spTgt spid="5"/>
                                        </p:tgtEl>
                                        <p:attrNameLst>
                                          <p:attrName>r</p:attrName>
                                        </p:attrNameLst>
                                      </p:cBhvr>
                                    </p:animRot>
                                    <p:animRot by="-240000">
                                      <p:cBhvr>
                                        <p:cTn id="9" dur="200" fill="hold">
                                          <p:stCondLst>
                                            <p:cond delay="600"/>
                                          </p:stCondLst>
                                        </p:cTn>
                                        <p:tgtEl>
                                          <p:spTgt spid="5"/>
                                        </p:tgtEl>
                                        <p:attrNameLst>
                                          <p:attrName>r</p:attrName>
                                        </p:attrNameLst>
                                      </p:cBhvr>
                                    </p:animRot>
                                    <p:animRot by="120000">
                                      <p:cBhvr>
                                        <p:cTn id="10" dur="200" fill="hold">
                                          <p:stCondLst>
                                            <p:cond delay="800"/>
                                          </p:stCondLst>
                                        </p:cTn>
                                        <p:tgtEl>
                                          <p:spTgt spid="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Requisitos – Requisito 7</a:t>
            </a:r>
            <a:endParaRPr lang="pt-BR" dirty="0"/>
          </a:p>
        </p:txBody>
      </p:sp>
      <p:graphicFrame>
        <p:nvGraphicFramePr>
          <p:cNvPr id="4" name="Marcador de Posição de Conteúdo 3"/>
          <p:cNvGraphicFramePr>
            <a:graphicFrameLocks noGrp="1"/>
          </p:cNvGraphicFramePr>
          <p:nvPr>
            <p:ph idx="1"/>
            <p:extLst>
              <p:ext uri="{D42A27DB-BD31-4B8C-83A1-F6EECF244321}">
                <p14:modId xmlns:p14="http://schemas.microsoft.com/office/powerpoint/2010/main" val="1706916189"/>
              </p:ext>
            </p:extLst>
          </p:nvPr>
        </p:nvGraphicFramePr>
        <p:xfrm>
          <a:off x="1597340" y="1944711"/>
          <a:ext cx="8293418" cy="2781835"/>
        </p:xfrm>
        <a:graphic>
          <a:graphicData uri="http://schemas.openxmlformats.org/drawingml/2006/table">
            <a:tbl>
              <a:tblPr firstRow="1" bandRow="1">
                <a:tableStyleId>{5C22544A-7EE6-4342-B048-85BDC9FD1C3A}</a:tableStyleId>
              </a:tblPr>
              <a:tblGrid>
                <a:gridCol w="1841319">
                  <a:extLst>
                    <a:ext uri="{9D8B030D-6E8A-4147-A177-3AD203B41FA5}">
                      <a16:colId xmlns:a16="http://schemas.microsoft.com/office/drawing/2014/main" val="3682963864"/>
                    </a:ext>
                  </a:extLst>
                </a:gridCol>
                <a:gridCol w="6452099">
                  <a:extLst>
                    <a:ext uri="{9D8B030D-6E8A-4147-A177-3AD203B41FA5}">
                      <a16:colId xmlns:a16="http://schemas.microsoft.com/office/drawing/2014/main" val="3374406341"/>
                    </a:ext>
                  </a:extLst>
                </a:gridCol>
              </a:tblGrid>
              <a:tr h="463639">
                <a:tc>
                  <a:txBody>
                    <a:bodyPr/>
                    <a:lstStyle/>
                    <a:p>
                      <a:r>
                        <a:rPr lang="da-DK" sz="1800" b="0" i="0" kern="1200" dirty="0" smtClean="0">
                          <a:solidFill>
                            <a:schemeClr val="lt1"/>
                          </a:solidFill>
                          <a:effectLst/>
                          <a:latin typeface="+mn-lt"/>
                          <a:ea typeface="+mn-ea"/>
                          <a:cs typeface="+mn-cs"/>
                        </a:rPr>
                        <a:t>Requisitos</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1D2843"/>
                    </a:solidFill>
                  </a:tcPr>
                </a:tc>
                <a:tc>
                  <a:txBody>
                    <a:bodyPr/>
                    <a:lstStyle/>
                    <a:p>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1D2843"/>
                    </a:solidFill>
                  </a:tcPr>
                </a:tc>
                <a:extLst>
                  <a:ext uri="{0D108BD9-81ED-4DB2-BD59-A6C34878D82A}">
                    <a16:rowId xmlns:a16="http://schemas.microsoft.com/office/drawing/2014/main" val="3691262103"/>
                  </a:ext>
                </a:extLst>
              </a:tr>
              <a:tr h="2318196">
                <a:tc>
                  <a:txBody>
                    <a:bodyPr/>
                    <a:lstStyle/>
                    <a:p>
                      <a:r>
                        <a:rPr lang="pt-BR" dirty="0" smtClean="0"/>
                        <a:t>RF</a:t>
                      </a:r>
                      <a:r>
                        <a:rPr lang="pt-BR" baseline="0" dirty="0" smtClean="0"/>
                        <a:t> #07</a:t>
                      </a:r>
                    </a:p>
                    <a:p>
                      <a:endParaRPr lang="pt-BR" baseline="0" dirty="0" smtClean="0"/>
                    </a:p>
                    <a:p>
                      <a:r>
                        <a:rPr lang="pt-BR" baseline="0" dirty="0" smtClean="0"/>
                        <a:t>Controle de Funcionamento de PCDs</a:t>
                      </a:r>
                    </a:p>
                    <a:p>
                      <a:endParaRPr lang="pt-BR" baseline="0" dirty="0" smtClean="0"/>
                    </a:p>
                    <a:p>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pt-BR" sz="1800" kern="1200" dirty="0" smtClean="0">
                          <a:solidFill>
                            <a:schemeClr val="dk1"/>
                          </a:solidFill>
                          <a:effectLst/>
                          <a:latin typeface="+mn-lt"/>
                          <a:ea typeface="+mn-ea"/>
                          <a:cs typeface="+mn-cs"/>
                        </a:rPr>
                        <a:t>O sistema deverá ser capaz de gerar um controle de funcionamento de PCDs, podendo habilitar e desabilitar as medições realizadas por elas. A ação de habilitar e desabilitar sendo realizada apenas de uma conta administradora registrada no site, para controle das habilitações e desabilitações, que registrará um histórico no site.</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76138160"/>
                  </a:ext>
                </a:extLst>
              </a:tr>
            </a:tbl>
          </a:graphicData>
        </a:graphic>
      </p:graphicFrame>
      <p:pic>
        <p:nvPicPr>
          <p:cNvPr id="5" name="Imagem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spTree>
    <p:extLst>
      <p:ext uri="{BB962C8B-B14F-4D97-AF65-F5344CB8AC3E}">
        <p14:creationId xmlns:p14="http://schemas.microsoft.com/office/powerpoint/2010/main" val="2735732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5"/>
                                        </p:tgtEl>
                                        <p:attrNameLst>
                                          <p:attrName>r</p:attrName>
                                        </p:attrNameLst>
                                      </p:cBhvr>
                                    </p:animRot>
                                    <p:animRot by="-240000">
                                      <p:cBhvr>
                                        <p:cTn id="7" dur="200" fill="hold">
                                          <p:stCondLst>
                                            <p:cond delay="200"/>
                                          </p:stCondLst>
                                        </p:cTn>
                                        <p:tgtEl>
                                          <p:spTgt spid="5"/>
                                        </p:tgtEl>
                                        <p:attrNameLst>
                                          <p:attrName>r</p:attrName>
                                        </p:attrNameLst>
                                      </p:cBhvr>
                                    </p:animRot>
                                    <p:animRot by="240000">
                                      <p:cBhvr>
                                        <p:cTn id="8" dur="200" fill="hold">
                                          <p:stCondLst>
                                            <p:cond delay="400"/>
                                          </p:stCondLst>
                                        </p:cTn>
                                        <p:tgtEl>
                                          <p:spTgt spid="5"/>
                                        </p:tgtEl>
                                        <p:attrNameLst>
                                          <p:attrName>r</p:attrName>
                                        </p:attrNameLst>
                                      </p:cBhvr>
                                    </p:animRot>
                                    <p:animRot by="-240000">
                                      <p:cBhvr>
                                        <p:cTn id="9" dur="200" fill="hold">
                                          <p:stCondLst>
                                            <p:cond delay="600"/>
                                          </p:stCondLst>
                                        </p:cTn>
                                        <p:tgtEl>
                                          <p:spTgt spid="5"/>
                                        </p:tgtEl>
                                        <p:attrNameLst>
                                          <p:attrName>r</p:attrName>
                                        </p:attrNameLst>
                                      </p:cBhvr>
                                    </p:animRot>
                                    <p:animRot by="120000">
                                      <p:cBhvr>
                                        <p:cTn id="10" dur="200" fill="hold">
                                          <p:stCondLst>
                                            <p:cond delay="800"/>
                                          </p:stCondLst>
                                        </p:cTn>
                                        <p:tgtEl>
                                          <p:spTgt spid="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300508" y="99219"/>
            <a:ext cx="9692640" cy="1325562"/>
          </a:xfrm>
        </p:spPr>
        <p:txBody>
          <a:bodyPr/>
          <a:lstStyle/>
          <a:p>
            <a:r>
              <a:rPr lang="pt-BR" dirty="0"/>
              <a:t>Priorização geral dos requisitos </a:t>
            </a:r>
          </a:p>
        </p:txBody>
      </p:sp>
      <p:pic>
        <p:nvPicPr>
          <p:cNvPr id="5" name="Imagem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graphicFrame>
        <p:nvGraphicFramePr>
          <p:cNvPr id="8" name="Tabela 7"/>
          <p:cNvGraphicFramePr>
            <a:graphicFrameLocks noGrp="1"/>
          </p:cNvGraphicFramePr>
          <p:nvPr>
            <p:extLst>
              <p:ext uri="{D42A27DB-BD31-4B8C-83A1-F6EECF244321}">
                <p14:modId xmlns:p14="http://schemas.microsoft.com/office/powerpoint/2010/main" val="3810744172"/>
              </p:ext>
            </p:extLst>
          </p:nvPr>
        </p:nvGraphicFramePr>
        <p:xfrm>
          <a:off x="1896851" y="1831073"/>
          <a:ext cx="7807816" cy="4238499"/>
        </p:xfrm>
        <a:graphic>
          <a:graphicData uri="http://schemas.openxmlformats.org/drawingml/2006/table">
            <a:tbl>
              <a:tblPr firstRow="1" bandRow="1">
                <a:tableStyleId>{5C22544A-7EE6-4342-B048-85BDC9FD1C3A}</a:tableStyleId>
              </a:tblPr>
              <a:tblGrid>
                <a:gridCol w="3917203">
                  <a:extLst>
                    <a:ext uri="{9D8B030D-6E8A-4147-A177-3AD203B41FA5}">
                      <a16:colId xmlns:a16="http://schemas.microsoft.com/office/drawing/2014/main" val="1544470532"/>
                    </a:ext>
                  </a:extLst>
                </a:gridCol>
                <a:gridCol w="3890613">
                  <a:extLst>
                    <a:ext uri="{9D8B030D-6E8A-4147-A177-3AD203B41FA5}">
                      <a16:colId xmlns:a16="http://schemas.microsoft.com/office/drawing/2014/main" val="75713182"/>
                    </a:ext>
                  </a:extLst>
                </a:gridCol>
              </a:tblGrid>
              <a:tr h="41458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dirty="0"/>
                        <a:t>Requisitos</a:t>
                      </a:r>
                    </a:p>
                    <a:p>
                      <a:pPr marL="0" marR="0" indent="0" algn="ctr" defTabSz="914400" rtl="0" eaLnBrk="1" fontAlgn="auto" latinLnBrk="0" hangingPunct="1">
                        <a:lnSpc>
                          <a:spcPct val="100000"/>
                        </a:lnSpc>
                        <a:spcBef>
                          <a:spcPts val="0"/>
                        </a:spcBef>
                        <a:spcAft>
                          <a:spcPts val="0"/>
                        </a:spcAft>
                        <a:buClrTx/>
                        <a:buSzTx/>
                        <a:buFontTx/>
                        <a:buNone/>
                        <a:tabLst/>
                        <a:defRPr/>
                      </a:pPr>
                      <a:endParaRPr lang="pt-BR" dirty="0"/>
                    </a:p>
                  </a:txBody>
                  <a:tcPr>
                    <a:solidFill>
                      <a:srgbClr val="1D2843"/>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dirty="0"/>
                        <a:t>Prioridade</a:t>
                      </a:r>
                    </a:p>
                  </a:txBody>
                  <a:tcPr>
                    <a:solidFill>
                      <a:srgbClr val="1D2843"/>
                    </a:solidFill>
                  </a:tcPr>
                </a:tc>
                <a:extLst>
                  <a:ext uri="{0D108BD9-81ED-4DB2-BD59-A6C34878D82A}">
                    <a16:rowId xmlns:a16="http://schemas.microsoft.com/office/drawing/2014/main" val="4161349827"/>
                  </a:ext>
                </a:extLst>
              </a:tr>
              <a:tr h="42886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dirty="0"/>
                        <a:t>Requisito</a:t>
                      </a:r>
                      <a:r>
                        <a:rPr lang="pt-BR" baseline="0" dirty="0"/>
                        <a:t> </a:t>
                      </a:r>
                      <a:r>
                        <a:rPr lang="pt-BR" baseline="0" dirty="0" smtClean="0"/>
                        <a:t> 1</a:t>
                      </a:r>
                      <a:endParaRPr lang="pt-BR" dirty="0"/>
                    </a:p>
                  </a:txBody>
                  <a:tcPr>
                    <a:solidFill>
                      <a:srgbClr val="B1BEDD"/>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dirty="0" smtClean="0"/>
                        <a:t>Deve</a:t>
                      </a:r>
                      <a:r>
                        <a:rPr lang="pt-BR" baseline="0" dirty="0" smtClean="0"/>
                        <a:t> ser feito</a:t>
                      </a:r>
                      <a:endParaRPr lang="pt-BR" dirty="0"/>
                    </a:p>
                  </a:txBody>
                  <a:tcPr>
                    <a:solidFill>
                      <a:srgbClr val="B1BEDD"/>
                    </a:solidFill>
                  </a:tcPr>
                </a:tc>
                <a:extLst>
                  <a:ext uri="{0D108BD9-81ED-4DB2-BD59-A6C34878D82A}">
                    <a16:rowId xmlns:a16="http://schemas.microsoft.com/office/drawing/2014/main" val="3090068451"/>
                  </a:ext>
                </a:extLst>
              </a:tr>
              <a:tr h="45076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dirty="0"/>
                        <a:t>Requisito</a:t>
                      </a:r>
                      <a:r>
                        <a:rPr lang="pt-BR" baseline="0" dirty="0"/>
                        <a:t> </a:t>
                      </a:r>
                      <a:r>
                        <a:rPr lang="pt-BR" baseline="0" dirty="0" smtClean="0"/>
                        <a:t> 2</a:t>
                      </a:r>
                      <a:endParaRPr lang="pt-BR"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dirty="0" smtClean="0"/>
                        <a:t>Deve</a:t>
                      </a:r>
                      <a:r>
                        <a:rPr lang="pt-BR" baseline="0" dirty="0" smtClean="0"/>
                        <a:t> ser feito</a:t>
                      </a:r>
                      <a:endParaRPr lang="pt-BR" dirty="0" smtClean="0"/>
                    </a:p>
                  </a:txBody>
                  <a:tcPr/>
                </a:tc>
                <a:extLst>
                  <a:ext uri="{0D108BD9-81ED-4DB2-BD59-A6C34878D82A}">
                    <a16:rowId xmlns:a16="http://schemas.microsoft.com/office/drawing/2014/main" val="2270799918"/>
                  </a:ext>
                </a:extLst>
              </a:tr>
              <a:tr h="425003">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dirty="0" smtClean="0"/>
                        <a:t>Requisito</a:t>
                      </a:r>
                      <a:r>
                        <a:rPr lang="pt-BR" baseline="0" dirty="0" smtClean="0"/>
                        <a:t>  3</a:t>
                      </a:r>
                      <a:endParaRPr lang="pt-BR"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dirty="0" smtClean="0"/>
                        <a:t>Deve</a:t>
                      </a:r>
                      <a:r>
                        <a:rPr lang="pt-BR" baseline="0" dirty="0" smtClean="0"/>
                        <a:t> ser feito</a:t>
                      </a:r>
                      <a:endParaRPr lang="pt-BR" dirty="0" smtClean="0"/>
                    </a:p>
                  </a:txBody>
                  <a:tcPr/>
                </a:tc>
                <a:extLst>
                  <a:ext uri="{0D108BD9-81ED-4DB2-BD59-A6C34878D82A}">
                    <a16:rowId xmlns:a16="http://schemas.microsoft.com/office/drawing/2014/main" val="10003"/>
                  </a:ext>
                </a:extLst>
              </a:tr>
              <a:tr h="43788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dirty="0" smtClean="0"/>
                        <a:t>Requisito</a:t>
                      </a:r>
                      <a:r>
                        <a:rPr lang="pt-BR" baseline="0" dirty="0" smtClean="0"/>
                        <a:t>  4</a:t>
                      </a:r>
                      <a:endParaRPr lang="pt-BR"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dirty="0" smtClean="0"/>
                        <a:t>Deve</a:t>
                      </a:r>
                      <a:r>
                        <a:rPr lang="pt-BR" baseline="0" dirty="0" smtClean="0"/>
                        <a:t> ser feito</a:t>
                      </a:r>
                      <a:endParaRPr lang="pt-BR" dirty="0" smtClean="0"/>
                    </a:p>
                  </a:txBody>
                  <a:tcPr/>
                </a:tc>
                <a:extLst>
                  <a:ext uri="{0D108BD9-81ED-4DB2-BD59-A6C34878D82A}">
                    <a16:rowId xmlns:a16="http://schemas.microsoft.com/office/drawing/2014/main" val="10004"/>
                  </a:ext>
                </a:extLst>
              </a:tr>
              <a:tr h="45076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dirty="0" smtClean="0"/>
                        <a:t>Requisito  5</a:t>
                      </a:r>
                    </a:p>
                    <a:p>
                      <a:pPr marL="0" marR="0" indent="0" algn="ctr" defTabSz="914400" rtl="0" eaLnBrk="1" fontAlgn="auto" latinLnBrk="0" hangingPunct="1">
                        <a:lnSpc>
                          <a:spcPct val="100000"/>
                        </a:lnSpc>
                        <a:spcBef>
                          <a:spcPts val="0"/>
                        </a:spcBef>
                        <a:spcAft>
                          <a:spcPts val="0"/>
                        </a:spcAft>
                        <a:buClrTx/>
                        <a:buSzTx/>
                        <a:buFontTx/>
                        <a:buNone/>
                        <a:tabLst/>
                        <a:defRPr/>
                      </a:pPr>
                      <a:endParaRPr lang="pt-BR" dirty="0"/>
                    </a:p>
                  </a:txBody>
                  <a:tcPr>
                    <a:solidFill>
                      <a:srgbClr val="B1BEDD"/>
                    </a:solidFill>
                  </a:tcPr>
                </a:tc>
                <a:tc>
                  <a:txBody>
                    <a:bodyPr/>
                    <a:lstStyle/>
                    <a:p>
                      <a:pPr algn="ctr"/>
                      <a:r>
                        <a:rPr lang="pt-BR" dirty="0" smtClean="0"/>
                        <a:t>Atrativo</a:t>
                      </a:r>
                      <a:endParaRPr lang="pt-BR" dirty="0"/>
                    </a:p>
                  </a:txBody>
                  <a:tcPr>
                    <a:solidFill>
                      <a:srgbClr val="B1BEDD"/>
                    </a:solidFill>
                  </a:tcPr>
                </a:tc>
                <a:extLst>
                  <a:ext uri="{0D108BD9-81ED-4DB2-BD59-A6C34878D82A}">
                    <a16:rowId xmlns:a16="http://schemas.microsoft.com/office/drawing/2014/main" val="10005"/>
                  </a:ext>
                </a:extLst>
              </a:tr>
              <a:tr h="49326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dirty="0" smtClean="0"/>
                        <a:t>Requisito  6</a:t>
                      </a:r>
                    </a:p>
                    <a:p>
                      <a:pPr marL="0" marR="0" indent="0" algn="ctr" defTabSz="914400" rtl="0" eaLnBrk="1" fontAlgn="auto" latinLnBrk="0" hangingPunct="1">
                        <a:lnSpc>
                          <a:spcPct val="100000"/>
                        </a:lnSpc>
                        <a:spcBef>
                          <a:spcPts val="0"/>
                        </a:spcBef>
                        <a:spcAft>
                          <a:spcPts val="0"/>
                        </a:spcAft>
                        <a:buClrTx/>
                        <a:buSzTx/>
                        <a:buFontTx/>
                        <a:buNone/>
                        <a:tabLst/>
                        <a:defRPr/>
                      </a:pPr>
                      <a:endParaRPr lang="pt-BR" dirty="0"/>
                    </a:p>
                  </a:txBody>
                  <a:tcPr>
                    <a:solidFill>
                      <a:srgbClr val="B1BEDD"/>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dirty="0" smtClean="0"/>
                        <a:t>Atrativo</a:t>
                      </a:r>
                    </a:p>
                  </a:txBody>
                  <a:tcPr>
                    <a:solidFill>
                      <a:srgbClr val="B1BEDD"/>
                    </a:solidFill>
                  </a:tcPr>
                </a:tc>
                <a:extLst>
                  <a:ext uri="{0D108BD9-81ED-4DB2-BD59-A6C34878D82A}">
                    <a16:rowId xmlns:a16="http://schemas.microsoft.com/office/drawing/2014/main" val="10006"/>
                  </a:ext>
                </a:extLst>
              </a:tr>
              <a:tr h="57574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dirty="0"/>
                        <a:t>Requisito</a:t>
                      </a:r>
                      <a:r>
                        <a:rPr lang="pt-BR" baseline="0" dirty="0"/>
                        <a:t> </a:t>
                      </a:r>
                      <a:r>
                        <a:rPr lang="pt-BR" baseline="0" dirty="0" smtClean="0"/>
                        <a:t> 7</a:t>
                      </a:r>
                      <a:endParaRPr lang="pt-BR" dirty="0"/>
                    </a:p>
                  </a:txBody>
                  <a:tcPr>
                    <a:solidFill>
                      <a:srgbClr val="B1BEDD"/>
                    </a:solidFill>
                  </a:tcPr>
                </a:tc>
                <a:tc>
                  <a:txBody>
                    <a:bodyPr/>
                    <a:lstStyle/>
                    <a:p>
                      <a:pPr algn="ctr"/>
                      <a:r>
                        <a:rPr lang="pt-BR" dirty="0" smtClean="0"/>
                        <a:t>Deve ser feito</a:t>
                      </a:r>
                      <a:endParaRPr lang="pt-BR" dirty="0"/>
                    </a:p>
                  </a:txBody>
                  <a:tcPr>
                    <a:solidFill>
                      <a:srgbClr val="B1BEDD"/>
                    </a:solidFill>
                  </a:tcPr>
                </a:tc>
                <a:extLst>
                  <a:ext uri="{0D108BD9-81ED-4DB2-BD59-A6C34878D82A}">
                    <a16:rowId xmlns:a16="http://schemas.microsoft.com/office/drawing/2014/main" val="2289959231"/>
                  </a:ext>
                </a:extLst>
              </a:tr>
            </a:tbl>
          </a:graphicData>
        </a:graphic>
      </p:graphicFrame>
    </p:spTree>
    <p:extLst>
      <p:ext uri="{BB962C8B-B14F-4D97-AF65-F5344CB8AC3E}">
        <p14:creationId xmlns:p14="http://schemas.microsoft.com/office/powerpoint/2010/main" val="1677083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5"/>
                                        </p:tgtEl>
                                        <p:attrNameLst>
                                          <p:attrName>r</p:attrName>
                                        </p:attrNameLst>
                                      </p:cBhvr>
                                    </p:animRot>
                                    <p:animRot by="-240000">
                                      <p:cBhvr>
                                        <p:cTn id="7" dur="200" fill="hold">
                                          <p:stCondLst>
                                            <p:cond delay="200"/>
                                          </p:stCondLst>
                                        </p:cTn>
                                        <p:tgtEl>
                                          <p:spTgt spid="5"/>
                                        </p:tgtEl>
                                        <p:attrNameLst>
                                          <p:attrName>r</p:attrName>
                                        </p:attrNameLst>
                                      </p:cBhvr>
                                    </p:animRot>
                                    <p:animRot by="240000">
                                      <p:cBhvr>
                                        <p:cTn id="8" dur="200" fill="hold">
                                          <p:stCondLst>
                                            <p:cond delay="400"/>
                                          </p:stCondLst>
                                        </p:cTn>
                                        <p:tgtEl>
                                          <p:spTgt spid="5"/>
                                        </p:tgtEl>
                                        <p:attrNameLst>
                                          <p:attrName>r</p:attrName>
                                        </p:attrNameLst>
                                      </p:cBhvr>
                                    </p:animRot>
                                    <p:animRot by="-240000">
                                      <p:cBhvr>
                                        <p:cTn id="9" dur="200" fill="hold">
                                          <p:stCondLst>
                                            <p:cond delay="600"/>
                                          </p:stCondLst>
                                        </p:cTn>
                                        <p:tgtEl>
                                          <p:spTgt spid="5"/>
                                        </p:tgtEl>
                                        <p:attrNameLst>
                                          <p:attrName>r</p:attrName>
                                        </p:attrNameLst>
                                      </p:cBhvr>
                                    </p:animRot>
                                    <p:animRot by="120000">
                                      <p:cBhvr>
                                        <p:cTn id="10" dur="200" fill="hold">
                                          <p:stCondLst>
                                            <p:cond delay="800"/>
                                          </p:stCondLst>
                                        </p:cTn>
                                        <p:tgtEl>
                                          <p:spTgt spid="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View">
  <a:themeElements>
    <a:clrScheme name="Azul Quente">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View">
      <a:majorFont>
        <a:latin typeface="Century Schoolbook"/>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ppt/theme/theme2.xml><?xml version="1.0" encoding="utf-8"?>
<a:theme xmlns:a="http://schemas.openxmlformats.org/drawingml/2006/main" name="Storyboard Layouts">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361</TotalTime>
  <Words>15898</Words>
  <Application>Microsoft Office PowerPoint</Application>
  <PresentationFormat>Ecrã Panorâmico</PresentationFormat>
  <Paragraphs>2698</Paragraphs>
  <Slides>254</Slides>
  <Notes>0</Notes>
  <HiddenSlides>0</HiddenSlides>
  <MMClips>0</MMClips>
  <ScaleCrop>false</ScaleCrop>
  <HeadingPairs>
    <vt:vector size="6" baseType="variant">
      <vt:variant>
        <vt:lpstr>Tipos de letra usados</vt:lpstr>
      </vt:variant>
      <vt:variant>
        <vt:i4>8</vt:i4>
      </vt:variant>
      <vt:variant>
        <vt:lpstr>Tema</vt:lpstr>
      </vt:variant>
      <vt:variant>
        <vt:i4>2</vt:i4>
      </vt:variant>
      <vt:variant>
        <vt:lpstr>Títulos dos diapositivos</vt:lpstr>
      </vt:variant>
      <vt:variant>
        <vt:i4>254</vt:i4>
      </vt:variant>
    </vt:vector>
  </HeadingPairs>
  <TitlesOfParts>
    <vt:vector size="264" baseType="lpstr">
      <vt:lpstr>宋体</vt:lpstr>
      <vt:lpstr>宋体</vt:lpstr>
      <vt:lpstr>Arial</vt:lpstr>
      <vt:lpstr>Arial Rounded MT Bold</vt:lpstr>
      <vt:lpstr>Calibri</vt:lpstr>
      <vt:lpstr>Century Schoolbook</vt:lpstr>
      <vt:lpstr>Times New Roman</vt:lpstr>
      <vt:lpstr>Wingdings 2</vt:lpstr>
      <vt:lpstr>View</vt:lpstr>
      <vt:lpstr>Storyboard Layouts</vt:lpstr>
      <vt:lpstr>Apresentação do PowerPoint</vt:lpstr>
      <vt:lpstr>Termo de Abertura</vt:lpstr>
      <vt:lpstr>Termo de Abertura</vt:lpstr>
      <vt:lpstr>Termo de Abertura</vt:lpstr>
      <vt:lpstr>Termo de Abertura</vt:lpstr>
      <vt:lpstr>Termo de Abertura</vt:lpstr>
      <vt:lpstr>Template</vt:lpstr>
      <vt:lpstr>Grupo 01 (Pré-Mudança)</vt:lpstr>
      <vt:lpstr>Grupo 01 – Protótipo Template</vt:lpstr>
      <vt:lpstr>Grupo 01 – Protótipo Template</vt:lpstr>
      <vt:lpstr>Grupo 01 – Protótipo Template</vt:lpstr>
      <vt:lpstr>Grupo 01 – Protótipo Template</vt:lpstr>
      <vt:lpstr>Grupo 01 – Protótipo Template</vt:lpstr>
      <vt:lpstr>Grupo 01 – Protótipo Template</vt:lpstr>
      <vt:lpstr>Grupo 01 – Protótipo Template</vt:lpstr>
      <vt:lpstr>Grupo 01 - Tarefas</vt:lpstr>
      <vt:lpstr>Notas dos Desenvolvedores</vt:lpstr>
      <vt:lpstr>Grupo 01(Pós-Mudança)</vt:lpstr>
      <vt:lpstr>Grupo 01 - Tarefas</vt:lpstr>
      <vt:lpstr>Notas dos Desenvolvedores (Pós-Mudança)</vt:lpstr>
      <vt:lpstr>Grupo 02 </vt:lpstr>
      <vt:lpstr>Grupo 02 - Tarefas</vt:lpstr>
      <vt:lpstr>Grupo 02 - Tarefas</vt:lpstr>
      <vt:lpstr>Grupo 02 - Tarefas</vt:lpstr>
      <vt:lpstr>Grupo 02 - Protótipo Template</vt:lpstr>
      <vt:lpstr>Grupo 02 - Protótipo Template</vt:lpstr>
      <vt:lpstr>Grupo 02 - Protótipo Template</vt:lpstr>
      <vt:lpstr>Grupo 02 - Tarefas</vt:lpstr>
      <vt:lpstr>Grupo 02 - Tarefas</vt:lpstr>
      <vt:lpstr>Grupo 02 - Tarefas</vt:lpstr>
      <vt:lpstr>Notas dos Desenvolvedores</vt:lpstr>
      <vt:lpstr>Grupo 03 (Pré-Mudança)</vt:lpstr>
      <vt:lpstr>Grupo 03 – Protótipo Template</vt:lpstr>
      <vt:lpstr>Grupo 03 - Tarefas</vt:lpstr>
      <vt:lpstr>Notas dos Desenvolvedores</vt:lpstr>
      <vt:lpstr>Grupo 03 (Pós-Mudança)</vt:lpstr>
      <vt:lpstr>Grupo 03 - Tarefas</vt:lpstr>
      <vt:lpstr>Grupo 03 - Tarefas</vt:lpstr>
      <vt:lpstr>Grupo 03 - Tarefas</vt:lpstr>
      <vt:lpstr>Notas dos Desenvolvedores (Pós-Mudança)</vt:lpstr>
      <vt:lpstr>Template Finalizado</vt:lpstr>
      <vt:lpstr>Template Finalizado</vt:lpstr>
      <vt:lpstr>Template Finalizado</vt:lpstr>
      <vt:lpstr>Template Finalizado</vt:lpstr>
      <vt:lpstr>MOD01 Usuários</vt:lpstr>
      <vt:lpstr>Documento de Visão - Introdução</vt:lpstr>
      <vt:lpstr>Documento de Visão - Posicionamento</vt:lpstr>
      <vt:lpstr>Documento de Visão - Posicionamento</vt:lpstr>
      <vt:lpstr>Documento de Visão - Identificação dos Stakehoders</vt:lpstr>
      <vt:lpstr>Documento de Visão – Descrição dos Usuários</vt:lpstr>
      <vt:lpstr>Documento de Visão – Visão geral do produto</vt:lpstr>
      <vt:lpstr>Documento de Visão – Recursos do produto</vt:lpstr>
      <vt:lpstr>Requisitos</vt:lpstr>
      <vt:lpstr>Requisitos</vt:lpstr>
      <vt:lpstr>Requisitos</vt:lpstr>
      <vt:lpstr>Requisitos</vt:lpstr>
      <vt:lpstr>Requisitos</vt:lpstr>
      <vt:lpstr>Requisitos</vt:lpstr>
      <vt:lpstr>Requisitos</vt:lpstr>
      <vt:lpstr>Requisitos</vt:lpstr>
      <vt:lpstr>Priorização geral dos requisitos </vt:lpstr>
      <vt:lpstr>Priorização geral dos requisitos </vt:lpstr>
      <vt:lpstr>Priorização geral dos requisitos </vt:lpstr>
      <vt:lpstr>Casos de Uso 1,2..N </vt:lpstr>
      <vt:lpstr>Documentação do Caso de Uso 1</vt:lpstr>
      <vt:lpstr>Documentação do Caso de Uso 2 </vt:lpstr>
      <vt:lpstr>Documentação do Caso de Uso 3 </vt:lpstr>
      <vt:lpstr>Protótipo Relativo ao Caso de Uso 1 </vt:lpstr>
      <vt:lpstr>Protótipo Relativo ao Caso de Uso 1</vt:lpstr>
      <vt:lpstr>Protótipo Relativo ao Caso de Uso 1</vt:lpstr>
      <vt:lpstr>Protótipo Relativo ao Caso de Uso 2</vt:lpstr>
      <vt:lpstr>Protótipo Relativo ao Caso de Uso 5</vt:lpstr>
      <vt:lpstr>Protótipo Relativo ao Caso de Uso 5</vt:lpstr>
      <vt:lpstr>Previsão de Documentação</vt:lpstr>
      <vt:lpstr>Previsão de Documentação</vt:lpstr>
      <vt:lpstr>Integrante</vt:lpstr>
      <vt:lpstr>Integrante</vt:lpstr>
      <vt:lpstr>Integrante</vt:lpstr>
      <vt:lpstr>Integrante</vt:lpstr>
      <vt:lpstr>Integrante</vt:lpstr>
      <vt:lpstr>Integrante</vt:lpstr>
      <vt:lpstr>Notas dos Integrantes</vt:lpstr>
      <vt:lpstr>MOD02  PCDs</vt:lpstr>
      <vt:lpstr>Documento de Visão – Introdução</vt:lpstr>
      <vt:lpstr>Documento de Visão – Posicionamento</vt:lpstr>
      <vt:lpstr>Documento de Visão - Posicionamento</vt:lpstr>
      <vt:lpstr>Documento de Visão - Identificação dos Stakeholders</vt:lpstr>
      <vt:lpstr>Documento de Visão – Descrição dos Usuários</vt:lpstr>
      <vt:lpstr>Documento de Visão – Visão geral do produto</vt:lpstr>
      <vt:lpstr>Documento de Visão- Visão geral do produto</vt:lpstr>
      <vt:lpstr>Documento de Visão- Recursos do Produto</vt:lpstr>
      <vt:lpstr>Requisitos – Requisito 1</vt:lpstr>
      <vt:lpstr>Requisitos – Requisito 2</vt:lpstr>
      <vt:lpstr>Requisitos – Requisito 3</vt:lpstr>
      <vt:lpstr>Requisitos – Requisito 4</vt:lpstr>
      <vt:lpstr>Requisitos – Requisito 5</vt:lpstr>
      <vt:lpstr>Requisitos – Requisito 6</vt:lpstr>
      <vt:lpstr>Requisitos – Requisito 7</vt:lpstr>
      <vt:lpstr>Priorização geral dos requisitos </vt:lpstr>
      <vt:lpstr>Casos de Uso do MOD02</vt:lpstr>
      <vt:lpstr>Protótipo Relativo ao Módulo 02</vt:lpstr>
      <vt:lpstr>Caso de Uso 1- Gerenciamento de PCDs</vt:lpstr>
      <vt:lpstr>Documentação do Caso de Uso 1 </vt:lpstr>
      <vt:lpstr>Documentação do Caso de Uso 1 </vt:lpstr>
      <vt:lpstr>Apresentação do PowerPoint</vt:lpstr>
      <vt:lpstr>Apresentação do PowerPoint</vt:lpstr>
      <vt:lpstr>Apresentação do PowerPoint</vt:lpstr>
      <vt:lpstr>Apresentação do PowerPoint</vt:lpstr>
      <vt:lpstr>Apresentação do PowerPoint</vt:lpstr>
      <vt:lpstr>Apresentação do PowerPoint</vt:lpstr>
      <vt:lpstr>Protótipo Relativo ao Caso de Uso 1</vt:lpstr>
      <vt:lpstr>Caso de Uso 2 – Gerenciamento de Sensores de PCDs</vt:lpstr>
      <vt:lpstr>Documentação do Caso de Uso 2</vt:lpstr>
      <vt:lpstr>Apresentação do PowerPoint</vt:lpstr>
      <vt:lpstr>Apresentação do PowerPoint</vt:lpstr>
      <vt:lpstr>Apresentação do PowerPoint</vt:lpstr>
      <vt:lpstr>Apresentação do PowerPoint</vt:lpstr>
      <vt:lpstr>Apresentação do PowerPoint</vt:lpstr>
      <vt:lpstr>Protótipo Relativo ao Caso de Uso 2</vt:lpstr>
      <vt:lpstr>Previsão de Documentação</vt:lpstr>
      <vt:lpstr>Integrante</vt:lpstr>
      <vt:lpstr>Integrante</vt:lpstr>
      <vt:lpstr>Integrante</vt:lpstr>
      <vt:lpstr>Integrante</vt:lpstr>
      <vt:lpstr>Integrante</vt:lpstr>
      <vt:lpstr>Apresentação do PowerPoint</vt:lpstr>
      <vt:lpstr>Integrante</vt:lpstr>
      <vt:lpstr>Integrante</vt:lpstr>
      <vt:lpstr>Notas dos Integrantes</vt:lpstr>
      <vt:lpstr>MOD03  Medições</vt:lpstr>
      <vt:lpstr>Documento de Visão - Introdução</vt:lpstr>
      <vt:lpstr>Documento de Visão - Posicionamento</vt:lpstr>
      <vt:lpstr>Documento de Visão - Posicionamento</vt:lpstr>
      <vt:lpstr>Documento de Visão - Identificação dos Stakehoders</vt:lpstr>
      <vt:lpstr>Documento de Visão - Identificação dos Stakehoders</vt:lpstr>
      <vt:lpstr>Documento de Visão - Identificação dos Stakehoders</vt:lpstr>
      <vt:lpstr>Documento de Visão - Identificação dos Stakehoders</vt:lpstr>
      <vt:lpstr>Documento de Visão - Identificação dos Stakehoders</vt:lpstr>
      <vt:lpstr>Documento de Visão - Identificação dos Stakehoders</vt:lpstr>
      <vt:lpstr>Documento de Visão - Identificação dos Stakehoders</vt:lpstr>
      <vt:lpstr>Documento de Visão - Identificação dos Stakehoders</vt:lpstr>
      <vt:lpstr>Documento de Visão – Descrição dos Usuários</vt:lpstr>
      <vt:lpstr>Documento de Visão – Visão geral do produto</vt:lpstr>
      <vt:lpstr>Documento de Visão – Recursos do Produto</vt:lpstr>
      <vt:lpstr>Requisitos</vt:lpstr>
      <vt:lpstr>Requisitos</vt:lpstr>
      <vt:lpstr>Requisitos</vt:lpstr>
      <vt:lpstr>Requisitos</vt:lpstr>
      <vt:lpstr>Requisitos</vt:lpstr>
      <vt:lpstr>Requisitos</vt:lpstr>
      <vt:lpstr>Requisitos</vt:lpstr>
      <vt:lpstr>Priorização geral dos requisitos </vt:lpstr>
      <vt:lpstr>Diagrama de Casos de Uso</vt:lpstr>
      <vt:lpstr>Documentação do Caso de Uso 1 </vt:lpstr>
      <vt:lpstr>Documentação do Caso de Uso 1 </vt:lpstr>
      <vt:lpstr>Documentação do Caso de Uso 1 </vt:lpstr>
      <vt:lpstr>Protótipo Relativo ao Caso de Uso1</vt:lpstr>
      <vt:lpstr>   Documentação do Caso de Uso 2 </vt:lpstr>
      <vt:lpstr>  Documentação do Caso de Uso 2</vt:lpstr>
      <vt:lpstr>Protótipo Relativo ao Caso de Uso 2</vt:lpstr>
      <vt:lpstr>Previsão de Documentação</vt:lpstr>
      <vt:lpstr>Previsão de Documentação</vt:lpstr>
      <vt:lpstr>Previsão de Documentação</vt:lpstr>
      <vt:lpstr>Integrante</vt:lpstr>
      <vt:lpstr>Integrante</vt:lpstr>
      <vt:lpstr>Integrante</vt:lpstr>
      <vt:lpstr>Integrante</vt:lpstr>
      <vt:lpstr>Integrante</vt:lpstr>
      <vt:lpstr>Integrante</vt:lpstr>
      <vt:lpstr>Integrante</vt:lpstr>
      <vt:lpstr>Notas dos Integrantes</vt:lpstr>
      <vt:lpstr>MOD04 Relatórios</vt:lpstr>
      <vt:lpstr>Documento de Visão - Introdução</vt:lpstr>
      <vt:lpstr>Documento de Visão - Posicionamento</vt:lpstr>
      <vt:lpstr>Documento de Visão - Posicionamento</vt:lpstr>
      <vt:lpstr>Documento de Visão - Identificação dos Stakehoders</vt:lpstr>
      <vt:lpstr>Documento de Visão - Identificação dos Stakehoders</vt:lpstr>
      <vt:lpstr>Documento de Visão - Identificação dos Stakehoders</vt:lpstr>
      <vt:lpstr>Documento de Visão – Descrição dos Usuários</vt:lpstr>
      <vt:lpstr>Documento de Visão – Visão geral do produto</vt:lpstr>
      <vt:lpstr>Documento de Visão – Recursos do produto</vt:lpstr>
      <vt:lpstr>Requisitos</vt:lpstr>
      <vt:lpstr>Requisitos</vt:lpstr>
      <vt:lpstr>Requisitos</vt:lpstr>
      <vt:lpstr>Requisitos</vt:lpstr>
      <vt:lpstr>Requisitos</vt:lpstr>
      <vt:lpstr>Requisitos</vt:lpstr>
      <vt:lpstr>Requisitos</vt:lpstr>
      <vt:lpstr>Requisitos</vt:lpstr>
      <vt:lpstr>Priorização geral dos requisitos </vt:lpstr>
      <vt:lpstr>Caso de Uso</vt:lpstr>
      <vt:lpstr>Documentação do Caso de Uso</vt:lpstr>
      <vt:lpstr>Protótipo Relativo ao Caso de Uso</vt:lpstr>
      <vt:lpstr>Documentação do Caso de Uso</vt:lpstr>
      <vt:lpstr>Documentação do Caso de Uso</vt:lpstr>
      <vt:lpstr>Protótipo Relativo ao Caso de Uso</vt:lpstr>
      <vt:lpstr>Protótipo Relativo ao Caso de Uso</vt:lpstr>
      <vt:lpstr>Protótipo Relativo ao Caso de Uso</vt:lpstr>
      <vt:lpstr>Protótipo Relativo ao Caso de Uso</vt:lpstr>
      <vt:lpstr>Protótipo Relativo ao Caso de Uso</vt:lpstr>
      <vt:lpstr>Protótipo Relativo ao Caso de Uso</vt:lpstr>
      <vt:lpstr>Protótipo Relativo ao Caso de Uso</vt:lpstr>
      <vt:lpstr>Previsão de Documentação</vt:lpstr>
      <vt:lpstr>Integrante</vt:lpstr>
      <vt:lpstr>Integrante</vt:lpstr>
      <vt:lpstr>Integrante</vt:lpstr>
      <vt:lpstr>Integrante</vt:lpstr>
      <vt:lpstr>Integrante</vt:lpstr>
      <vt:lpstr>Integrante</vt:lpstr>
      <vt:lpstr>Integrante</vt:lpstr>
      <vt:lpstr>Notas dos Integrantes</vt:lpstr>
      <vt:lpstr>MOD05 Alertas</vt:lpstr>
      <vt:lpstr>Documento de Visão - Introdução</vt:lpstr>
      <vt:lpstr>Documento de Visão - Posicionamento</vt:lpstr>
      <vt:lpstr>Documento de Visão - Posicionamento</vt:lpstr>
      <vt:lpstr>Documento de Visão - Identificação dos Stakehoders</vt:lpstr>
      <vt:lpstr>Documento de Visão – Descrição dos Usuários</vt:lpstr>
      <vt:lpstr>Documento de Visão – Visão geral do produto</vt:lpstr>
      <vt:lpstr>Documento de Visão – Recursos do produto</vt:lpstr>
      <vt:lpstr>Requisitos</vt:lpstr>
      <vt:lpstr>Requisitos</vt:lpstr>
      <vt:lpstr>Requisitos</vt:lpstr>
      <vt:lpstr>Requisitos</vt:lpstr>
      <vt:lpstr>Requisitos</vt:lpstr>
      <vt:lpstr>Priorização geral dos requisitos </vt:lpstr>
      <vt:lpstr>Priorização geral dos requisitos </vt:lpstr>
      <vt:lpstr>Diagrama de Caso de Uso</vt:lpstr>
      <vt:lpstr>Caso de Uso 1</vt:lpstr>
      <vt:lpstr>Caso de Uso 2 </vt:lpstr>
      <vt:lpstr>Documentação do Caso de Uso: Gerenciar Órgãos e Colaboradores </vt:lpstr>
      <vt:lpstr>Fluxo Principal</vt:lpstr>
      <vt:lpstr>Fluxo Alternativo A  - Pesquisar Órgão</vt:lpstr>
      <vt:lpstr>Fluxo Alternativo B - Alterar Órgão</vt:lpstr>
      <vt:lpstr>Fluxo Alternativo C -    Excluir Órgão</vt:lpstr>
      <vt:lpstr>Fluxo Alternativo D - Órgão já Cadastrado</vt:lpstr>
      <vt:lpstr>Protótipo Relativo ao Caso de Uso: Gerenciar Órgãos e Colaboradores</vt:lpstr>
      <vt:lpstr>Protótipo Relativo ao Caso de Uso: Gerenciar Órgãos e Colaboradores</vt:lpstr>
      <vt:lpstr>Protótipo Relativo ao Caso de Uso: Gerenciar Órgãos e Colaboradores</vt:lpstr>
      <vt:lpstr> Documentação do Caso de Uso  Definir Parâmetros de alertas por PCD</vt:lpstr>
      <vt:lpstr>   Fluxo Principal</vt:lpstr>
      <vt:lpstr>  Fluxo Alternativo A                                        Editar/ Atualizar Dados</vt:lpstr>
      <vt:lpstr>  Fluxo Alternativo B    Excluir Dados</vt:lpstr>
      <vt:lpstr>Protótipo Relativo ao Caso de Uso: Parâmetros de Alertas por PCD</vt:lpstr>
      <vt:lpstr>Protótipo Relativo ao Caso de Uso: Parâmetros de Alertas por PCD</vt:lpstr>
      <vt:lpstr>Protótipo Relativo ao Caso de Uso: Parâmetros de Alertas por PCD</vt:lpstr>
      <vt:lpstr>Previsão de Documentação</vt:lpstr>
      <vt:lpstr>Previsão de Documentação</vt:lpstr>
      <vt:lpstr>Integrante</vt:lpstr>
      <vt:lpstr>Integrante</vt:lpstr>
      <vt:lpstr>Integrante</vt:lpstr>
      <vt:lpstr>Integrante</vt:lpstr>
      <vt:lpstr>Integrante</vt:lpstr>
      <vt:lpstr>Integrante</vt:lpstr>
      <vt:lpstr>Notas dos Integrantes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creator>Usuário do Windows</dc:creator>
  <cp:lastModifiedBy>Usuário do Windows</cp:lastModifiedBy>
  <cp:revision>36</cp:revision>
  <dcterms:created xsi:type="dcterms:W3CDTF">2016-04-01T16:25:06Z</dcterms:created>
  <dcterms:modified xsi:type="dcterms:W3CDTF">2016-04-15T15:59:23Z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fs.IsStoryboard">
    <vt:bool>true</vt:bool>
  </property>
</Properties>
</file>